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5" r:id="rId9"/>
    <p:sldId id="288" r:id="rId10"/>
    <p:sldId id="269" r:id="rId11"/>
    <p:sldId id="262" r:id="rId12"/>
    <p:sldId id="264" r:id="rId13"/>
    <p:sldId id="267" r:id="rId14"/>
    <p:sldId id="295" r:id="rId15"/>
    <p:sldId id="287" r:id="rId16"/>
    <p:sldId id="289" r:id="rId17"/>
    <p:sldId id="296" r:id="rId18"/>
    <p:sldId id="297" r:id="rId19"/>
    <p:sldId id="271" r:id="rId20"/>
    <p:sldId id="273" r:id="rId21"/>
    <p:sldId id="272" r:id="rId22"/>
    <p:sldId id="274" r:id="rId23"/>
    <p:sldId id="279" r:id="rId24"/>
    <p:sldId id="280" r:id="rId25"/>
    <p:sldId id="290" r:id="rId26"/>
    <p:sldId id="281" r:id="rId27"/>
    <p:sldId id="291" r:id="rId28"/>
    <p:sldId id="282" r:id="rId29"/>
    <p:sldId id="292" r:id="rId30"/>
    <p:sldId id="293" r:id="rId31"/>
    <p:sldId id="294" r:id="rId32"/>
    <p:sldId id="28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61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7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9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3031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653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70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834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74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28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99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35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016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5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06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78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31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401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p\Desktop\ЦПД\логотип\ЦЕНТР ПОДДЕРЖКИ ДОБРОВОЛЬЧЕСВА.png"/>
          <p:cNvPicPr>
            <a:picLocks noChangeAspect="1" noChangeArrowheads="1"/>
          </p:cNvPicPr>
          <p:nvPr/>
        </p:nvPicPr>
        <p:blipFill rotWithShape="1">
          <a:blip r:embed="rId2"/>
          <a:srcRect l="15259" r="28269" b="8510"/>
          <a:stretch/>
        </p:blipFill>
        <p:spPr bwMode="auto">
          <a:xfrm>
            <a:off x="611560" y="2852936"/>
            <a:ext cx="3528392" cy="3096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3528" y="404664"/>
            <a:ext cx="7286644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Центр поддержки добровольчества </a:t>
            </a:r>
          </a:p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 </a:t>
            </a:r>
            <a:r>
              <a:rPr lang="ru-RU" sz="4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Чернский</a:t>
            </a:r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район</a:t>
            </a:r>
            <a:endParaRPr lang="ru-RU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Привлеченные средства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928670"/>
            <a:ext cx="7467600" cy="487375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/>
              <a:t>В</a:t>
            </a:r>
            <a:r>
              <a:rPr lang="ru-RU" dirty="0" smtClean="0"/>
              <a:t> 2023 год, привлеченные средства, в рамках конкурса « Регион добрых дел», проект « Добро за добро», в размере 500000 рублей.</a:t>
            </a:r>
          </a:p>
          <a:p>
            <a:endParaRPr lang="ru-RU" dirty="0" smtClean="0"/>
          </a:p>
          <a:p>
            <a:r>
              <a:rPr lang="ru-RU" dirty="0" smtClean="0"/>
              <a:t>Так же участие в конкурсе по предоставлению грантов правительства Тульской области на поддержку гражданских инициатив в сфере развития добровольчества (</a:t>
            </a:r>
            <a:r>
              <a:rPr lang="ru-RU" dirty="0" err="1" smtClean="0"/>
              <a:t>волонтерства</a:t>
            </a:r>
            <a:r>
              <a:rPr lang="ru-RU" dirty="0" smtClean="0"/>
              <a:t>) старше 35 лет, проект «Дорога к добру», в размере 87000 рублей.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Autofit/>
          </a:bodyPr>
          <a:lstStyle/>
          <a:p>
            <a:r>
              <a:rPr lang="ru-RU" sz="4800" dirty="0" smtClean="0"/>
              <a:t>«Серебряные» волонтеры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972452" cy="4873752"/>
          </a:xfrm>
        </p:spPr>
        <p:txBody>
          <a:bodyPr/>
          <a:lstStyle/>
          <a:p>
            <a:r>
              <a:rPr lang="ru-RU" dirty="0" smtClean="0"/>
              <a:t>В </a:t>
            </a:r>
            <a:r>
              <a:rPr lang="ru-RU" dirty="0" err="1" smtClean="0"/>
              <a:t>Чернском</a:t>
            </a:r>
            <a:r>
              <a:rPr lang="ru-RU" dirty="0" smtClean="0"/>
              <a:t> районе, есть  волонтеры старшего возраста, которые ведут активный образ жизни, общаются и помогают тем, кому необходима помощь.</a:t>
            </a:r>
          </a:p>
          <a:p>
            <a:r>
              <a:rPr lang="ru-RU" dirty="0" smtClean="0"/>
              <a:t> добровольно и безвозмездно участвуют в спортивных, патриотических и культурных мероприятиях. </a:t>
            </a:r>
          </a:p>
          <a:p>
            <a:r>
              <a:rPr lang="ru-RU" dirty="0" smtClean="0"/>
              <a:t>Серебряных волонтеров в </a:t>
            </a:r>
            <a:r>
              <a:rPr lang="ru-RU" dirty="0" err="1" smtClean="0"/>
              <a:t>Чернском</a:t>
            </a:r>
            <a:r>
              <a:rPr lang="ru-RU" dirty="0" smtClean="0"/>
              <a:t> районе </a:t>
            </a:r>
            <a:r>
              <a:rPr lang="ru-RU" dirty="0" smtClean="0"/>
              <a:t>6 </a:t>
            </a:r>
            <a:r>
              <a:rPr lang="ru-RU" dirty="0" smtClean="0"/>
              <a:t>человек.</a:t>
            </a:r>
          </a:p>
          <a:p>
            <a:r>
              <a:rPr lang="ru-RU" dirty="0" smtClean="0"/>
              <a:t>В основном волонтеры собираются на регулярной основе в МБУК «</a:t>
            </a:r>
            <a:r>
              <a:rPr lang="ru-RU" dirty="0" err="1" smtClean="0"/>
              <a:t>Чернский</a:t>
            </a:r>
            <a:r>
              <a:rPr lang="ru-RU" dirty="0" smtClean="0"/>
              <a:t> районный дом культуры»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 descr="https://static.tildacdn.com/tild3633-3265-4464-a265-313261653866/f163a4_9201afd69541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4154"/>
            <a:ext cx="5400643" cy="1025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472122" cy="36861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hp\Desktop\ЦПД\логотип\6f59ab3d7dd358242d19a17c79d3af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94641" cy="2857520"/>
          </a:xfrm>
          <a:prstGeom prst="rect">
            <a:avLst/>
          </a:prstGeom>
          <a:noFill/>
        </p:spPr>
      </p:pic>
      <p:pic>
        <p:nvPicPr>
          <p:cNvPr id="8195" name="Picture 3" descr="C:\Users\hp\Desktop\ЦПД\логотип\35f1fd8a30137127bec2210e9dceab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8361" y="0"/>
            <a:ext cx="3255639" cy="2714620"/>
          </a:xfrm>
          <a:prstGeom prst="rect">
            <a:avLst/>
          </a:prstGeom>
          <a:noFill/>
        </p:spPr>
      </p:pic>
      <p:pic>
        <p:nvPicPr>
          <p:cNvPr id="8197" name="Picture 5" descr="C:\Users\hp\Desktop\ЦПД\логотип\GvxYzxAoHG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4476749" cy="3357562"/>
          </a:xfrm>
          <a:prstGeom prst="rect">
            <a:avLst/>
          </a:prstGeom>
          <a:noFill/>
        </p:spPr>
      </p:pic>
      <p:sp>
        <p:nvSpPr>
          <p:cNvPr id="8199" name="AutoShape 7" descr="https://www.tulapressa.ru/wp-content/images/5997ddead50a28.87757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1" name="AutoShape 9" descr="https://www.tulapressa.ru/wp-content/images/5997ddead50a28.87757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3" name="AutoShape 11" descr="C:\Users\hp\Desktop\%D0%A6%D0%9F%D0%94\%D0%BB%D0%BE%D0%B3%D0%BE%D1%82%D0%B8%D0%BF\5997ddead50a28.87757439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5" name="AutoShape 13" descr="C:\Users\hp\Desktop\%D0%A6%D0%9F%D0%94\%D0%BB%D0%BE%D0%B3%D0%BE%D1%82%D0%B8%D0%BF\5997ddead50a28.87757439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7" name="Picture 15" descr="C:\Users\hp\Desktop\ЦПД\логотип\папка пр\8365e1c153577a6cfe8ee28f7f2038e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5056" y="280877"/>
            <a:ext cx="4087146" cy="3286148"/>
          </a:xfrm>
          <a:prstGeom prst="rect">
            <a:avLst/>
          </a:prstGeom>
          <a:noFill/>
        </p:spPr>
      </p:pic>
      <p:pic>
        <p:nvPicPr>
          <p:cNvPr id="8196" name="Picture 4" descr="C:\Users\hp\Desktop\ЦПД\логотип\564694513ccd1da81de69622e03f31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13648" y="1923951"/>
            <a:ext cx="2846276" cy="2714644"/>
          </a:xfrm>
          <a:prstGeom prst="rect">
            <a:avLst/>
          </a:prstGeom>
          <a:noFill/>
        </p:spPr>
      </p:pic>
      <p:pic>
        <p:nvPicPr>
          <p:cNvPr id="8206" name="Picture 14" descr="C:\Users\hp\Desktop\ЦПД\логотип\c7bf98b3df217abfa2cdfbf084f9c78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21804" y="3073233"/>
            <a:ext cx="3445659" cy="2703518"/>
          </a:xfrm>
          <a:prstGeom prst="rect">
            <a:avLst/>
          </a:prstGeom>
          <a:noFill/>
        </p:spPr>
      </p:pic>
      <p:pic>
        <p:nvPicPr>
          <p:cNvPr id="14" name="Picture 3" descr="C:\Users\hp\Desktop\ЦПД\логотип\circle-clipart-peach-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29652" y="2571744"/>
            <a:ext cx="500066" cy="500066"/>
          </a:xfrm>
          <a:prstGeom prst="rect">
            <a:avLst/>
          </a:prstGeom>
          <a:noFill/>
        </p:spPr>
      </p:pic>
      <p:pic>
        <p:nvPicPr>
          <p:cNvPr id="19" name="Рисунок 18" descr="https://static.tildacdn.com/tild3633-3265-4464-a265-313261653866/f163a4_9201afd695414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651" y="5890499"/>
            <a:ext cx="5400643" cy="1025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0" y="4941168"/>
            <a:ext cx="4967850" cy="1400530"/>
          </a:xfrm>
        </p:spPr>
        <p:txBody>
          <a:bodyPr/>
          <a:lstStyle/>
          <a:p>
            <a:r>
              <a:rPr lang="ru-RU" sz="1600" dirty="0" smtClean="0"/>
              <a:t>Волонтеры центра поддержки добровольчества организовывают и проводят мастер классы для всех возрастных категорий в </a:t>
            </a:r>
            <a:r>
              <a:rPr lang="ru-RU" sz="1600" dirty="0" err="1" smtClean="0"/>
              <a:t>Чернском</a:t>
            </a:r>
            <a:r>
              <a:rPr lang="ru-RU" sz="1600" dirty="0" smtClean="0"/>
              <a:t> районе. Это и дети младшего школьного возраста  и люди старшего поколения.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3148332" cy="41977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6632"/>
            <a:ext cx="4800533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68" y="3172509"/>
            <a:ext cx="2576945" cy="3435927"/>
          </a:xfrm>
          <a:prstGeom prst="rect">
            <a:avLst/>
          </a:prstGeom>
        </p:spPr>
      </p:pic>
      <p:pic>
        <p:nvPicPr>
          <p:cNvPr id="17" name="Рисунок 16" descr="https://static.tildacdn.com/tild3633-3265-4464-a265-313261653866/f163a4_9201afd69541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21726" y="2205067"/>
            <a:ext cx="5400643" cy="1025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61591"/>
            <a:ext cx="3759882" cy="5013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139952" cy="3104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09" y="3683566"/>
            <a:ext cx="4187957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539552" y="3121904"/>
            <a:ext cx="3240360" cy="37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17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3168352" cy="4224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90" y="2780928"/>
            <a:ext cx="2768675" cy="3691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47" y="690456"/>
            <a:ext cx="3942458" cy="2545232"/>
          </a:xfrm>
          <a:prstGeom prst="rect">
            <a:avLst/>
          </a:prstGeom>
        </p:spPr>
      </p:pic>
      <p:pic>
        <p:nvPicPr>
          <p:cNvPr id="10" name="Рисунок 9" descr="https://static.tildacdn.com/tild3633-3265-4464-a265-313261653866/f163a4_9201afd69541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79227" y="4633806"/>
            <a:ext cx="3384419" cy="1025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8" y="908720"/>
            <a:ext cx="4181937" cy="3136453"/>
          </a:xfrm>
        </p:spPr>
      </p:pic>
    </p:spTree>
    <p:extLst>
      <p:ext uri="{BB962C8B-B14F-4D97-AF65-F5344CB8AC3E}">
        <p14:creationId xmlns:p14="http://schemas.microsoft.com/office/powerpoint/2010/main" val="15664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64943"/>
            <a:ext cx="3240360" cy="432048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9" y="116632"/>
            <a:ext cx="4235416" cy="317656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36912"/>
            <a:ext cx="3003798" cy="4005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-819472"/>
            <a:ext cx="3233225" cy="43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658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45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320480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5900"/>
          <a:stretch/>
        </p:blipFill>
        <p:spPr>
          <a:xfrm>
            <a:off x="4788024" y="4221088"/>
            <a:ext cx="4267200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1100" b="15351"/>
          <a:stretch/>
        </p:blipFill>
        <p:spPr>
          <a:xfrm>
            <a:off x="536918" y="17194"/>
            <a:ext cx="81724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37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467600" cy="157161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VII межрегиональный легкоатлетический пробег «Охотничьи тропы Тургенева»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48" y="2780928"/>
            <a:ext cx="2787774" cy="3717032"/>
          </a:xfrm>
          <a:prstGeom prst="rect">
            <a:avLst/>
          </a:prstGeom>
        </p:spPr>
      </p:pic>
      <p:pic>
        <p:nvPicPr>
          <p:cNvPr id="1026" name="Picture 2" descr="https://sun9-60.userapi.com/impg/vxAODBGRdrZSY1Qld70XmHQmYy6zuwfkLfposQ/wSg0_5ynmZA.jpg?size=2560x1706&amp;quality=95&amp;sign=8af24b6a7a46790eb04da030b4301e7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032448" cy="268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s://sun9-45.userapi.com/impg/zYS6R7RO3MT1XSGJ-r0vK9BE2uCk8slw2M3oOQ/zDTgorWh0Ck.jpg?size=1620x2160&amp;quality=95&amp;sign=c0d917b2d6e7a790939332315c355740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224" y="3207852"/>
            <a:ext cx="2411730" cy="321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43.userapi.com/impg/vsQ-Rssr7BUE0e5UrewVUL-VjgitMWeG2ScumA/O-FVaEmEaT8.jpg?size=2560x1706&amp;quality=95&amp;sign=74586db9a8cf7f172b11a9a54d409c0b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19704"/>
            <a:ext cx="3422114" cy="237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972867" cy="20225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Центр поддержки добровольчества </a:t>
            </a:r>
            <a:br>
              <a:rPr lang="ru-RU" dirty="0" smtClean="0"/>
            </a:br>
            <a:r>
              <a:rPr lang="ru-RU" dirty="0" smtClean="0"/>
              <a:t>МО </a:t>
            </a:r>
            <a:r>
              <a:rPr lang="ru-RU" dirty="0" err="1" smtClean="0"/>
              <a:t>Чернский</a:t>
            </a:r>
            <a:r>
              <a:rPr lang="ru-RU" dirty="0" smtClean="0"/>
              <a:t> район,</a:t>
            </a:r>
            <a:br>
              <a:rPr lang="ru-RU" dirty="0" smtClean="0"/>
            </a:br>
            <a:r>
              <a:rPr lang="ru-RU" dirty="0" smtClean="0"/>
              <a:t> создан на базе </a:t>
            </a:r>
            <a:br>
              <a:rPr lang="ru-RU" dirty="0" smtClean="0"/>
            </a:br>
            <a:r>
              <a:rPr lang="ru-RU" dirty="0" smtClean="0"/>
              <a:t>МБУК «ЧЕРНСКИЙ РАЙОННЫЙ ДОМ КУЛЬТУРЫ»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365104"/>
            <a:ext cx="5871026" cy="2350044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 smtClean="0"/>
              <a:t>ЦПД находится в подчинении отдела по культуре и спорту молодежной политики и туризму </a:t>
            </a:r>
            <a:r>
              <a:rPr lang="ru-RU" sz="3200" dirty="0" err="1" smtClean="0"/>
              <a:t>Администраци</a:t>
            </a:r>
            <a:r>
              <a:rPr lang="ru-RU" sz="3200" dirty="0" smtClean="0"/>
              <a:t> МО </a:t>
            </a:r>
            <a:r>
              <a:rPr lang="ru-RU" sz="3200" dirty="0" err="1" smtClean="0"/>
              <a:t>Чернский</a:t>
            </a:r>
            <a:r>
              <a:rPr lang="ru-RU" sz="3200" dirty="0" smtClean="0"/>
              <a:t> район.</a:t>
            </a:r>
            <a:endParaRPr lang="ru-RU" sz="3200" dirty="0"/>
          </a:p>
        </p:txBody>
      </p:sp>
      <p:pic>
        <p:nvPicPr>
          <p:cNvPr id="10" name="Picture 3" descr="C:\Users\hp\Desktop\ЦПД\логотип\ЦЕНТР ПОДДЕРЖКИ ДОБРОВОЛЬЧЕСВА.png"/>
          <p:cNvPicPr>
            <a:picLocks noChangeAspect="1" noChangeArrowheads="1"/>
          </p:cNvPicPr>
          <p:nvPr/>
        </p:nvPicPr>
        <p:blipFill rotWithShape="1">
          <a:blip r:embed="rId2"/>
          <a:srcRect l="15259" r="28269" b="8510"/>
          <a:stretch/>
        </p:blipFill>
        <p:spPr bwMode="auto">
          <a:xfrm>
            <a:off x="5600265" y="1340768"/>
            <a:ext cx="3528392" cy="3096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3786182" cy="185738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Фольклорный </a:t>
            </a:r>
            <a:r>
              <a:rPr lang="ru-RU" sz="2400" b="1" dirty="0"/>
              <a:t>праздник «Каждый спас дары припас» 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8" name="Рисунок 7" descr="https://sun9-34.userapi.com/impg/VtgIDp182cnwYNEBni5_D83EAjCrQ0ZnVU4VfQ/SOVwb0TJnw8.jpg?size=2560x1920&amp;quality=95&amp;sign=000ebe5a671a2c27b3416b2e56027853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7091"/>
            <a:ext cx="3496404" cy="256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8" y="3780618"/>
            <a:ext cx="1775373" cy="2664103"/>
          </a:xfrm>
        </p:spPr>
      </p:pic>
      <p:pic>
        <p:nvPicPr>
          <p:cNvPr id="9" name="Рисунок 8" descr="https://sun9-51.userapi.com/impg/H26xTjyC9KTjkvsRQR26qI8HesXqiZ2Q8lW0Dg/Teo-2wLCjug.jpg?size=2560x1706&amp;quality=95&amp;sign=42eba2d7ba78dbe7da56d4a68392b8ba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92696"/>
            <a:ext cx="4352468" cy="2862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un9-41.userapi.com/impg/nIadOT3hEgXg4yeAePGR7wKYXUZ7TXYEdZTaMw/18q5f34gvFM.jpg?size=1620x2160&amp;quality=95&amp;sign=506c680a97bf84a8503aab624fdf8535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32013"/>
            <a:ext cx="2755756" cy="366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1-16.userapi.com/impg/kcWE9E-AQA_StGfw8h5hsVhQMKzXO_E36iCeOQ/JRHgyDTkQCc.jpg?size=1439x2160&amp;quality=95&amp;sign=71f540c37c91dad7601334f28969ff4d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874" y="2848785"/>
            <a:ext cx="2202186" cy="337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72140"/>
            <a:ext cx="3214678" cy="10715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6480720" cy="2187696"/>
          </a:xfrm>
        </p:spPr>
        <p:txBody>
          <a:bodyPr/>
          <a:lstStyle/>
          <a:p>
            <a:pPr>
              <a:buNone/>
            </a:pPr>
            <a:r>
              <a:rPr lang="ru-RU" dirty="0"/>
              <a:t>Всероссийская акция  «ДОБРЫЕ УРОКИ»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9" y="764704"/>
            <a:ext cx="3851920" cy="2888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52736"/>
            <a:ext cx="4644008" cy="3094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79872"/>
            <a:ext cx="4032448" cy="3024336"/>
          </a:xfrm>
          <a:prstGeom prst="rect">
            <a:avLst/>
          </a:prstGeom>
        </p:spPr>
      </p:pic>
      <p:pic>
        <p:nvPicPr>
          <p:cNvPr id="11" name="Рисунок 10" descr="https://sun9-72.userapi.com/impg/vjLAXX7sJqfJtnjs3j_b2B4b6riHGmWUqzJDpw/7fkL8b0lGGg.jpg?size=1280x960&amp;quality=95&amp;sign=51b6c408f130297433f646648fc98f30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45" y="4275128"/>
            <a:ext cx="2772594" cy="1701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14290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4" y="214291"/>
            <a:ext cx="4781276" cy="357475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36912"/>
            <a:ext cx="5441258" cy="37978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6856522" cy="173661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Уникальный опыт центра поддержки добровольчества МО </a:t>
            </a:r>
            <a:r>
              <a:rPr lang="ru-RU" sz="2800" dirty="0" err="1" smtClean="0"/>
              <a:t>Чернский</a:t>
            </a:r>
            <a:r>
              <a:rPr lang="ru-RU" sz="2800" dirty="0" smtClean="0"/>
              <a:t> район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 рамках акции « Добрые уроки» Волонтеры </a:t>
            </a:r>
            <a:r>
              <a:rPr lang="ru-RU" dirty="0" err="1" smtClean="0"/>
              <a:t>Чернского</a:t>
            </a:r>
            <a:r>
              <a:rPr lang="ru-RU" dirty="0" smtClean="0"/>
              <a:t> района, сняли «пластилиновый » мультфильм, где главный герой- волонтер, и его история про добрые дела и поступки.</a:t>
            </a:r>
          </a:p>
          <a:p>
            <a:endParaRPr lang="ru-RU" dirty="0" smtClean="0"/>
          </a:p>
          <a:p>
            <a:r>
              <a:rPr lang="ru-RU" dirty="0" smtClean="0"/>
              <a:t>Мультфильм о добровольчестве, о пути волонтера, для детей младшего школьного возраста в образовательных учреждениях МО </a:t>
            </a:r>
            <a:r>
              <a:rPr lang="ru-RU" dirty="0" err="1" smtClean="0"/>
              <a:t>Чернский</a:t>
            </a:r>
            <a:r>
              <a:rPr lang="ru-RU" dirty="0" smtClean="0"/>
              <a:t> район</a:t>
            </a:r>
          </a:p>
          <a:p>
            <a:endParaRPr lang="ru-RU" dirty="0" smtClean="0"/>
          </a:p>
          <a:p>
            <a:r>
              <a:rPr lang="ru-RU" dirty="0" smtClean="0"/>
              <a:t>В команде  10 волонтеров от 14 до 17 лет. </a:t>
            </a:r>
          </a:p>
          <a:p>
            <a:endParaRPr lang="ru-RU" dirty="0" smtClean="0"/>
          </a:p>
          <a:p>
            <a:r>
              <a:rPr lang="ru-RU" dirty="0" smtClean="0"/>
              <a:t>Сценарий, съемка, монтаж, изготовление декораций и кукол- работа волонтеров.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20"/>
            <a:ext cx="7072546" cy="2024648"/>
          </a:xfrm>
        </p:spPr>
        <p:txBody>
          <a:bodyPr/>
          <a:lstStyle/>
          <a:p>
            <a:r>
              <a:rPr lang="ru-RU" sz="2000" b="1" dirty="0" smtClean="0"/>
              <a:t>Мультфильм </a:t>
            </a:r>
            <a:br>
              <a:rPr lang="ru-RU" sz="2000" b="1" dirty="0" smtClean="0"/>
            </a:br>
            <a:r>
              <a:rPr lang="ru-RU" sz="2000" b="1" dirty="0" smtClean="0"/>
              <a:t>«Дорога к добру»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3096228" cy="5472608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 smtClean="0"/>
              <a:t>Так же в рамках участия в конкурсе </a:t>
            </a:r>
            <a:r>
              <a:rPr lang="ru-RU" sz="2600" dirty="0"/>
              <a:t>по предоставлению грантов правительства Тульской области на поддержку гражданских инициатив в сфере развития добровольчества (</a:t>
            </a:r>
            <a:r>
              <a:rPr lang="ru-RU" sz="2600" dirty="0" err="1"/>
              <a:t>волонтерства</a:t>
            </a:r>
            <a:r>
              <a:rPr lang="ru-RU" sz="2600" dirty="0"/>
              <a:t>) старше 35 лет, проект «Дорога к добру», </a:t>
            </a:r>
            <a:r>
              <a:rPr lang="ru-RU" sz="2600" dirty="0" smtClean="0"/>
              <a:t>волонтеры центра поддержки работали над созданием новых мультфильмов, на данный момент идет работа по монтажу и звуковому сопровождению. </a:t>
            </a:r>
            <a:endParaRPr lang="ru-RU" sz="26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13" y="88179"/>
            <a:ext cx="3846043" cy="2884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68960"/>
            <a:ext cx="4283968" cy="3212976"/>
          </a:xfrm>
          <a:prstGeom prst="rect">
            <a:avLst/>
          </a:prstGeom>
        </p:spPr>
      </p:pic>
      <p:pic>
        <p:nvPicPr>
          <p:cNvPr id="15" name="Рисунок 14" descr="https://static.tildacdn.com/tild3633-3265-4464-a265-313261653866/f163a4_9201afd6954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1486" y="2887362"/>
            <a:ext cx="6135377" cy="1025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9713" y="5548536"/>
            <a:ext cx="2078650" cy="1309464"/>
          </a:xfrm>
        </p:spPr>
        <p:txBody>
          <a:bodyPr/>
          <a:lstStyle/>
          <a:p>
            <a:r>
              <a:rPr lang="ru-RU" sz="1400" dirty="0" smtClean="0"/>
              <a:t>Работа над созданием мультфильма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914304" cy="36857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21" y="1147589"/>
            <a:ext cx="3300710" cy="4400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48062"/>
            <a:ext cx="4761408" cy="333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07"/>
            <a:ext cx="8623244" cy="1473193"/>
          </a:xfrm>
        </p:spPr>
        <p:txBody>
          <a:bodyPr/>
          <a:lstStyle/>
          <a:p>
            <a:r>
              <a:rPr lang="ru-RU" sz="1200" dirty="0" smtClean="0"/>
              <a:t>На </a:t>
            </a:r>
            <a:r>
              <a:rPr lang="ru-RU" sz="1200" dirty="0"/>
              <a:t>создание сценария серий мультфильмов  для детей о </a:t>
            </a:r>
            <a:r>
              <a:rPr lang="ru-RU" sz="1200" dirty="0" err="1"/>
              <a:t>волонтерстве</a:t>
            </a:r>
            <a:r>
              <a:rPr lang="ru-RU" sz="1200" dirty="0"/>
              <a:t> нас побудило желание достучаться до каждого маленького сердечка, ведь не секрет, что визуальная информация сильно влияет на ребенка. И конечно мы получаем большой отклик от нашей младшей аудитории, ведь </a:t>
            </a:r>
            <a:r>
              <a:rPr lang="ru-RU" sz="1200" dirty="0" smtClean="0"/>
              <a:t>мультфильм </a:t>
            </a:r>
            <a:r>
              <a:rPr lang="ru-RU" sz="1200" dirty="0"/>
              <a:t>гораздо сильнее, чем высококачественные фотографии, и самые яркие презентации воздействуют на </a:t>
            </a:r>
            <a:r>
              <a:rPr lang="ru-RU" sz="1200" dirty="0" smtClean="0"/>
              <a:t>детей!</a:t>
            </a:r>
            <a:br>
              <a:rPr lang="ru-RU" sz="1200" dirty="0" smtClean="0"/>
            </a:br>
            <a:r>
              <a:rPr lang="ru-RU" sz="1200" dirty="0"/>
              <a:t>Используя мультфильмы на определенном этапе урока ДОБРА, мы совмещаем интересное с полезным, тем самым раскрывая понятия у детей о добре, о помощи тем, кто в этом нуждается, о волонтерской деятельности в целом.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60523"/>
            <a:ext cx="3528392" cy="47045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662228"/>
            <a:ext cx="5040560" cy="3780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0988" y="5589240"/>
            <a:ext cx="6480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Показ пластилинового</a:t>
            </a:r>
          </a:p>
          <a:p>
            <a:pPr algn="ctr"/>
            <a:r>
              <a:rPr lang="ru-RU" dirty="0" smtClean="0"/>
              <a:t> мультфильма для детей</a:t>
            </a:r>
          </a:p>
          <a:p>
            <a:pPr algn="ctr"/>
            <a:r>
              <a:rPr lang="ru-RU" dirty="0" smtClean="0"/>
              <a:t> младшего школьного возраста,</a:t>
            </a:r>
          </a:p>
          <a:p>
            <a:pPr algn="ctr"/>
            <a:r>
              <a:rPr lang="ru-RU" dirty="0" smtClean="0"/>
              <a:t> в МБУК «</a:t>
            </a:r>
            <a:r>
              <a:rPr lang="ru-RU" dirty="0" err="1" smtClean="0"/>
              <a:t>Чернский</a:t>
            </a:r>
            <a:r>
              <a:rPr lang="ru-RU" dirty="0" smtClean="0"/>
              <a:t> районный дом культуры»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проектирования «Генератор идей»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16579"/>
            <a:ext cx="2840118" cy="378682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2581"/>
            <a:ext cx="3851580" cy="2888685"/>
          </a:xfrm>
        </p:spPr>
      </p:pic>
      <p:pic>
        <p:nvPicPr>
          <p:cNvPr id="10" name="Рисунок 9" descr="https://static.tildacdn.com/tild3633-3265-4464-a265-313261653866/f163a4_9201afd6954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40" y="1227475"/>
            <a:ext cx="5400643" cy="1025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46970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7639080" cy="136841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И самое яркое событие этого лета для волонтёров, стало молодежное пространство «Газон»</a:t>
            </a:r>
            <a:endParaRPr lang="ru-RU" sz="20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-29226" y="958844"/>
            <a:ext cx="2224962" cy="419548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Где наши волонтеры приняли участие, в проведении мастер классов и организации интерактивных площадок для молодежи </a:t>
            </a:r>
            <a:r>
              <a:rPr lang="ru-RU" dirty="0" err="1" smtClean="0"/>
              <a:t>Чернского</a:t>
            </a:r>
            <a:r>
              <a:rPr lang="ru-RU" dirty="0" smtClean="0"/>
              <a:t> района!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92407"/>
            <a:ext cx="4267826" cy="28441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56992"/>
            <a:ext cx="4932040" cy="3286742"/>
          </a:xfrm>
          <a:prstGeom prst="rect">
            <a:avLst/>
          </a:prstGeom>
        </p:spPr>
      </p:pic>
      <p:pic>
        <p:nvPicPr>
          <p:cNvPr id="12" name="Рисунок 11" descr="https://static.tildacdn.com/tild3633-3265-4464-a265-313261653866/f163a4_9201afd6954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97992"/>
            <a:ext cx="4680565" cy="809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090"/>
            <a:ext cx="7055380" cy="1400530"/>
          </a:xfrm>
        </p:spPr>
        <p:txBody>
          <a:bodyPr/>
          <a:lstStyle/>
          <a:p>
            <a:r>
              <a:rPr lang="ru-RU" sz="1600" dirty="0" smtClean="0"/>
              <a:t>Мастер класс по изготовлению значка «ТРИКОЛОР»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5" y="476672"/>
            <a:ext cx="2490433" cy="33205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97" y="1103349"/>
            <a:ext cx="4716016" cy="3537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01008"/>
            <a:ext cx="4139952" cy="3104964"/>
          </a:xfrm>
          <a:prstGeom prst="rect">
            <a:avLst/>
          </a:prstGeom>
        </p:spPr>
      </p:pic>
      <p:pic>
        <p:nvPicPr>
          <p:cNvPr id="7" name="Рисунок 6" descr="https://static.tildacdn.com/tild3633-3265-4464-a265-313261653866/f163a4_9201afd69541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57" y="5085772"/>
            <a:ext cx="3672453" cy="665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7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7467600" cy="1643074"/>
          </a:xfrm>
        </p:spPr>
        <p:txBody>
          <a:bodyPr>
            <a:noAutofit/>
          </a:bodyPr>
          <a:lstStyle/>
          <a:p>
            <a:r>
              <a:rPr lang="ru-RU" sz="3600" dirty="0" smtClean="0"/>
              <a:t>Численность кадров, по развитию добровольчества в МО </a:t>
            </a:r>
            <a:r>
              <a:rPr lang="ru-RU" sz="3600" dirty="0" err="1" smtClean="0"/>
              <a:t>Чернский</a:t>
            </a:r>
            <a:r>
              <a:rPr lang="ru-RU" sz="3600" dirty="0" smtClean="0"/>
              <a:t> район,</a:t>
            </a:r>
            <a:br>
              <a:rPr lang="ru-RU" sz="3600" dirty="0" smtClean="0"/>
            </a:br>
            <a:r>
              <a:rPr lang="ru-RU" sz="3600" dirty="0" smtClean="0"/>
              <a:t>составляет 2 человека.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73016"/>
            <a:ext cx="7467600" cy="3284984"/>
          </a:xfrm>
        </p:spPr>
        <p:txBody>
          <a:bodyPr>
            <a:normAutofit/>
          </a:bodyPr>
          <a:lstStyle/>
          <a:p>
            <a:r>
              <a:rPr lang="ru-RU" b="1" dirty="0" smtClean="0"/>
              <a:t>Воронина Олеся Михайловна - </a:t>
            </a:r>
          </a:p>
          <a:p>
            <a:pPr marL="0" indent="0">
              <a:buNone/>
            </a:pPr>
            <a:r>
              <a:rPr lang="ru-RU" dirty="0" smtClean="0"/>
              <a:t>главный специалист центра поддержки добровольчества,</a:t>
            </a:r>
          </a:p>
          <a:p>
            <a:endParaRPr lang="ru-RU" dirty="0" smtClean="0"/>
          </a:p>
          <a:p>
            <a:r>
              <a:rPr lang="ru-RU" b="1" dirty="0" smtClean="0"/>
              <a:t>Фомина Виктория Викторовна -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специалист центра поддержки добровольчества.</a:t>
            </a:r>
            <a:endParaRPr lang="ru-RU" dirty="0"/>
          </a:p>
        </p:txBody>
      </p:sp>
      <p:pic>
        <p:nvPicPr>
          <p:cNvPr id="10" name="Рисунок 9" descr="https://static.tildacdn.com/tild3633-3265-4464-a265-313261653866/f163a4_9201afd69541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5400643" cy="1138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327"/>
            <a:ext cx="7055380" cy="1400530"/>
          </a:xfrm>
        </p:spPr>
        <p:txBody>
          <a:bodyPr/>
          <a:lstStyle/>
          <a:p>
            <a:r>
              <a:rPr lang="ru-RU" sz="1600" dirty="0" smtClean="0"/>
              <a:t>Мастер класс по изготовлению фотозоны из шаров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12849"/>
            <a:ext cx="3258120" cy="244359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t="33201" r="15220" b="20800"/>
          <a:stretch/>
        </p:blipFill>
        <p:spPr>
          <a:xfrm>
            <a:off x="4860032" y="3573016"/>
            <a:ext cx="3456385" cy="3154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46" y="712849"/>
            <a:ext cx="2463738" cy="3284984"/>
          </a:xfrm>
          <a:prstGeom prst="rect">
            <a:avLst/>
          </a:prstGeom>
        </p:spPr>
      </p:pic>
      <p:pic>
        <p:nvPicPr>
          <p:cNvPr id="9" name="Рисунок 8" descr="https://sun9-23.userapi.com/impg/azZytfpoBlejgi6JoxnG2fOMVejpoPhTuQtGAQ/SK4rQCy-6l8.jpg?size=1620x2160&amp;quality=95&amp;sign=1ee010c3ffc687e6fc73f6216c6b8294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56439"/>
            <a:ext cx="2663190" cy="355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tatic.tildacdn.com/tild3633-3265-4464-a265-313261653866/f163a4_9201afd69541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60039" y="2866321"/>
            <a:ext cx="6021288" cy="1097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0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246" y="71926"/>
            <a:ext cx="7055380" cy="1400530"/>
          </a:xfrm>
        </p:spPr>
        <p:txBody>
          <a:bodyPr/>
          <a:lstStyle/>
          <a:p>
            <a:r>
              <a:rPr lang="ru-RU" sz="2000" dirty="0" smtClean="0"/>
              <a:t>Интерактивная площадка</a:t>
            </a:r>
            <a:br>
              <a:rPr lang="ru-RU" sz="2000" dirty="0" smtClean="0"/>
            </a:br>
            <a:r>
              <a:rPr lang="ru-RU" sz="2000" dirty="0" smtClean="0"/>
              <a:t> «Сияющие мечты на диске»</a:t>
            </a:r>
            <a:endParaRPr lang="ru-RU" sz="2000" dirty="0"/>
          </a:p>
        </p:txBody>
      </p:sp>
      <p:pic>
        <p:nvPicPr>
          <p:cNvPr id="4" name="Объект 3" descr="https://sun1-23.userapi.com/impg/QtndpENB3VPDGq53d4wsAZrYbkxKcxOJg1F4kw/91n8Tzvj8CM.jpg?size=1620x2160&amp;quality=95&amp;sign=21e0125049d9d74c65106477f231c573&amp;type=album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1" y="1152983"/>
            <a:ext cx="3146821" cy="419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1-93.userapi.com/impg/USn9xY00tjcvwC3tUS_dlO-MwJKXfaIL7eEjVg/iTjL3giuET8.jpg?size=2560x1707&amp;quality=95&amp;sign=26b91468409b2ca2d72b799f346d457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12319"/>
            <a:ext cx="2989489" cy="188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1-83.userapi.com/impg/dp6y4wQjGbMA9bhuJJ66DEXgJ85-EvY4glEaKA/0zBIsvTxxLk.jpg?size=1620x2160&amp;quality=95&amp;sign=9ed159fc689fed47e09ff6c7de7da73f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09" y="1789794"/>
            <a:ext cx="2475161" cy="3300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1-91.userapi.com/impg/ZL7r0JFbVyke9K7R8ll8ouOBTrTF2yBuhafEZw/3hMzgylRJDg.jpg?size=2560x1707&amp;quality=95&amp;sign=446ba037295eef5c8646e5e7193a3ed2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71651"/>
            <a:ext cx="3918250" cy="3014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2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78619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Спасибо за внимание !</a:t>
            </a:r>
            <a:endParaRPr lang="ru-RU" sz="7200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594072"/>
              </p:ext>
            </p:extLst>
          </p:nvPr>
        </p:nvGraphicFramePr>
        <p:xfrm>
          <a:off x="395536" y="1628800"/>
          <a:ext cx="7012386" cy="20287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12386">
                  <a:extLst>
                    <a:ext uri="{9D8B030D-6E8A-4147-A177-3AD203B41FA5}">
                      <a16:colId xmlns:a16="http://schemas.microsoft.com/office/drawing/2014/main" val="1438473660"/>
                    </a:ext>
                  </a:extLst>
                </a:gridCol>
              </a:tblGrid>
              <a:tr h="549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600" dirty="0">
                          <a:effectLst/>
                        </a:rPr>
                        <a:t>"Чтобы поверить в добро, надо начать делать его"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320919566"/>
                  </a:ext>
                </a:extLst>
              </a:tr>
              <a:tr h="147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600" dirty="0">
                          <a:effectLst/>
                        </a:rPr>
                        <a:t>"Доброта есть вечная высшая цель нашей жизни"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err="1" smtClean="0">
                          <a:effectLst/>
                        </a:rPr>
                        <a:t>Л.Н.Толстой</a:t>
                      </a:r>
                      <a:endParaRPr lang="ru-RU" sz="110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24641296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3"/>
            <a:ext cx="5760640" cy="136815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 центра поддержки добровольчества. 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84785"/>
            <a:ext cx="7424766" cy="4989167"/>
          </a:xfrm>
        </p:spPr>
        <p:txBody>
          <a:bodyPr/>
          <a:lstStyle/>
          <a:p>
            <a:r>
              <a:rPr lang="ru-RU" dirty="0" smtClean="0"/>
              <a:t>ЦПД начал свою работу с февраля 2022 года.</a:t>
            </a:r>
          </a:p>
          <a:p>
            <a:r>
              <a:rPr lang="ru-RU" dirty="0" smtClean="0"/>
              <a:t>ЦПД находится на базе МБУК «ЧРДК», где проходят наши совместные мероприятия для волонтеров </a:t>
            </a:r>
            <a:r>
              <a:rPr lang="ru-RU" dirty="0" err="1" smtClean="0"/>
              <a:t>Чернского</a:t>
            </a:r>
            <a:r>
              <a:rPr lang="ru-RU" dirty="0" smtClean="0"/>
              <a:t> района.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71468"/>
            <a:ext cx="3240360" cy="3980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67190"/>
            <a:ext cx="4248472" cy="3186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225507" cy="31691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32738"/>
            <a:ext cx="4392488" cy="3391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58869"/>
            <a:ext cx="4569917" cy="3085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2767"/>
            <a:ext cx="6118719" cy="149817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Добровольческая структура</a:t>
            </a:r>
            <a:br>
              <a:rPr lang="ru-RU" sz="2400" b="1" dirty="0" smtClean="0"/>
            </a:br>
            <a:r>
              <a:rPr lang="ru-RU" sz="2400" b="1" dirty="0" smtClean="0"/>
              <a:t>МО </a:t>
            </a:r>
            <a:r>
              <a:rPr lang="ru-RU" sz="2400" b="1" dirty="0" err="1" smtClean="0"/>
              <a:t>Чернский</a:t>
            </a:r>
            <a:r>
              <a:rPr lang="ru-RU" sz="2400" b="1" dirty="0" smtClean="0"/>
              <a:t> район</a:t>
            </a:r>
            <a:r>
              <a:rPr lang="ru-RU" sz="2400" dirty="0" smtClean="0"/>
              <a:t>,</a:t>
            </a:r>
            <a:br>
              <a:rPr lang="ru-RU" sz="2400" dirty="0" smtClean="0"/>
            </a:br>
            <a:r>
              <a:rPr lang="ru-RU" sz="2400" dirty="0" smtClean="0"/>
              <a:t>включает в себя волонтерские отряды и группы добровольческого направления</a:t>
            </a:r>
            <a:br>
              <a:rPr lang="ru-RU" sz="2400" dirty="0" smtClean="0"/>
            </a:br>
            <a:r>
              <a:rPr lang="ru-RU" sz="2400" dirty="0" smtClean="0"/>
              <a:t>Самые активные из них 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420888"/>
            <a:ext cx="7815812" cy="4176464"/>
          </a:xfrm>
        </p:spPr>
        <p:txBody>
          <a:bodyPr/>
          <a:lstStyle/>
          <a:p>
            <a:r>
              <a:rPr lang="ru-RU" dirty="0" smtClean="0"/>
              <a:t>Волонтерский отряд МКОУ «</a:t>
            </a:r>
            <a:r>
              <a:rPr lang="ru-RU" dirty="0" err="1" smtClean="0"/>
              <a:t>Чернская</a:t>
            </a:r>
            <a:r>
              <a:rPr lang="ru-RU" dirty="0" smtClean="0"/>
              <a:t> СОШ им. </a:t>
            </a:r>
            <a:r>
              <a:rPr lang="ru-RU" dirty="0" err="1" smtClean="0"/>
              <a:t>Дворникова</a:t>
            </a:r>
            <a:r>
              <a:rPr lang="ru-RU" dirty="0" smtClean="0"/>
              <a:t> Г.Т.»</a:t>
            </a:r>
          </a:p>
          <a:p>
            <a:r>
              <a:rPr lang="ru-RU" dirty="0" smtClean="0"/>
              <a:t>Волонтерский отряд МКОУ «</a:t>
            </a:r>
            <a:r>
              <a:rPr lang="ru-RU" dirty="0" err="1" smtClean="0"/>
              <a:t>Большескуратовская</a:t>
            </a:r>
            <a:r>
              <a:rPr lang="ru-RU" dirty="0" smtClean="0"/>
              <a:t> СОШ»</a:t>
            </a:r>
          </a:p>
          <a:p>
            <a:r>
              <a:rPr lang="ru-RU" dirty="0" smtClean="0"/>
              <a:t>Добровольческий отряд ГПОУ ТО </a:t>
            </a:r>
            <a:r>
              <a:rPr lang="ru-RU" dirty="0" err="1" smtClean="0"/>
              <a:t>Чернский</a:t>
            </a:r>
            <a:r>
              <a:rPr lang="ru-RU" dirty="0" smtClean="0"/>
              <a:t> профессионально-педагогический колледж </a:t>
            </a:r>
          </a:p>
          <a:p>
            <a:r>
              <a:rPr lang="ru-RU" dirty="0" smtClean="0"/>
              <a:t>Волонтерский отряд Тульский сельскохозяйственный колледж имени И.С. «</a:t>
            </a:r>
            <a:r>
              <a:rPr lang="ru-RU" dirty="0" err="1" smtClean="0"/>
              <a:t>Ефанова</a:t>
            </a:r>
            <a:r>
              <a:rPr lang="ru-RU" dirty="0" smtClean="0"/>
              <a:t>! (п. Чернь)</a:t>
            </a:r>
          </a:p>
          <a:p>
            <a:r>
              <a:rPr lang="ru-RU" dirty="0" err="1" smtClean="0"/>
              <a:t>Синегубовская</a:t>
            </a:r>
            <a:r>
              <a:rPr lang="ru-RU" dirty="0" smtClean="0"/>
              <a:t> школа</a:t>
            </a:r>
          </a:p>
          <a:p>
            <a:r>
              <a:rPr lang="ru-RU" dirty="0" err="1" smtClean="0"/>
              <a:t>Малоскуратовская</a:t>
            </a:r>
            <a:r>
              <a:rPr lang="ru-RU" dirty="0" smtClean="0"/>
              <a:t> школа</a:t>
            </a:r>
          </a:p>
          <a:p>
            <a:r>
              <a:rPr lang="ru-RU" dirty="0"/>
              <a:t> </a:t>
            </a:r>
            <a:r>
              <a:rPr lang="ru-RU" dirty="0" err="1" smtClean="0"/>
              <a:t>Липицкая</a:t>
            </a:r>
            <a:r>
              <a:rPr lang="ru-RU" dirty="0" smtClean="0"/>
              <a:t> школа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72"/>
            <a:ext cx="7467600" cy="857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Волонтеров МО </a:t>
            </a:r>
            <a:r>
              <a:rPr lang="ru-RU" dirty="0" err="1" smtClean="0"/>
              <a:t>Чернский</a:t>
            </a:r>
            <a:r>
              <a:rPr lang="ru-RU" dirty="0" smtClean="0"/>
              <a:t> район,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686800" cy="4830902"/>
          </a:xfrm>
        </p:spPr>
        <p:txBody>
          <a:bodyPr>
            <a:normAutofit/>
          </a:bodyPr>
          <a:lstStyle/>
          <a:p>
            <a:r>
              <a:rPr lang="ru-RU" dirty="0" smtClean="0"/>
              <a:t>Которые принимают участие в добровольческом направлении , общее количество - 396 человек.</a:t>
            </a:r>
          </a:p>
          <a:p>
            <a:r>
              <a:rPr lang="ru-RU" dirty="0" smtClean="0"/>
              <a:t>Основными направлениями , в которых добровольцы принимают участие:</a:t>
            </a:r>
          </a:p>
          <a:p>
            <a:r>
              <a:rPr lang="ru-RU" dirty="0" smtClean="0"/>
              <a:t>-событийное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>;</a:t>
            </a:r>
          </a:p>
          <a:p>
            <a:r>
              <a:rPr lang="ru-RU" dirty="0" smtClean="0"/>
              <a:t>-социальное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>;</a:t>
            </a:r>
          </a:p>
          <a:p>
            <a:r>
              <a:rPr lang="ru-RU" dirty="0" smtClean="0"/>
              <a:t>-экологическое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>;</a:t>
            </a:r>
          </a:p>
          <a:p>
            <a:r>
              <a:rPr lang="ru-RU" dirty="0" smtClean="0"/>
              <a:t>-ветераны и историческая память;</a:t>
            </a:r>
          </a:p>
          <a:p>
            <a:r>
              <a:rPr lang="ru-RU" dirty="0" smtClean="0"/>
              <a:t>-патриотическое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>;</a:t>
            </a:r>
          </a:p>
          <a:p>
            <a:endParaRPr lang="ru-RU" dirty="0"/>
          </a:p>
        </p:txBody>
      </p:sp>
      <p:pic>
        <p:nvPicPr>
          <p:cNvPr id="9" name="Рисунок 8" descr="https://static.tildacdn.com/tild3633-3265-4464-a265-313261653866/f163a4_9201afd69541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5400643" cy="1025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76" y="3000372"/>
            <a:ext cx="4844152" cy="363056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49" y="1452200"/>
            <a:ext cx="4128459" cy="3096344"/>
          </a:xfrm>
        </p:spPr>
      </p:pic>
      <p:pic>
        <p:nvPicPr>
          <p:cNvPr id="22530" name="Picture 2" descr="C:\Users\hp\Desktop\ЦПД\логотип\папка пр\wsRYGgwaJ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714876" cy="3500438"/>
          </a:xfrm>
          <a:prstGeom prst="rect">
            <a:avLst/>
          </a:prstGeom>
          <a:noFill/>
        </p:spPr>
      </p:pic>
      <p:pic>
        <p:nvPicPr>
          <p:cNvPr id="13" name="Рисунок 12" descr="https://static.tildacdn.com/tild3633-3265-4464-a265-313261653866/f163a4_9201afd69541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" y="6142755"/>
            <a:ext cx="5400643" cy="1025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4224469" cy="3168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00" y="908720"/>
            <a:ext cx="2859782" cy="3813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61551"/>
            <a:ext cx="4355976" cy="2906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0" y="3284984"/>
            <a:ext cx="4104456" cy="27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942</TotalTime>
  <Words>603</Words>
  <Application>Microsoft Office PowerPoint</Application>
  <PresentationFormat>Экран (4:3)</PresentationFormat>
  <Paragraphs>75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Центр поддержки добровольчества  МО Чернский район,  создан на базе  МБУК «ЧЕРНСКИЙ РАЙОННЫЙ ДОМ КУЛЬТУРЫ»</vt:lpstr>
      <vt:lpstr>Численность кадров, по развитию добровольчества в МО Чернский район, составляет 2 человека.</vt:lpstr>
      <vt:lpstr>Инфраструктура центра поддержки добровольчества. </vt:lpstr>
      <vt:lpstr>Презентация PowerPoint</vt:lpstr>
      <vt:lpstr>Добровольческая структура МО Чернский район, включает в себя волонтерские отряды и группы добровольческого направления Самые активные из них :</vt:lpstr>
      <vt:lpstr>Волонтеров МО Чернский район,</vt:lpstr>
      <vt:lpstr>Презентация PowerPoint</vt:lpstr>
      <vt:lpstr>Презентация PowerPoint</vt:lpstr>
      <vt:lpstr>Привлеченные средства  </vt:lpstr>
      <vt:lpstr>«Серебряные» волонтеры</vt:lpstr>
      <vt:lpstr> </vt:lpstr>
      <vt:lpstr>Волонтеры центра поддержки добровольчества организовывают и проводят мастер классы для всех возрастных категорий в Чернском районе. Это и дети младшего школьного возраста  и люди старшего поколения.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VII межрегиональный легкоатлетический пробег «Охотничьи тропы Тургенева» </vt:lpstr>
      <vt:lpstr>Фольклорный праздник «Каждый спас дары припас» </vt:lpstr>
      <vt:lpstr> </vt:lpstr>
      <vt:lpstr> </vt:lpstr>
      <vt:lpstr>Уникальный опыт центра поддержки добровольчества МО Чернский район</vt:lpstr>
      <vt:lpstr>Мультфильм  «Дорога к добру»</vt:lpstr>
      <vt:lpstr>Работа над созданием мультфильма</vt:lpstr>
      <vt:lpstr>На создание сценария серий мультфильмов  для детей о волонтерстве нас побудило желание достучаться до каждого маленького сердечка, ведь не секрет, что визуальная информация сильно влияет на ребенка. И конечно мы получаем большой отклик от нашей младшей аудитории, ведь мультфильм гораздо сильнее, чем высококачественные фотографии, и самые яркие презентации воздействуют на детей! Используя мультфильмы на определенном этапе урока ДОБРА, мы совмещаем интересное с полезным, тем самым раскрывая понятия у детей о добре, о помощи тем, кто в этом нуждается, о волонтерской деятельности в целом.  </vt:lpstr>
      <vt:lpstr>Школа социального проектирования «Генератор идей»</vt:lpstr>
      <vt:lpstr>И самое яркое событие этого лета для волонтёров, стало молодежное пространство «Газон»</vt:lpstr>
      <vt:lpstr>Мастер класс по изготовлению значка «ТРИКОЛОР»</vt:lpstr>
      <vt:lpstr>Мастер класс по изготовлению фотозоны из шаров</vt:lpstr>
      <vt:lpstr>Интерактивная площадка  «Сияющие мечты на диске»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071RUS</cp:lastModifiedBy>
  <cp:revision>78</cp:revision>
  <dcterms:created xsi:type="dcterms:W3CDTF">2022-10-25T05:07:55Z</dcterms:created>
  <dcterms:modified xsi:type="dcterms:W3CDTF">2025-01-16T08:45:52Z</dcterms:modified>
</cp:coreProperties>
</file>