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20"/>
  </p:notes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69" r:id="rId17"/>
    <p:sldId id="273" r:id="rId18"/>
    <p:sldId id="27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аня" initials="Т" lastIdx="1" clrIdx="0">
    <p:extLst>
      <p:ext uri="{19B8F6BF-5375-455C-9EA6-DF929625EA0E}">
        <p15:presenceInfo xmlns:p15="http://schemas.microsoft.com/office/powerpoint/2012/main" userId="c501f4ac9a04bf9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FBFF"/>
    <a:srgbClr val="93F7FF"/>
    <a:srgbClr val="9B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72585-AE52-4174-BB89-95E5DE4423A2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8E659-8C46-48B9-9AA1-090E729426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888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B1E8A1-6DA8-4496-BCE8-03ED561CC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760"/>
            <a:ext cx="10515600" cy="2890202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EB24CCC-3D44-4BB5-AA35-A21607EF6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06150"/>
            <a:ext cx="10515600" cy="248348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1F80F6-1855-44E9-BA95-5E00A06E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3D7FFD-570A-4968-B943-AF87BB679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CCE6A8-0665-4714-B241-6AFBA8C6F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25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F926EC-DC54-4882-9D58-F201EA25C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804E7C-4CBA-49AF-B24C-1A1FF51C2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D3C727-C0C7-4BBA-9CF5-6C1FAC76B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603986-C5B4-4956-AC6F-4F36186B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45F941-E847-4C51-97D6-21066B26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E0338D2-D9EE-4B67-97C1-08ABD57453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53848" y="365125"/>
            <a:ext cx="3999952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74B1422-6C1E-4422-80E8-34B0092FB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26546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C8B53C-3084-4BC0-A80E-DB41C04C6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76BFDE-DC70-4A6E-90B8-337FC472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C3578F-39AE-4F6F-9614-32EF672E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02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62A8A8-ECDA-4018-ABB4-CC22892BE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90AE7C-51AF-4F0E-B5A3-8C7E1026C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F28C09-A717-49AB-B60E-433BC4692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11A47A-6E5A-4754-8B43-9CE556160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ACA1EB-7AC7-4F86-90C0-AA980D887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22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A95957-C46F-4F17-BC8C-6507E676E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65760"/>
            <a:ext cx="10515600" cy="382786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8D9661B-6633-4C8B-8B9C-E514DF851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43817"/>
            <a:ext cx="10515600" cy="16458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6274BF-C1CD-4709-B0A0-E9407DB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9ADB94-0A5B-4B56-B0B1-1FF5580A4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CA668A-35AE-4CDF-AC4C-2BEEA9EE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86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C7F1FD-0E96-4963-9F09-92861572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79E5F0-B650-4AFF-B90E-23B378684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40876"/>
            <a:ext cx="5181600" cy="42360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2D1747B-302D-476E-8F4F-E4B114C66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40876"/>
            <a:ext cx="5181600" cy="42360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40577D-22F7-4958-BB3D-6C9265EA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1EC5B46-A8FB-4683-9618-3F6E0738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7887BD-93E9-4181-9D7F-940C3E17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17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263D79-FA27-4567-9032-AF722733E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77C1BF-703F-4992-BB0C-EB1E579C7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51823"/>
            <a:ext cx="5157787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B2FCE1-6DC0-43B5-8016-89FD4AF5A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54741"/>
            <a:ext cx="5157787" cy="32349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2FED7A-67D0-43CC-889A-25F8849647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51823"/>
            <a:ext cx="5183188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731C176-48F2-44EC-B3A2-A144403D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54741"/>
            <a:ext cx="5183188" cy="32349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B9187B8-AC48-4FE7-8658-8A31E3731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CCAB465-E22E-45DC-89C9-406121BCE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2F9D1CF-F964-4405-8677-5F9E2A02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20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FA3453-DD0F-41C0-8F4A-5DC343F5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04E6313-506F-4456-B3D9-D9655538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8F26068-7707-41EC-93EF-A24CAF8FF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9C8A3C-8C01-4039-B47B-57D849758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50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0892633-8C77-419D-B24D-2B3D44DBA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D149D59-0A88-4A14-A740-4CCD9B526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0A3DEF9-802F-444E-92D2-397862EE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72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823C20-3881-4F15-94F7-9D7B9F9E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297180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68F40F-6C2A-48EC-8F16-DA179A1DA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4638" y="457201"/>
            <a:ext cx="5800749" cy="54038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736B7E-D33D-48C7-97AC-5C0D9874F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57600"/>
            <a:ext cx="4343400" cy="2211387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149BC5-FF58-463A-B4FA-F0F912F12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7072D7-4A2A-407F-A084-6AE8DD00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0D4C41C-C368-475C-BDC1-DC5B29C7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26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7F67B0-865B-44ED-9DFE-36C73B0C8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297180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3C5CF7-138A-437C-9E0A-FF41799703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61462" y="457201"/>
            <a:ext cx="5793925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5117822-7770-4117-96A2-8D2FF0A01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64424"/>
            <a:ext cx="4343400" cy="2204564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1295030-39C7-4814-A766-1A3E094E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91F02CD-DC87-47B6-96C4-F6470B1D8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CFF531-02C2-4C1D-A692-704037806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91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B6818BD-D734-48A1-8CC0-609D11E5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9D215A-D2A1-4903-A905-F8B06EF41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0875"/>
            <a:ext cx="10515600" cy="423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42B88A-7A1D-4AA1-8536-28DC13DBA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766A6-3C10-4AB8-86A1-BB1F0CDA7EFE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7FE925-0C4B-4BAE-9799-3A9D46D92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ADAD54-E5C5-4D48-8592-BB22F0A85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60201-1C40-4B39-813D-5CD9493BA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3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5400" kern="1200" smtClean="0"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0" scaled="1"/>
          </a:gradFill>
          <a:latin typeface="Aharoni" panose="02010803020104030203" pitchFamily="2" charset="-79"/>
          <a:ea typeface="+mn-ea"/>
          <a:cs typeface="Angsana New" panose="02020603050405020304" pitchFamily="18" charset="-34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surpriz66@mail.r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8C37C960-91F5-4F61-B2CD-8A03792072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3F2D23C-7C55-4C18-9224-F0110201D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" b="1"/>
          <a:stretch/>
        </p:blipFill>
        <p:spPr bwMode="auto">
          <a:xfrm>
            <a:off x="838201" y="596644"/>
            <a:ext cx="7140181" cy="566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89B22BA-AB1C-4E83-987E-B62D7F681B43}"/>
              </a:ext>
            </a:extLst>
          </p:cNvPr>
          <p:cNvSpPr/>
          <p:nvPr/>
        </p:nvSpPr>
        <p:spPr>
          <a:xfrm>
            <a:off x="6753725" y="3096125"/>
            <a:ext cx="5566611" cy="3761875"/>
          </a:xfrm>
          <a:prstGeom prst="rect">
            <a:avLst/>
          </a:prstGeom>
          <a:solidFill>
            <a:srgbClr val="C5FBFF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ED0BF52-5F14-4781-84AB-8789D44E4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45178" y="3962400"/>
            <a:ext cx="4940969" cy="2298956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rPr>
              <a:t>Волонтерский проект «</a:t>
            </a:r>
            <a:r>
              <a:rPr 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rPr>
              <a:t>SuperSTAR</a:t>
            </a:r>
            <a:r>
              <a:rPr lang="ru-RU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rPr>
              <a:t>ость»</a:t>
            </a:r>
          </a:p>
          <a:p>
            <a:pPr algn="r"/>
            <a:r>
              <a:rPr lang="ru-RU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rPr>
              <a:t>Конаныхина Галина</a:t>
            </a:r>
          </a:p>
          <a:p>
            <a:pPr algn="r"/>
            <a:r>
              <a:rPr lang="ru-RU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rPr>
              <a:t>г. Тула</a:t>
            </a:r>
          </a:p>
        </p:txBody>
      </p:sp>
    </p:spTree>
    <p:extLst>
      <p:ext uri="{BB962C8B-B14F-4D97-AF65-F5344CB8AC3E}">
        <p14:creationId xmlns:p14="http://schemas.microsoft.com/office/powerpoint/2010/main" val="2637680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400D9D-5178-4882-80EC-1DE100D1D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/>
              <a:t>Мастер-класс «Пасхальные яйца в технике «декупаж»</a:t>
            </a:r>
            <a:endParaRPr lang="ru-RU" sz="48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FF5FEC5C-AAC7-4625-B04E-98D3F71DEF3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63"/>
          <a:stretch/>
        </p:blipFill>
        <p:spPr bwMode="auto">
          <a:xfrm>
            <a:off x="618933" y="2414033"/>
            <a:ext cx="3872019" cy="407884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F155FCA-0EEE-4B77-AC8A-8A758E844F8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261" y="1690688"/>
            <a:ext cx="4022415" cy="3016438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5E38D96-B5AE-44C7-AF0B-4FAA309E6BC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" b="19573"/>
          <a:stretch/>
        </p:blipFill>
        <p:spPr bwMode="auto">
          <a:xfrm>
            <a:off x="8068286" y="3429000"/>
            <a:ext cx="3298240" cy="3276599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8619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1B2BA8-96FB-43C3-844A-D1BE1C22E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Фильмотерапия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6EDFB6D2-752C-4212-9F4F-129A5B0608F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2278922"/>
            <a:ext cx="5345874" cy="401157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5D36B66-52A3-4BED-A90C-BBE7EF4EEB8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798" y="2841838"/>
            <a:ext cx="4599002" cy="3448656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16591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DF41A0-44F7-4B8E-BE3F-9E382DAE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/>
              <a:t>Онлайн-концерт в честь 79-ой годовщины обороны Тулы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9A7E8022-ECA6-4E04-8322-55C180CEF2E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314" y="1838344"/>
            <a:ext cx="3328233" cy="444023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222D45-6D8B-491B-AB78-D845C92CACC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54" y="2259902"/>
            <a:ext cx="6820742" cy="4018677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90745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490449-FE12-4EDC-A9F5-97D586A68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Новогодний онлайн-концерт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EF557EA5-6808-44E9-B98F-5F1588C4C73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56" y="2124029"/>
            <a:ext cx="5768209" cy="4323171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CBF2B70-705F-4BD7-A2C6-C76D42241B2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56" y="2473953"/>
            <a:ext cx="5220338" cy="3913284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01751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CE2F5B-BFC0-4BD2-A187-0D1528AD2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/>
              <a:t>Концерт в честь Дня Победы в Дубенском доме-интернате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D6604ED8-CE4C-4988-B4BD-CEA6991A2BF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62" y="2354343"/>
            <a:ext cx="5063751" cy="3789784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1D2586F-926B-4DA0-A3EF-C62040DC34D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89" y="2354344"/>
            <a:ext cx="5066776" cy="3789784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27771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6CD3D8-1C22-4066-836A-55033DCD5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291"/>
            <a:ext cx="10515600" cy="1288565"/>
          </a:xfrm>
        </p:spPr>
        <p:txBody>
          <a:bodyPr>
            <a:noAutofit/>
          </a:bodyPr>
          <a:lstStyle/>
          <a:p>
            <a:r>
              <a:rPr lang="ru-RU" sz="4800" dirty="0"/>
              <a:t>Вручение подарков одиноким ветеранам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BFF8FDAE-AB4A-41D9-B2AC-DA83E1D9B8B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74" y="1971302"/>
            <a:ext cx="3395445" cy="4521573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2775F40-A94D-458B-9894-1F94A6B880E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855" y="1971302"/>
            <a:ext cx="5604577" cy="315212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28F3B9B-711D-4F55-840E-30C061DCA4D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91" y="3009213"/>
            <a:ext cx="2769157" cy="3692209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08842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3FFBC0-5DDE-4421-8B3A-4195B4BF3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Скандинавская ходьба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0BFA2A3E-A66D-4F02-987F-697AC9CD49A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721" y="1920766"/>
            <a:ext cx="4160557" cy="4160557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E28514B-7FE3-42D6-BC66-F3BAC4C97D2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40" y="2661461"/>
            <a:ext cx="3649940" cy="3649940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BCFC068-CB0D-4F94-8132-94E5942F3E0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922" y="2298913"/>
            <a:ext cx="3147568" cy="419396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32679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204E7452-AB4D-4532-801C-201E0ECC8446}"/>
              </a:ext>
            </a:extLst>
          </p:cNvPr>
          <p:cNvSpPr/>
          <p:nvPr/>
        </p:nvSpPr>
        <p:spPr>
          <a:xfrm>
            <a:off x="625642" y="721895"/>
            <a:ext cx="10780295" cy="5406190"/>
          </a:xfrm>
          <a:prstGeom prst="roundRect">
            <a:avLst/>
          </a:prstGeom>
          <a:solidFill>
            <a:srgbClr val="C5FBFF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AF43E2-7609-4235-8B63-88F37EAE4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737" y="3589421"/>
            <a:ext cx="8847221" cy="1325563"/>
          </a:xfrm>
        </p:spPr>
        <p:txBody>
          <a:bodyPr>
            <a:normAutofit fontScale="90000"/>
          </a:bodyPr>
          <a:lstStyle/>
          <a:p>
            <a:pPr marL="0" lvl="0" indent="0"/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Мы не мало на свете успеем,</a:t>
            </a:r>
            <a:b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Наша жизнь отгорит не зазря,</a:t>
            </a:r>
            <a:b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Если зёрна добра мы посеем,</a:t>
            </a:r>
            <a:b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Завтра всходы поднимет заря</a:t>
            </a:r>
          </a:p>
        </p:txBody>
      </p:sp>
    </p:spTree>
    <p:extLst>
      <p:ext uri="{BB962C8B-B14F-4D97-AF65-F5344CB8AC3E}">
        <p14:creationId xmlns:p14="http://schemas.microsoft.com/office/powerpoint/2010/main" val="3271485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109BB0-E154-48C4-A9E0-29AFFDE55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057" y="2519537"/>
            <a:ext cx="8337885" cy="1325563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4" name="Google Shape;504;p34">
            <a:extLst>
              <a:ext uri="{FF2B5EF4-FFF2-40B4-BE49-F238E27FC236}">
                <a16:creationId xmlns:a16="http://schemas.microsoft.com/office/drawing/2014/main" xmlns="" id="{00146D18-219A-4779-9FA8-F44CFBEC3BC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197016" y="4065921"/>
            <a:ext cx="3797968" cy="25033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/>
              <a:t>Остались вопросы</a:t>
            </a:r>
            <a:r>
              <a:rPr lang="en" sz="2000" b="1" dirty="0"/>
              <a:t>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Задайте их по почте</a:t>
            </a:r>
            <a:endParaRPr sz="2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>
                <a:hlinkClick r:id="rId2"/>
              </a:rPr>
              <a:t>surpriz66@mail.ru</a:t>
            </a:r>
            <a:endParaRPr lang="ru-RU" sz="2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dirty="0"/>
              <a:t>или по телефону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dirty="0"/>
              <a:t>+7 (905) 116-58-92</a:t>
            </a:r>
            <a:endParaRPr sz="2000" dirty="0"/>
          </a:p>
        </p:txBody>
      </p:sp>
      <p:grpSp>
        <p:nvGrpSpPr>
          <p:cNvPr id="5" name="Google Shape;505;p34">
            <a:extLst>
              <a:ext uri="{FF2B5EF4-FFF2-40B4-BE49-F238E27FC236}">
                <a16:creationId xmlns:a16="http://schemas.microsoft.com/office/drawing/2014/main" xmlns="" id="{EF5FC9DD-CD1B-42EA-BBE7-38DED9752CFD}"/>
              </a:ext>
            </a:extLst>
          </p:cNvPr>
          <p:cNvGrpSpPr/>
          <p:nvPr/>
        </p:nvGrpSpPr>
        <p:grpSpPr>
          <a:xfrm>
            <a:off x="5497167" y="1232166"/>
            <a:ext cx="1197664" cy="1126777"/>
            <a:chOff x="5972700" y="2330200"/>
            <a:chExt cx="411625" cy="387275"/>
          </a:xfrm>
        </p:grpSpPr>
        <p:sp>
          <p:nvSpPr>
            <p:cNvPr id="6" name="Google Shape;506;p34">
              <a:extLst>
                <a:ext uri="{FF2B5EF4-FFF2-40B4-BE49-F238E27FC236}">
                  <a16:creationId xmlns:a16="http://schemas.microsoft.com/office/drawing/2014/main" xmlns="" id="{6AF8E786-C149-40F3-A1EF-09526A51E0C0}"/>
                </a:ext>
              </a:extLst>
            </p:cNvPr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07;p34">
              <a:extLst>
                <a:ext uri="{FF2B5EF4-FFF2-40B4-BE49-F238E27FC236}">
                  <a16:creationId xmlns:a16="http://schemas.microsoft.com/office/drawing/2014/main" xmlns="" id="{A37E2BAE-DE2B-4EE7-B82D-9E36179062CD}"/>
                </a:ext>
              </a:extLst>
            </p:cNvPr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9050" cap="rnd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08494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79E3F0-CE35-421B-A5B8-0D91D7320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537" y="3239471"/>
            <a:ext cx="10515600" cy="3300166"/>
          </a:xfrm>
        </p:spPr>
        <p:txBody>
          <a:bodyPr>
            <a:normAutofit/>
          </a:bodyPr>
          <a:lstStyle/>
          <a:p>
            <a:r>
              <a:rPr lang="ru-RU" b="1" dirty="0"/>
              <a:t>Цель проекта:</a:t>
            </a:r>
            <a:r>
              <a:rPr lang="ru-RU" dirty="0"/>
              <a:t/>
            </a:r>
            <a:br>
              <a:rPr lang="ru-RU" dirty="0"/>
            </a:br>
            <a:r>
              <a:rPr lang="ru-RU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Улучшить физическое и психо-эмоциональное состояние людей старшего возраста, находящихся в социальных учреждениях Тульской области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pSp>
        <p:nvGrpSpPr>
          <p:cNvPr id="4" name="Google Shape;250;p17">
            <a:extLst>
              <a:ext uri="{FF2B5EF4-FFF2-40B4-BE49-F238E27FC236}">
                <a16:creationId xmlns:a16="http://schemas.microsoft.com/office/drawing/2014/main" xmlns="" id="{01D712BD-87DD-4990-B14E-8699E4CB5CB5}"/>
              </a:ext>
            </a:extLst>
          </p:cNvPr>
          <p:cNvGrpSpPr/>
          <p:nvPr/>
        </p:nvGrpSpPr>
        <p:grpSpPr>
          <a:xfrm>
            <a:off x="8254475" y="370571"/>
            <a:ext cx="2116612" cy="2116633"/>
            <a:chOff x="6643075" y="3664250"/>
            <a:chExt cx="407950" cy="407975"/>
          </a:xfrm>
        </p:grpSpPr>
        <p:sp>
          <p:nvSpPr>
            <p:cNvPr id="5" name="Google Shape;251;p17">
              <a:extLst>
                <a:ext uri="{FF2B5EF4-FFF2-40B4-BE49-F238E27FC236}">
                  <a16:creationId xmlns:a16="http://schemas.microsoft.com/office/drawing/2014/main" xmlns="" id="{8DB51DD9-5EE6-4C85-A188-977D360595F4}"/>
                </a:ext>
              </a:extLst>
            </p:cNvPr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l" t="t" r="r" b="b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19050" cap="rnd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52;p17">
              <a:extLst>
                <a:ext uri="{FF2B5EF4-FFF2-40B4-BE49-F238E27FC236}">
                  <a16:creationId xmlns:a16="http://schemas.microsoft.com/office/drawing/2014/main" xmlns="" id="{1D7A4DBE-B715-413E-8C2E-7D980F676E7D}"/>
                </a:ext>
              </a:extLst>
            </p:cNvPr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l" t="t" r="r" b="b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253;p17">
            <a:extLst>
              <a:ext uri="{FF2B5EF4-FFF2-40B4-BE49-F238E27FC236}">
                <a16:creationId xmlns:a16="http://schemas.microsoft.com/office/drawing/2014/main" xmlns="" id="{4F20B37B-A173-4D2E-9CE1-1C912488197F}"/>
              </a:ext>
            </a:extLst>
          </p:cNvPr>
          <p:cNvGrpSpPr/>
          <p:nvPr/>
        </p:nvGrpSpPr>
        <p:grpSpPr>
          <a:xfrm rot="-587363">
            <a:off x="7319357" y="2809361"/>
            <a:ext cx="939323" cy="860220"/>
            <a:chOff x="576250" y="4319400"/>
            <a:chExt cx="442075" cy="442050"/>
          </a:xfrm>
          <a:solidFill>
            <a:schemeClr val="accent1">
              <a:lumMod val="75000"/>
            </a:schemeClr>
          </a:solidFill>
        </p:grpSpPr>
        <p:sp>
          <p:nvSpPr>
            <p:cNvPr id="8" name="Google Shape;254;p17">
              <a:extLst>
                <a:ext uri="{FF2B5EF4-FFF2-40B4-BE49-F238E27FC236}">
                  <a16:creationId xmlns:a16="http://schemas.microsoft.com/office/drawing/2014/main" xmlns="" id="{35EE7EA0-B976-4A6D-BB99-F23689A42056}"/>
                </a:ext>
              </a:extLst>
            </p:cNvPr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l" t="t" r="r" b="b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grpFill/>
            <a:ln w="19050" cap="rnd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55;p17">
              <a:extLst>
                <a:ext uri="{FF2B5EF4-FFF2-40B4-BE49-F238E27FC236}">
                  <a16:creationId xmlns:a16="http://schemas.microsoft.com/office/drawing/2014/main" xmlns="" id="{ECB6F184-9BDF-4B4D-AA86-79942C933921}"/>
                </a:ext>
              </a:extLst>
            </p:cNvPr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grpFill/>
            <a:ln w="19050" cap="rnd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56;p17">
              <a:extLst>
                <a:ext uri="{FF2B5EF4-FFF2-40B4-BE49-F238E27FC236}">
                  <a16:creationId xmlns:a16="http://schemas.microsoft.com/office/drawing/2014/main" xmlns="" id="{528A288F-6295-4B9E-A338-550E35750B63}"/>
                </a:ext>
              </a:extLst>
            </p:cNvPr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grpFill/>
            <a:ln w="19050" cap="rnd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57;p17">
              <a:extLst>
                <a:ext uri="{FF2B5EF4-FFF2-40B4-BE49-F238E27FC236}">
                  <a16:creationId xmlns:a16="http://schemas.microsoft.com/office/drawing/2014/main" xmlns="" id="{1FBE6099-46EB-42D8-88F1-EEF40AFEAE2E}"/>
                </a:ext>
              </a:extLst>
            </p:cNvPr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grpFill/>
            <a:ln w="19050" cap="rnd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258;p17">
            <a:extLst>
              <a:ext uri="{FF2B5EF4-FFF2-40B4-BE49-F238E27FC236}">
                <a16:creationId xmlns:a16="http://schemas.microsoft.com/office/drawing/2014/main" xmlns="" id="{2F87A948-5F58-4540-AF8F-654DEA4F69D5}"/>
              </a:ext>
            </a:extLst>
          </p:cNvPr>
          <p:cNvSpPr/>
          <p:nvPr/>
        </p:nvSpPr>
        <p:spPr>
          <a:xfrm>
            <a:off x="7128897" y="1208471"/>
            <a:ext cx="248336" cy="237120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59;p17">
            <a:extLst>
              <a:ext uri="{FF2B5EF4-FFF2-40B4-BE49-F238E27FC236}">
                <a16:creationId xmlns:a16="http://schemas.microsoft.com/office/drawing/2014/main" xmlns="" id="{34562960-1D24-4297-8A16-B72A61BD76B1}"/>
              </a:ext>
            </a:extLst>
          </p:cNvPr>
          <p:cNvSpPr/>
          <p:nvPr/>
        </p:nvSpPr>
        <p:spPr>
          <a:xfrm rot="2697322">
            <a:off x="8939083" y="2620563"/>
            <a:ext cx="376961" cy="359936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60;p17">
            <a:extLst>
              <a:ext uri="{FF2B5EF4-FFF2-40B4-BE49-F238E27FC236}">
                <a16:creationId xmlns:a16="http://schemas.microsoft.com/office/drawing/2014/main" xmlns="" id="{443AEE22-5242-4C21-85D7-0E92C034FF9B}"/>
              </a:ext>
            </a:extLst>
          </p:cNvPr>
          <p:cNvSpPr/>
          <p:nvPr/>
        </p:nvSpPr>
        <p:spPr>
          <a:xfrm>
            <a:off x="9237295" y="2415091"/>
            <a:ext cx="150972" cy="144226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261;p17">
            <a:extLst>
              <a:ext uri="{FF2B5EF4-FFF2-40B4-BE49-F238E27FC236}">
                <a16:creationId xmlns:a16="http://schemas.microsoft.com/office/drawing/2014/main" xmlns="" id="{BF731690-2C17-4513-A5A1-96A617D0F30D}"/>
              </a:ext>
            </a:extLst>
          </p:cNvPr>
          <p:cNvSpPr/>
          <p:nvPr/>
        </p:nvSpPr>
        <p:spPr>
          <a:xfrm rot="1280149">
            <a:off x="6956863" y="1923659"/>
            <a:ext cx="150975" cy="144204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494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63E47A-F995-40E9-9235-EE83AD593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Направления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A978F9C-DF5A-4DC9-B642-117AF429D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918658"/>
          </a:xfrm>
        </p:spPr>
        <p:txBody>
          <a:bodyPr>
            <a:no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мастер-классы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музыкальная гостиная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фильмотерапия</a:t>
            </a:r>
            <a:endParaRPr lang="ru-RU" dirty="0">
              <a:solidFill>
                <a:schemeClr val="tx2">
                  <a:lumMod val="90000"/>
                  <a:lumOff val="10000"/>
                </a:schemeClr>
              </a:solidFill>
              <a:effectLst/>
              <a:latin typeface="+mj-lt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физические упражнения (скандинавская ходьба, дыхательная гимнастика)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оказание социально-сервисных услуг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экологические акции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патриотические мероприятия</a:t>
            </a:r>
          </a:p>
          <a:p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привлечение к участию в массовых мероприятиях и акциях целевой группы проекта</a:t>
            </a:r>
            <a:endParaRPr lang="ru-RU" dirty="0">
              <a:solidFill>
                <a:schemeClr val="tx2">
                  <a:lumMod val="90000"/>
                  <a:lumOff val="10000"/>
                </a:schemeClr>
              </a:solidFill>
              <a:latin typeface="+mj-lt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98860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0825F2-3959-4FB5-984E-A58D0B82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Собрания штаба проекта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A2B195F6-D2F2-4D5B-ACE8-719A167AF64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63" y="2065254"/>
            <a:ext cx="4427621" cy="4427621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C54997C-57F1-4941-8984-50170DCCF61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 r="20221"/>
          <a:stretch/>
        </p:blipFill>
        <p:spPr bwMode="auto">
          <a:xfrm>
            <a:off x="5888373" y="2206580"/>
            <a:ext cx="5809641" cy="428629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7825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671667-49CD-4175-98E2-323EE58A9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Собрания штаба проекта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2DE5C65A-C544-43DF-99CB-AB7CD863155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8" r="17545"/>
          <a:stretch/>
        </p:blipFill>
        <p:spPr bwMode="auto">
          <a:xfrm>
            <a:off x="4131936" y="2778065"/>
            <a:ext cx="4851643" cy="3714810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4DCE64A-358F-4464-9F9C-4EC4089D118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041" y="742559"/>
            <a:ext cx="2789145" cy="5750316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53C41C2-DFE8-4CEB-9D7C-F83758952A8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14" y="2778065"/>
            <a:ext cx="3714810" cy="3714810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80755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0E13C3-905F-4AE7-AF73-943F3285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Подготовка мастер-классов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EAA57EC5-FF12-48C3-9962-63D867540F6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03" y="1876926"/>
            <a:ext cx="3459284" cy="4615949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40ACADD-20B0-4140-B8B4-E194B20BA4F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759" y="2248121"/>
            <a:ext cx="5659672" cy="4244754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37457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479D8E-7C21-4C65-9615-F1442F11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3883"/>
            <a:ext cx="10515600" cy="1325563"/>
          </a:xfrm>
        </p:spPr>
        <p:txBody>
          <a:bodyPr>
            <a:noAutofit/>
          </a:bodyPr>
          <a:lstStyle/>
          <a:p>
            <a:r>
              <a:rPr lang="ru-RU" sz="4800" dirty="0"/>
              <a:t>Мастер-класс «Панно в технике «</a:t>
            </a:r>
            <a:r>
              <a:rPr lang="ru-RU" sz="4800" dirty="0" err="1"/>
              <a:t>кинусайга</a:t>
            </a:r>
            <a:r>
              <a:rPr lang="ru-RU" sz="4800" dirty="0"/>
              <a:t>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1EFA684A-A8DF-4590-994D-E56E0EE00AA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98465"/>
            <a:ext cx="5066490" cy="380565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62DA8D7-8224-4439-A8BD-42EF9EF51DD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9" r="9860" b="11195"/>
          <a:stretch/>
        </p:blipFill>
        <p:spPr bwMode="auto">
          <a:xfrm>
            <a:off x="6430294" y="2420369"/>
            <a:ext cx="4441319" cy="3783748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489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079C56-F6D7-4F3D-B675-47BD33AB7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1115678"/>
          </a:xfrm>
        </p:spPr>
        <p:txBody>
          <a:bodyPr>
            <a:noAutofit/>
          </a:bodyPr>
          <a:lstStyle/>
          <a:p>
            <a:r>
              <a:rPr lang="ru-RU" sz="4800" dirty="0"/>
              <a:t>Мастер-класс «Рождественские ангелочки»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F26B67FE-E156-4B56-8AB2-7E849A3203B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20" y="2058921"/>
            <a:ext cx="4471221" cy="4471221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6B609B9-9425-4FCF-A1A2-EA969F1FAC9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/>
          <a:stretch/>
        </p:blipFill>
        <p:spPr bwMode="auto">
          <a:xfrm>
            <a:off x="6417361" y="1612927"/>
            <a:ext cx="3608957" cy="491721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4486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BF8FF1-3E48-40CC-9057-153439D91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6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Мастер-класс «</a:t>
            </a:r>
            <a:r>
              <a:rPr lang="ru-RU" dirty="0" err="1"/>
              <a:t>Обережные</a:t>
            </a:r>
            <a:r>
              <a:rPr lang="ru-RU" dirty="0"/>
              <a:t> куклы»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950DB841-BCEF-4CDF-B50C-C77ABC98DB5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9"/>
          <a:stretch/>
        </p:blipFill>
        <p:spPr bwMode="auto">
          <a:xfrm>
            <a:off x="2088279" y="1552240"/>
            <a:ext cx="3434728" cy="4978651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93D061C-48AA-4761-8D90-F9A632915D9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82"/>
          <a:stretch/>
        </p:blipFill>
        <p:spPr bwMode="auto">
          <a:xfrm>
            <a:off x="5915032" y="2355819"/>
            <a:ext cx="5811745" cy="3688480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86410339"/>
      </p:ext>
    </p:extLst>
  </p:cSld>
  <p:clrMapOvr>
    <a:masterClrMapping/>
  </p:clrMapOvr>
</p:sld>
</file>

<file path=ppt/theme/theme1.xml><?xml version="1.0" encoding="utf-8"?>
<a:theme xmlns:a="http://schemas.openxmlformats.org/drawingml/2006/main" name="FadeVTI">
  <a:themeElements>
    <a:clrScheme name="gradient">
      <a:dk1>
        <a:sysClr val="windowText" lastClr="000000"/>
      </a:dk1>
      <a:lt1>
        <a:sysClr val="window" lastClr="FFFFFF"/>
      </a:lt1>
      <a:dk2>
        <a:srgbClr val="203040"/>
      </a:dk2>
      <a:lt2>
        <a:srgbClr val="ECF0F0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DA2A69"/>
      </a:accent6>
      <a:hlink>
        <a:srgbClr val="3E8FF1"/>
      </a:hlink>
      <a:folHlink>
        <a:srgbClr val="939393"/>
      </a:folHlink>
    </a:clrScheme>
    <a:fontScheme name="Custom 49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deVTI" id="{1194088A-B135-4437-9FD8-7466BBC13A13}" vid="{B787DE2F-1995-45D8-A8E2-6B5CC521AC5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134</Words>
  <Application>Microsoft Office PowerPoint</Application>
  <PresentationFormat>Широкоэкранный</PresentationFormat>
  <Paragraphs>33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Aharoni</vt:lpstr>
      <vt:lpstr>Angsana New</vt:lpstr>
      <vt:lpstr>Arial</vt:lpstr>
      <vt:lpstr>Avenir Next LT Pro</vt:lpstr>
      <vt:lpstr>Calibri</vt:lpstr>
      <vt:lpstr>Times New Roman</vt:lpstr>
      <vt:lpstr>FadeVTI</vt:lpstr>
      <vt:lpstr>Презентация PowerPoint</vt:lpstr>
      <vt:lpstr>Цель проекта: Улучшить физическое и психо-эмоциональное состояние людей старшего возраста, находящихся в социальных учреждениях Тульской области </vt:lpstr>
      <vt:lpstr>Направления проекта</vt:lpstr>
      <vt:lpstr>Собрания штаба проекта</vt:lpstr>
      <vt:lpstr>Собрания штаба проекта</vt:lpstr>
      <vt:lpstr>Подготовка мастер-классов</vt:lpstr>
      <vt:lpstr>Мастер-класс «Панно в технике «кинусайга»</vt:lpstr>
      <vt:lpstr>Мастер-класс «Рождественские ангелочки»</vt:lpstr>
      <vt:lpstr>Мастер-класс «Обережные куклы»</vt:lpstr>
      <vt:lpstr>Мастер-класс «Пасхальные яйца в технике «декупаж»</vt:lpstr>
      <vt:lpstr>Фильмотерапия</vt:lpstr>
      <vt:lpstr>Онлайн-концерт в честь 79-ой годовщины обороны Тулы</vt:lpstr>
      <vt:lpstr>Новогодний онлайн-концерт</vt:lpstr>
      <vt:lpstr>Концерт в честь Дня Победы в Дубенском доме-интернате</vt:lpstr>
      <vt:lpstr>Вручение подарков одиноким ветеранам </vt:lpstr>
      <vt:lpstr>Скандинавская ходьба</vt:lpstr>
      <vt:lpstr>Мы не мало на свете успеем, Наша жизнь отгорит не зазря, Если зёрна добра мы посеем, Завтра всходы поднимет заря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Таня Конаныхина</dc:creator>
  <cp:lastModifiedBy>Учетная запись Майкрософт</cp:lastModifiedBy>
  <cp:revision>10</cp:revision>
  <dcterms:created xsi:type="dcterms:W3CDTF">2021-07-05T15:44:52Z</dcterms:created>
  <dcterms:modified xsi:type="dcterms:W3CDTF">2021-07-05T20:04:31Z</dcterms:modified>
</cp:coreProperties>
</file>