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drawings/drawing1.xml" ContentType="application/vnd.openxmlformats-officedocument.drawingml.chartshap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4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00" r:id="rId3"/>
    <p:sldId id="328" r:id="rId4"/>
    <p:sldId id="346" r:id="rId5"/>
    <p:sldId id="333" r:id="rId6"/>
    <p:sldId id="347" r:id="rId7"/>
    <p:sldId id="334" r:id="rId8"/>
    <p:sldId id="348" r:id="rId9"/>
    <p:sldId id="352" r:id="rId10"/>
    <p:sldId id="335" r:id="rId11"/>
    <p:sldId id="332" r:id="rId12"/>
    <p:sldId id="355" r:id="rId13"/>
    <p:sldId id="353" r:id="rId14"/>
    <p:sldId id="354" r:id="rId15"/>
    <p:sldId id="350" r:id="rId17"/>
    <p:sldId id="344" r:id="rId18"/>
    <p:sldId id="345" r:id="rId19"/>
  </p:sldIdLst>
  <p:sldSz cx="17068800" cy="9601200"/>
  <p:notesSz cx="9144000" cy="6858000"/>
  <p:embeddedFontLst>
    <p:embeddedFont>
      <p:font typeface="Gogh" pitchFamily="2" charset="-52"/>
      <p:regular r:id="rId24"/>
      <p:bold r:id="rId25"/>
      <p:italic r:id="rId26"/>
      <p:boldItalic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Calibri Light" panose="020F0302020204030204" charset="0"/>
      <p:regular r:id="rId32"/>
      <p: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" userDrawn="1">
          <p15:clr>
            <a:srgbClr val="A4A3A4"/>
          </p15:clr>
        </p15:guide>
        <p15:guide id="3" orient="horz" pos="5775" userDrawn="1">
          <p15:clr>
            <a:srgbClr val="A4A3A4"/>
          </p15:clr>
        </p15:guide>
        <p15:guide id="4" pos="10473" userDrawn="1">
          <p15:clr>
            <a:srgbClr val="A4A3A4"/>
          </p15:clr>
        </p15:guide>
        <p15:guide id="5" pos="2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япкова Арина Владимировна" initials="ТАВ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0575"/>
    <a:srgbClr val="3D135E"/>
    <a:srgbClr val="FF9B41"/>
    <a:srgbClr val="FBB444"/>
    <a:srgbClr val="FF9110"/>
    <a:srgbClr val="FE6613"/>
    <a:srgbClr val="3D135F"/>
    <a:srgbClr val="FFA86D"/>
    <a:srgbClr val="CBFCB1"/>
    <a:srgbClr val="008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4" autoAdjust="0"/>
    <p:restoredTop sz="93109" autoAdjust="0"/>
  </p:normalViewPr>
  <p:slideViewPr>
    <p:cSldViewPr snapToGrid="0" showGuides="1">
      <p:cViewPr varScale="1">
        <p:scale>
          <a:sx n="57" d="100"/>
          <a:sy n="57" d="100"/>
        </p:scale>
        <p:origin x="184" y="600"/>
      </p:cViewPr>
      <p:guideLst>
        <p:guide orient="horz" pos="257"/>
        <p:guide orient="horz" pos="5775"/>
        <p:guide pos="10473"/>
        <p:guide pos="27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231d4b24-8796-4c1a-abc6-f7a9f9d3ddfe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d0558083-0c80-468b-ae10-dce4278e5893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5f815db4-62df-45b7-ba3d-94d64842a83a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5f815db4-62df-45b7-ba3d-94d64842a83a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0c162156-5216-4ea9-a169-854194e7dae8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0c162156-5216-4ea9-a169-854194e7dae8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b28cf44e-8cfb-4b1f-af52-76b43415733f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2b11d7db-98f4-473a-8c93-687f9dcb1a1f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f056ad54-44b9-4b41-8c65-d21469dc2882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4c1508e0-0a60-407b-bd06-3d1e9c6f2e1a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4c1508e0-0a60-407b-bd06-3d1e9c6f2e1a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28006e98-ebbd-4482-bafe-cc4023ccae38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a3951464-8e11-40b9-ba20-7b54b591fca3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0a001f81-b897-485d-a69e-679e6636dc59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604037772712"/>
          <c:y val="0.0434229137199434"/>
          <c:w val="0.539726473461413"/>
          <c:h val="0.93776520509193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0d83045-a7eb-4f58-9d6e-429f1ae72834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ru-RU"/>
      </a:pPr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0c162156-5216-4ea9-a169-854194e7dae8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5"/>
        <c:holeSize val="4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0c162156-5216-4ea9-a169-854194e7dae8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0.149951155975252</cdr:x>
      <cdr:y>0.66987270155587</cdr:y>
    </cdr:from>
    <cdr:to>
      <cdr:x>0.267176815369586</cdr:x>
      <cdr:y>0.873550212164074</cdr:y>
    </cdr:to>
    <cdr:sp>
      <cdr:nvSpPr>
        <cdr:cNvPr id="2" name="Прямоугольник 1"/>
        <cdr:cNvSpPr/>
      </cdr:nvSpPr>
      <cdr:spPr xmlns:a="http://schemas.openxmlformats.org/drawingml/2006/main">
        <a:xfrm xmlns:a="http://schemas.openxmlformats.org/drawingml/2006/main">
          <a:off x="1169670" y="3007360"/>
          <a:ext cx="914400" cy="9144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>
          <a:spAutoFit/>
        </a:bodyPr>
        <a:p/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3A024-65E5-481C-9721-4B34F29C4E3D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A9A0A-0864-43C2-8B0B-AB9B2C5F5DE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1pPr>
    <a:lvl2pPr marL="61087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2pPr>
    <a:lvl3pPr marL="122174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3pPr>
    <a:lvl4pPr marL="183261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4pPr>
    <a:lvl5pPr marL="244348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5pPr>
    <a:lvl6pPr marL="305435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6pPr>
    <a:lvl7pPr marL="366522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7pPr>
    <a:lvl8pPr marL="427609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8pPr>
    <a:lvl9pPr marL="4886960" algn="l" defTabSz="1221740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0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0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3" y="511176"/>
            <a:ext cx="14721840" cy="18557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4" y="2353628"/>
            <a:ext cx="722090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4" y="3507105"/>
            <a:ext cx="7220902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0" y="2353628"/>
            <a:ext cx="725646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0" y="3507105"/>
            <a:ext cx="7256463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C9D62-CD74-4DBF-B90C-FF3D33F53F8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0394F-A350-48DA-9BB2-2181CD649FA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4.jpeg"/><Relationship Id="rId1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7.xml"/><Relationship Id="rId1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chart" Target="../charts/chart1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jpeg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1.svg"/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chart" Target="../charts/chart7.xml"/><Relationship Id="rId1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баскетбол, текст, Графика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8" y="203680"/>
            <a:ext cx="3086286" cy="1900275"/>
          </a:xfrm>
          <a:prstGeom prst="rect">
            <a:avLst/>
          </a:prstGeom>
        </p:spPr>
      </p:pic>
      <p:pic>
        <p:nvPicPr>
          <p:cNvPr id="6" name="Рисунок 5" descr="Изображение выглядит как герб, символ, корона, эмблем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93" y="203679"/>
            <a:ext cx="2003927" cy="190027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228" y="8233131"/>
            <a:ext cx="4688114" cy="15204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8995" y="2539365"/>
            <a:ext cx="14605000" cy="42462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ПРОЕКТ </a:t>
            </a:r>
            <a:br>
              <a:rPr lang="ru-RU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</a:br>
            <a:r>
              <a:rPr lang="ru-RU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«МАСТЕРСКАЯ</a:t>
            </a:r>
            <a:r>
              <a:rPr lang="ru-RU" altLang="en-US" sz="5400" b="1">
                <a:solidFill>
                  <a:schemeClr val="accent2"/>
                </a:solidFill>
                <a:effectLst/>
              </a:rPr>
              <a:t> </a:t>
            </a:r>
            <a:r>
              <a:rPr lang="ru-RU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БУДУЩЕГО»</a:t>
            </a:r>
            <a:endParaRPr lang="ru-RU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  <a:p>
            <a:pPr algn="ctr"/>
            <a:endParaRPr lang="ru-RU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  <a:p>
            <a:pPr algn="ctr"/>
            <a:r>
              <a:rPr lang="en-US" altLang="ru-RU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</a:t>
            </a:r>
            <a:r>
              <a:rPr lang="en-US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Сообщество</a:t>
            </a:r>
            <a:r>
              <a:rPr lang="en-US" altLang="ru-RU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</a:t>
            </a:r>
            <a:r>
              <a:rPr lang="en-US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молодых</a:t>
            </a:r>
            <a:r>
              <a:rPr lang="en-US" altLang="ru-RU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</a:t>
            </a:r>
            <a:r>
              <a:rPr lang="en-US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лидеров</a:t>
            </a:r>
            <a:r>
              <a:rPr lang="en-US" altLang="ru-RU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, </a:t>
            </a:r>
            <a:r>
              <a:rPr lang="en-US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меняющих</a:t>
            </a:r>
            <a:r>
              <a:rPr lang="en-US" altLang="ru-RU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 </a:t>
            </a:r>
            <a:r>
              <a:rPr lang="en-US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мир</a:t>
            </a:r>
            <a:endParaRPr lang="en-US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  <a:p>
            <a:pPr algn="ctr"/>
            <a:endParaRPr lang="en-US" altLang="ru-RU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2"/>
          <p:cNvSpPr/>
          <p:nvPr/>
        </p:nvSpPr>
        <p:spPr>
          <a:xfrm>
            <a:off x="7599274" y="6015789"/>
            <a:ext cx="9002965" cy="2911643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: скругленные углы 2"/>
          <p:cNvSpPr/>
          <p:nvPr/>
        </p:nvSpPr>
        <p:spPr>
          <a:xfrm>
            <a:off x="10020166" y="2175376"/>
            <a:ext cx="6495712" cy="3775807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4" name="Прямоугольник: скругленные углы 2"/>
          <p:cNvSpPr/>
          <p:nvPr/>
        </p:nvSpPr>
        <p:spPr>
          <a:xfrm>
            <a:off x="694489" y="2175376"/>
            <a:ext cx="9002964" cy="3775807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углы 2"/>
          <p:cNvSpPr/>
          <p:nvPr/>
        </p:nvSpPr>
        <p:spPr>
          <a:xfrm>
            <a:off x="694488" y="6015789"/>
            <a:ext cx="6524459" cy="2911644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pic>
        <p:nvPicPr>
          <p:cNvPr id="8" name="Изображение 7" descr="6Cs50yaDHJB6xgdIFDLPgr1pGjkZ8vB6RSU5dO3HEc6C77mK9975w0Ycy-NHNDwla-GI8ae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215" y="2830195"/>
            <a:ext cx="3269615" cy="2180590"/>
          </a:xfrm>
          <a:prstGeom prst="rect">
            <a:avLst/>
          </a:prstGeom>
        </p:spPr>
      </p:pic>
      <p:pic>
        <p:nvPicPr>
          <p:cNvPr id="9" name="Изображение 8" descr="photo_2023-09-19_14-42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515" y="2361565"/>
            <a:ext cx="3725545" cy="2806065"/>
          </a:xfrm>
          <a:prstGeom prst="rect">
            <a:avLst/>
          </a:prstGeom>
        </p:spPr>
      </p:pic>
      <p:pic>
        <p:nvPicPr>
          <p:cNvPr id="10" name="Изображение 9" descr="photo_2023-12-05_23-35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3925" y="2767330"/>
            <a:ext cx="2978150" cy="2243455"/>
          </a:xfrm>
          <a:prstGeom prst="rect">
            <a:avLst/>
          </a:prstGeom>
        </p:spPr>
      </p:pic>
      <p:pic>
        <p:nvPicPr>
          <p:cNvPr id="11" name="Изображение 10" descr="photo_2024-01-09_16-38-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710" y="2360930"/>
            <a:ext cx="3726815" cy="2806700"/>
          </a:xfrm>
          <a:prstGeom prst="rect">
            <a:avLst/>
          </a:prstGeom>
        </p:spPr>
      </p:pic>
      <p:pic>
        <p:nvPicPr>
          <p:cNvPr id="12" name="Изображение 11" descr="photo_2025-03-01_13-18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745" y="6379210"/>
            <a:ext cx="2995295" cy="2246630"/>
          </a:xfrm>
          <a:prstGeom prst="rect">
            <a:avLst/>
          </a:prstGeom>
        </p:spPr>
      </p:pic>
      <p:pic>
        <p:nvPicPr>
          <p:cNvPr id="13" name="Изображение 12" descr="photo_2025-03-02_12-08-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30" y="6365240"/>
            <a:ext cx="3013710" cy="2260600"/>
          </a:xfrm>
          <a:prstGeom prst="rect">
            <a:avLst/>
          </a:prstGeom>
        </p:spPr>
      </p:pic>
      <p:pic>
        <p:nvPicPr>
          <p:cNvPr id="14" name="Изображение 13" descr="photo_2025-10-16_15-43-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7490" y="6421755"/>
            <a:ext cx="4225290" cy="2380615"/>
          </a:xfrm>
          <a:prstGeom prst="rect">
            <a:avLst/>
          </a:prstGeom>
        </p:spPr>
      </p:pic>
      <p:pic>
        <p:nvPicPr>
          <p:cNvPr id="15" name="Изображение 14" descr="photo_2025-05-01_23-00-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56770" y="6470015"/>
            <a:ext cx="4006850" cy="2257425"/>
          </a:xfrm>
          <a:prstGeom prst="rect">
            <a:avLst/>
          </a:prstGeom>
        </p:spPr>
      </p:pic>
      <p:sp>
        <p:nvSpPr>
          <p:cNvPr id="7" name="Прямоугольник: скругленные углы 2"/>
          <p:cNvSpPr/>
          <p:nvPr/>
        </p:nvSpPr>
        <p:spPr>
          <a:xfrm>
            <a:off x="900430" y="1090930"/>
            <a:ext cx="15363190" cy="1020445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86940" y="1076325"/>
            <a:ext cx="1269492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60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МАСТЕРСКАЯ БУДУЩЕГО В ДЕЙСТВИИ</a:t>
            </a:r>
            <a:endParaRPr lang="ru-RU" altLang="en-US" sz="6000" b="1">
              <a:ln w="10160">
                <a:solidFill>
                  <a:srgbClr val="54057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4" name="Прямоугольник: скругленные углы 2"/>
          <p:cNvSpPr/>
          <p:nvPr/>
        </p:nvSpPr>
        <p:spPr>
          <a:xfrm>
            <a:off x="8315325" y="3685540"/>
            <a:ext cx="7948295" cy="5116195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7" name="Прямоугольник: скругленные углы 2"/>
          <p:cNvSpPr/>
          <p:nvPr/>
        </p:nvSpPr>
        <p:spPr>
          <a:xfrm>
            <a:off x="900430" y="1090930"/>
            <a:ext cx="15363190" cy="1020445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47540" y="1076325"/>
            <a:ext cx="817372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60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УСПЕШНИЫЕ ПРАКТИКИ</a:t>
            </a:r>
            <a:endParaRPr lang="ru-RU" altLang="en-US" sz="6000" b="1">
              <a:ln w="10160">
                <a:solidFill>
                  <a:srgbClr val="54057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4319270" y="2303780"/>
            <a:ext cx="92424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Идеи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наших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ребят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получают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признание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и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работают</a:t>
            </a:r>
            <a:endParaRPr lang="en-US" altLang="ru-RU" sz="3200" b="1">
              <a:solidFill>
                <a:srgbClr val="540575"/>
              </a:solidFill>
            </a:endParaRPr>
          </a:p>
          <a:p>
            <a:pPr algn="ctr"/>
            <a:endParaRPr lang="en-US" altLang="ru-RU" sz="3200" b="1">
              <a:solidFill>
                <a:srgbClr val="540575"/>
              </a:solidFill>
            </a:endParaRPr>
          </a:p>
        </p:txBody>
      </p:sp>
      <p:pic>
        <p:nvPicPr>
          <p:cNvPr id="18" name="Изображение 17" descr="photo_2025-05-24_21-36-36"/>
          <p:cNvPicPr>
            <a:picLocks noChangeAspect="1"/>
          </p:cNvPicPr>
          <p:nvPr/>
        </p:nvPicPr>
        <p:blipFill>
          <a:blip r:embed="rId3"/>
          <a:srcRect l="11073" r="16282" b="2864"/>
          <a:stretch>
            <a:fillRect/>
          </a:stretch>
        </p:blipFill>
        <p:spPr>
          <a:xfrm>
            <a:off x="8515350" y="5479415"/>
            <a:ext cx="3793490" cy="2853690"/>
          </a:xfrm>
          <a:prstGeom prst="rect">
            <a:avLst/>
          </a:prstGeom>
        </p:spPr>
      </p:pic>
      <p:pic>
        <p:nvPicPr>
          <p:cNvPr id="20" name="Изображение 19" descr="photo_2025-05-27_14-23-30"/>
          <p:cNvPicPr>
            <a:picLocks noChangeAspect="1"/>
          </p:cNvPicPr>
          <p:nvPr/>
        </p:nvPicPr>
        <p:blipFill>
          <a:blip r:embed="rId4"/>
          <a:srcRect l="26717" t="20059" r="26824" b="-2386"/>
          <a:stretch>
            <a:fillRect/>
          </a:stretch>
        </p:blipFill>
        <p:spPr>
          <a:xfrm>
            <a:off x="12535535" y="5499735"/>
            <a:ext cx="3641725" cy="2833370"/>
          </a:xfrm>
          <a:prstGeom prst="rect">
            <a:avLst/>
          </a:prstGeom>
        </p:spPr>
      </p:pic>
      <p:sp>
        <p:nvSpPr>
          <p:cNvPr id="23" name="Текстовое поле 22"/>
          <p:cNvSpPr txBox="1"/>
          <p:nvPr/>
        </p:nvSpPr>
        <p:spPr>
          <a:xfrm>
            <a:off x="7468870" y="3686175"/>
            <a:ext cx="101936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800" b="1">
                <a:solidFill>
                  <a:srgbClr val="540575"/>
                </a:solidFill>
              </a:rPr>
              <a:t>«ВЕЧЕР БЕЗ ПК»,</a:t>
            </a:r>
            <a:br>
              <a:rPr lang="ru-RU" altLang="en-US" sz="2800" b="1">
                <a:solidFill>
                  <a:srgbClr val="540575"/>
                </a:solidFill>
              </a:rPr>
            </a:br>
            <a:r>
              <a:rPr lang="ru-RU" altLang="en-US" sz="2800" b="1">
                <a:solidFill>
                  <a:srgbClr val="540575"/>
                </a:solidFill>
              </a:rPr>
              <a:t> участник</a:t>
            </a:r>
            <a:br>
              <a:rPr lang="ru-RU" altLang="en-US" sz="2800" b="1">
                <a:solidFill>
                  <a:srgbClr val="540575"/>
                </a:solidFill>
              </a:rPr>
            </a:br>
            <a:r>
              <a:rPr lang="ru-RU" altLang="en-US" sz="2800" b="1">
                <a:solidFill>
                  <a:srgbClr val="540575"/>
                </a:solidFill>
              </a:rPr>
              <a:t> </a:t>
            </a:r>
            <a:r>
              <a:rPr lang="ru-RU" altLang="en-US" sz="2800" b="1">
                <a:solidFill>
                  <a:srgbClr val="540575"/>
                </a:solidFill>
                <a:sym typeface="+mn-ea"/>
              </a:rPr>
              <a:t>М</a:t>
            </a:r>
            <a:r>
              <a:rPr lang="en-US" altLang="en-US" sz="2800" b="1">
                <a:solidFill>
                  <a:srgbClr val="540575"/>
                </a:solidFill>
                <a:sym typeface="+mn-ea"/>
              </a:rPr>
              <a:t>еждународной</a:t>
            </a:r>
            <a:r>
              <a:rPr lang="en-US" altLang="ru-RU" sz="2800" b="1">
                <a:solidFill>
                  <a:srgbClr val="540575"/>
                </a:solidFill>
                <a:sym typeface="+mn-ea"/>
              </a:rPr>
              <a:t> </a:t>
            </a:r>
            <a:r>
              <a:rPr lang="ru-RU" altLang="en-US" sz="2800" b="1">
                <a:solidFill>
                  <a:srgbClr val="540575"/>
                </a:solidFill>
                <a:sym typeface="+mn-ea"/>
              </a:rPr>
              <a:t>П</a:t>
            </a:r>
            <a:r>
              <a:rPr lang="en-US" altLang="en-US" sz="2800" b="1">
                <a:solidFill>
                  <a:srgbClr val="540575"/>
                </a:solidFill>
                <a:sym typeface="+mn-ea"/>
              </a:rPr>
              <a:t>ремии</a:t>
            </a:r>
            <a:r>
              <a:rPr lang="en-US" altLang="ru-RU" sz="28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sz="2800" b="1">
                <a:solidFill>
                  <a:srgbClr val="540575"/>
                </a:solidFill>
                <a:sym typeface="+mn-ea"/>
              </a:rPr>
              <a:t>#</a:t>
            </a:r>
            <a:r>
              <a:rPr lang="ru-RU" sz="2800" b="1">
                <a:solidFill>
                  <a:srgbClr val="540575"/>
                </a:solidFill>
                <a:sym typeface="+mn-ea"/>
              </a:rPr>
              <a:t>МЫВМЕСТЕ</a:t>
            </a:r>
            <a:endParaRPr lang="ru-RU" altLang="en-US" sz="2800" b="1">
              <a:solidFill>
                <a:srgbClr val="540575"/>
              </a:solidFill>
            </a:endParaRPr>
          </a:p>
        </p:txBody>
      </p:sp>
      <p:sp>
        <p:nvSpPr>
          <p:cNvPr id="24" name="Прямоугольник: скругленные углы 2"/>
          <p:cNvSpPr/>
          <p:nvPr/>
        </p:nvSpPr>
        <p:spPr>
          <a:xfrm>
            <a:off x="900430" y="3686175"/>
            <a:ext cx="7122160" cy="511556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918845" y="3685540"/>
            <a:ext cx="759650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800" b="1">
                <a:solidFill>
                  <a:srgbClr val="3D135E"/>
                </a:solidFill>
              </a:rPr>
              <a:t>Участники проекта</a:t>
            </a:r>
            <a:br>
              <a:rPr lang="ru-RU" altLang="en-US" sz="2800" b="1">
                <a:solidFill>
                  <a:srgbClr val="3D135E"/>
                </a:solidFill>
              </a:rPr>
            </a:br>
            <a:r>
              <a:rPr lang="ru-RU" altLang="en-US" sz="2800" b="1">
                <a:solidFill>
                  <a:srgbClr val="3D135E"/>
                </a:solidFill>
              </a:rPr>
              <a:t> «МАСТЕРСКАЯ БУДУЩЕГО» 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уме</a:t>
            </a:r>
            <a:r>
              <a:rPr lang="ru-RU" altLang="en-US" sz="2800" b="1">
                <a:solidFill>
                  <a:srgbClr val="3D135E"/>
                </a:solidFill>
              </a:rPr>
              <a:t>ют</a:t>
            </a:r>
            <a:r>
              <a:rPr lang="en-US" altLang="ru-RU" sz="2800" b="1">
                <a:solidFill>
                  <a:srgbClr val="3D135E"/>
                </a:solidFill>
              </a:rPr>
              <a:t>:</a:t>
            </a:r>
            <a:endParaRPr lang="en-US" altLang="ru-RU" sz="2800" b="1">
              <a:solidFill>
                <a:srgbClr val="3D135E"/>
              </a:solidFill>
            </a:endParaRPr>
          </a:p>
          <a:p>
            <a:endParaRPr lang="en-US" altLang="ru-RU" sz="2800" b="1">
              <a:solidFill>
                <a:srgbClr val="3D135E"/>
              </a:solidFill>
            </a:endParaRPr>
          </a:p>
          <a:p>
            <a:pPr algn="l"/>
            <a:r>
              <a:rPr lang="en-US" altLang="ru-RU" sz="2800" b="1">
                <a:solidFill>
                  <a:srgbClr val="3D135E"/>
                </a:solidFill>
              </a:rPr>
              <a:t>- </a:t>
            </a:r>
            <a:r>
              <a:rPr lang="en-US" altLang="en-US" sz="2800" b="1">
                <a:solidFill>
                  <a:srgbClr val="3D135E"/>
                </a:solidFill>
              </a:rPr>
              <a:t>реализовывать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практические</a:t>
            </a:r>
            <a:r>
              <a:rPr lang="ru-RU" altLang="en-US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вопросы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организации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волонтерской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деятельности</a:t>
            </a:r>
            <a:r>
              <a:rPr lang="en-US" altLang="ru-RU" sz="2800" b="1">
                <a:solidFill>
                  <a:srgbClr val="3D135E"/>
                </a:solidFill>
              </a:rPr>
              <a:t>.</a:t>
            </a:r>
            <a:endParaRPr lang="en-US" altLang="ru-RU" sz="2800" b="1">
              <a:solidFill>
                <a:srgbClr val="3D135E"/>
              </a:solidFill>
            </a:endParaRPr>
          </a:p>
          <a:p>
            <a:pPr algn="l"/>
            <a:endParaRPr lang="en-US" altLang="ru-RU" sz="2800" b="1">
              <a:solidFill>
                <a:srgbClr val="3D135E"/>
              </a:solidFill>
            </a:endParaRPr>
          </a:p>
          <a:p>
            <a:pPr algn="l"/>
            <a:r>
              <a:rPr lang="ru-RU" altLang="en-US" sz="2800" b="1">
                <a:solidFill>
                  <a:srgbClr val="3D135E"/>
                </a:solidFill>
              </a:rPr>
              <a:t>- </a:t>
            </a:r>
            <a:r>
              <a:rPr lang="en-US" altLang="en-US" sz="2800" b="1">
                <a:solidFill>
                  <a:srgbClr val="3D135E"/>
                </a:solidFill>
              </a:rPr>
              <a:t>организовывать</a:t>
            </a:r>
            <a:r>
              <a:rPr lang="ru-RU" altLang="en-US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совместную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деятельность</a:t>
            </a:r>
            <a:r>
              <a:rPr lang="ru-RU" altLang="en-US" sz="2800" b="1">
                <a:solidFill>
                  <a:srgbClr val="3D135E"/>
                </a:solidFill>
              </a:rPr>
              <a:t>,  </a:t>
            </a:r>
            <a:r>
              <a:rPr lang="en-US" altLang="en-US" sz="2800" b="1">
                <a:solidFill>
                  <a:srgbClr val="3D135E"/>
                </a:solidFill>
              </a:rPr>
              <a:t>работать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индивидуально</a:t>
            </a:r>
            <a:r>
              <a:rPr lang="ru-RU" altLang="en-US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и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в</a:t>
            </a:r>
            <a:r>
              <a:rPr lang="en-US" altLang="ru-RU" sz="2800" b="1">
                <a:solidFill>
                  <a:srgbClr val="3D135E"/>
                </a:solidFill>
              </a:rPr>
              <a:t> </a:t>
            </a:r>
            <a:r>
              <a:rPr lang="en-US" altLang="en-US" sz="2800" b="1">
                <a:solidFill>
                  <a:srgbClr val="3D135E"/>
                </a:solidFill>
              </a:rPr>
              <a:t>группе</a:t>
            </a:r>
            <a:r>
              <a:rPr lang="ru-RU" altLang="en-US" sz="2800" b="1">
                <a:solidFill>
                  <a:srgbClr val="3D135E"/>
                </a:solidFill>
              </a:rPr>
              <a:t>;</a:t>
            </a:r>
            <a:br>
              <a:rPr lang="ru-RU" altLang="en-US" sz="2800" b="1">
                <a:solidFill>
                  <a:srgbClr val="3D135E"/>
                </a:solidFill>
              </a:rPr>
            </a:br>
            <a:endParaRPr lang="en-US" altLang="en-US" sz="3200" b="1">
              <a:solidFill>
                <a:srgbClr val="3D135E"/>
              </a:solidFill>
            </a:endParaRPr>
          </a:p>
          <a:p>
            <a:pPr algn="l"/>
            <a:r>
              <a:rPr lang="ru-RU" altLang="en-US" sz="2800" b="1">
                <a:solidFill>
                  <a:srgbClr val="3D135E"/>
                </a:solidFill>
              </a:rPr>
              <a:t>-  становятся волонтерами </a:t>
            </a:r>
            <a:br>
              <a:rPr lang="ru-RU" altLang="en-US" sz="2800" b="1">
                <a:solidFill>
                  <a:srgbClr val="3D135E"/>
                </a:solidFill>
              </a:rPr>
            </a:br>
            <a:r>
              <a:rPr lang="ru-RU" altLang="en-US" sz="2800" b="1">
                <a:solidFill>
                  <a:srgbClr val="3D135E"/>
                </a:solidFill>
              </a:rPr>
              <a:t>Добро.Центра.</a:t>
            </a:r>
            <a:endParaRPr lang="ru-RU" altLang="en-US" sz="2800" b="1">
              <a:solidFill>
                <a:srgbClr val="3D135E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2" name="Прямоугольник: скругленные углы 2"/>
          <p:cNvSpPr/>
          <p:nvPr/>
        </p:nvSpPr>
        <p:spPr>
          <a:xfrm>
            <a:off x="469803" y="2906891"/>
            <a:ext cx="8605249" cy="6261846"/>
          </a:xfrm>
          <a:prstGeom prst="roundRect">
            <a:avLst>
              <a:gd name="adj" fmla="val 1349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2"/>
          <p:cNvSpPr/>
          <p:nvPr/>
        </p:nvSpPr>
        <p:spPr>
          <a:xfrm>
            <a:off x="9218700" y="4144506"/>
            <a:ext cx="7296478" cy="296452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9900" y="1304290"/>
            <a:ext cx="1484884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8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УСПЕШНЫЕ ПРАКТИКИ </a:t>
            </a:r>
            <a:endParaRPr lang="ru-RU" altLang="en-US" sz="4800" b="1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590550" y="3026410"/>
            <a:ext cx="8370570" cy="6240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>
              <a:buFont typeface="Arial" panose="020B0604020202020204" pitchFamily="34" charset="0"/>
              <a:buNone/>
            </a:pPr>
            <a:r>
              <a:rPr lang="ru-RU" altLang="en-US" sz="3600" b="1">
                <a:solidFill>
                  <a:srgbClr val="3D135E"/>
                </a:solidFill>
                <a:sym typeface="+mn-ea"/>
              </a:rPr>
              <a:t>Квест </a:t>
            </a:r>
            <a:r>
              <a:rPr lang="en-US" altLang="en-US" sz="3600" b="1">
                <a:solidFill>
                  <a:srgbClr val="3D135E"/>
                </a:solidFill>
                <a:sym typeface="+mn-ea"/>
              </a:rPr>
              <a:t>«Дорогой</a:t>
            </a:r>
            <a:r>
              <a:rPr lang="en-US" altLang="ru-RU" sz="3600" b="1">
                <a:solidFill>
                  <a:srgbClr val="3D135E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3D135E"/>
                </a:solidFill>
                <a:sym typeface="+mn-ea"/>
              </a:rPr>
              <a:t>Победы</a:t>
            </a:r>
            <a:r>
              <a:rPr lang="en-US" altLang="ru-RU" sz="3600" b="1">
                <a:solidFill>
                  <a:srgbClr val="3D135E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3D135E"/>
                </a:solidFill>
                <a:sym typeface="+mn-ea"/>
              </a:rPr>
              <a:t>наших</a:t>
            </a:r>
            <a:r>
              <a:rPr lang="ru-RU" altLang="en-US" sz="3600" b="1">
                <a:solidFill>
                  <a:srgbClr val="3D135E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3D135E"/>
                </a:solidFill>
                <a:sym typeface="+mn-ea"/>
              </a:rPr>
              <a:t>Дедов»</a:t>
            </a:r>
            <a:r>
              <a:rPr lang="en-US" altLang="ru-RU" sz="3600" b="1">
                <a:solidFill>
                  <a:srgbClr val="3D135E"/>
                </a:solidFill>
                <a:sym typeface="+mn-ea"/>
              </a:rPr>
              <a:t> </a:t>
            </a:r>
            <a:br>
              <a:rPr lang="en-US" altLang="ru-RU" sz="3600" b="1">
                <a:solidFill>
                  <a:srgbClr val="3D135E"/>
                </a:solidFill>
                <a:sym typeface="+mn-ea"/>
              </a:rPr>
            </a:br>
            <a:r>
              <a:rPr lang="en-US" altLang="ru-RU" sz="3600" b="1">
                <a:solidFill>
                  <a:srgbClr val="3D135E"/>
                </a:solidFill>
                <a:sym typeface="+mn-ea"/>
              </a:rPr>
              <a:t>–</a:t>
            </a:r>
            <a:r>
              <a:rPr lang="ru-RU" altLang="en-US" sz="3600" b="1">
                <a:solidFill>
                  <a:srgbClr val="3D135E"/>
                </a:solidFill>
                <a:sym typeface="+mn-ea"/>
              </a:rPr>
              <a:t> этапы разработаны участниками проекта.</a:t>
            </a:r>
            <a:endParaRPr lang="ru-RU" altLang="en-US" sz="3600" b="1">
              <a:solidFill>
                <a:srgbClr val="3D135E"/>
              </a:solidFill>
            </a:endParaRPr>
          </a:p>
          <a:p>
            <a:pPr indent="0" algn="l">
              <a:buFont typeface="Arial" panose="020B0604020202020204" pitchFamily="34" charset="0"/>
              <a:buNone/>
            </a:pPr>
            <a:endParaRPr lang="en-US" altLang="en-US" sz="3200" b="1">
              <a:solidFill>
                <a:srgbClr val="540575"/>
              </a:solidFill>
            </a:endParaRPr>
          </a:p>
        </p:txBody>
      </p:sp>
      <p:pic>
        <p:nvPicPr>
          <p:cNvPr id="11" name="Изображение 10" descr="O03GPgsQfiF7qp_VygRfGcqgt2dpoRTis_OzHXM1ZVbiCDy4gxDdEB0EK9jemaWF2HOrPt7EplXbKw2MA1IOTdF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" y="5383530"/>
            <a:ext cx="3521075" cy="2641600"/>
          </a:xfrm>
          <a:prstGeom prst="rect">
            <a:avLst/>
          </a:prstGeom>
        </p:spPr>
      </p:pic>
      <p:pic>
        <p:nvPicPr>
          <p:cNvPr id="12" name="Изображение 11" descr="da907547-7681-a6f2-0985-8b28fc5eb30f"/>
          <p:cNvPicPr>
            <a:picLocks noChangeAspect="1"/>
          </p:cNvPicPr>
          <p:nvPr/>
        </p:nvPicPr>
        <p:blipFill>
          <a:blip r:embed="rId4"/>
          <a:srcRect t="7669" r="16248" b="7286"/>
          <a:stretch>
            <a:fillRect/>
          </a:stretch>
        </p:blipFill>
        <p:spPr>
          <a:xfrm>
            <a:off x="4356100" y="5429885"/>
            <a:ext cx="4542155" cy="2595245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9543415" y="4800600"/>
            <a:ext cx="66763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ru-RU" altLang="en-US" sz="2800" b="1">
                <a:solidFill>
                  <a:srgbClr val="3D135E"/>
                </a:solidFill>
                <a:sym typeface="+mn-ea"/>
              </a:rPr>
              <a:t>Р</a:t>
            </a:r>
            <a:r>
              <a:rPr lang="en-US" altLang="en-US" sz="2800" b="1">
                <a:solidFill>
                  <a:srgbClr val="3D135E"/>
                </a:solidFill>
                <a:sym typeface="+mn-ea"/>
              </a:rPr>
              <a:t>еализован</a:t>
            </a:r>
            <a:r>
              <a:rPr lang="en-US" altLang="ru-RU" sz="2800" b="1">
                <a:solidFill>
                  <a:srgbClr val="3D135E"/>
                </a:solidFill>
                <a:sym typeface="+mn-ea"/>
              </a:rPr>
              <a:t> </a:t>
            </a:r>
            <a:r>
              <a:rPr lang="en-US" altLang="en-US" sz="2800" b="1">
                <a:solidFill>
                  <a:srgbClr val="3D135E"/>
                </a:solidFill>
                <a:sym typeface="+mn-ea"/>
              </a:rPr>
              <a:t>в</a:t>
            </a:r>
            <a:r>
              <a:rPr lang="en-US" altLang="ru-RU" sz="2800" b="1">
                <a:solidFill>
                  <a:srgbClr val="3D135E"/>
                </a:solidFill>
                <a:sym typeface="+mn-ea"/>
              </a:rPr>
              <a:t> </a:t>
            </a:r>
            <a:r>
              <a:rPr lang="en-US" altLang="en-US" sz="2800" b="1">
                <a:solidFill>
                  <a:srgbClr val="3D135E"/>
                </a:solidFill>
                <a:sym typeface="+mn-ea"/>
              </a:rPr>
              <a:t>Еланском</a:t>
            </a:r>
            <a:r>
              <a:rPr lang="ru-RU" altLang="en-US" sz="2800" b="1">
                <a:solidFill>
                  <a:srgbClr val="3D135E"/>
                </a:solidFill>
                <a:sym typeface="+mn-ea"/>
              </a:rPr>
              <a:t> муниципальном районе, с привлечением участников</a:t>
            </a:r>
            <a:br>
              <a:rPr lang="ru-RU" altLang="en-US" sz="2800" b="1">
                <a:solidFill>
                  <a:srgbClr val="3D135E"/>
                </a:solidFill>
                <a:sym typeface="+mn-ea"/>
              </a:rPr>
            </a:br>
            <a:r>
              <a:rPr lang="ru-RU" altLang="en-US" sz="2800" b="1">
                <a:solidFill>
                  <a:srgbClr val="3D135E"/>
                </a:solidFill>
                <a:sym typeface="+mn-ea"/>
              </a:rPr>
              <a:t> из</a:t>
            </a:r>
            <a:r>
              <a:rPr lang="en-US" altLang="ru-RU" sz="2800" b="1">
                <a:solidFill>
                  <a:srgbClr val="3D135E"/>
                </a:solidFill>
                <a:sym typeface="+mn-ea"/>
              </a:rPr>
              <a:t> </a:t>
            </a:r>
            <a:r>
              <a:rPr lang="en-US" altLang="en-US" sz="2800" b="1">
                <a:solidFill>
                  <a:srgbClr val="3D135E"/>
                </a:solidFill>
                <a:sym typeface="+mn-ea"/>
              </a:rPr>
              <a:t>Руднянско</a:t>
            </a:r>
            <a:r>
              <a:rPr lang="ru-RU" altLang="en-US" sz="2800" b="1">
                <a:solidFill>
                  <a:srgbClr val="3D135E"/>
                </a:solidFill>
                <a:sym typeface="+mn-ea"/>
              </a:rPr>
              <a:t>го и</a:t>
            </a:r>
            <a:r>
              <a:rPr lang="en-US" altLang="ru-RU" sz="2800" b="1">
                <a:solidFill>
                  <a:srgbClr val="3D135E"/>
                </a:solidFill>
                <a:sym typeface="+mn-ea"/>
              </a:rPr>
              <a:t> </a:t>
            </a:r>
            <a:r>
              <a:rPr lang="en-US" altLang="en-US" sz="2800" b="1">
                <a:solidFill>
                  <a:srgbClr val="3D135E"/>
                </a:solidFill>
                <a:sym typeface="+mn-ea"/>
              </a:rPr>
              <a:t>Жирновско</a:t>
            </a:r>
            <a:r>
              <a:rPr lang="ru-RU" altLang="en-US" sz="2800" b="1">
                <a:solidFill>
                  <a:srgbClr val="3D135E"/>
                </a:solidFill>
                <a:sym typeface="+mn-ea"/>
              </a:rPr>
              <a:t>го</a:t>
            </a:r>
            <a:r>
              <a:rPr lang="en-US" altLang="ru-RU" sz="2800" b="1">
                <a:solidFill>
                  <a:srgbClr val="3D135E"/>
                </a:solidFill>
                <a:sym typeface="+mn-ea"/>
              </a:rPr>
              <a:t> </a:t>
            </a:r>
            <a:r>
              <a:rPr lang="en-US" altLang="en-US" sz="2800" b="1">
                <a:solidFill>
                  <a:srgbClr val="3D135E"/>
                </a:solidFill>
                <a:sym typeface="+mn-ea"/>
              </a:rPr>
              <a:t>район</a:t>
            </a:r>
            <a:r>
              <a:rPr lang="ru-RU" altLang="en-US" sz="2800" b="1">
                <a:solidFill>
                  <a:srgbClr val="3D135E"/>
                </a:solidFill>
                <a:sym typeface="+mn-ea"/>
              </a:rPr>
              <a:t>ов</a:t>
            </a:r>
            <a:r>
              <a:rPr lang="en-US" altLang="ru-RU" sz="2800" b="1">
                <a:solidFill>
                  <a:srgbClr val="3D135E"/>
                </a:solidFill>
                <a:sym typeface="+mn-ea"/>
              </a:rPr>
              <a:t>.</a:t>
            </a:r>
            <a:endParaRPr lang="ru-RU" altLang="en-US"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2" name="Прямоугольник: скругленные углы 2"/>
          <p:cNvSpPr/>
          <p:nvPr/>
        </p:nvSpPr>
        <p:spPr>
          <a:xfrm>
            <a:off x="469803" y="2906891"/>
            <a:ext cx="8605249" cy="6261846"/>
          </a:xfrm>
          <a:prstGeom prst="roundRect">
            <a:avLst>
              <a:gd name="adj" fmla="val 1349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2"/>
          <p:cNvSpPr/>
          <p:nvPr/>
        </p:nvSpPr>
        <p:spPr>
          <a:xfrm>
            <a:off x="9329825" y="2906891"/>
            <a:ext cx="7296478" cy="296452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2"/>
          <p:cNvSpPr/>
          <p:nvPr/>
        </p:nvSpPr>
        <p:spPr>
          <a:xfrm>
            <a:off x="9274580" y="6204217"/>
            <a:ext cx="7296478" cy="296452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9900" y="1304290"/>
            <a:ext cx="1484884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8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en-US" altLang="en-US" sz="54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Проект</a:t>
            </a:r>
            <a:r>
              <a:rPr lang="ru-RU" altLang="en-US" sz="54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ы</a:t>
            </a:r>
            <a:r>
              <a:rPr lang="en-US" altLang="ru-RU" sz="54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-</a:t>
            </a:r>
            <a:r>
              <a:rPr lang="en-US" altLang="en-US" sz="54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победител</a:t>
            </a:r>
            <a:r>
              <a:rPr lang="ru-RU" altLang="en-US" sz="54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и</a:t>
            </a:r>
            <a:r>
              <a:rPr lang="en-US" altLang="ru-RU" sz="54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:</a:t>
            </a:r>
            <a:r>
              <a:rPr lang="ru-RU" altLang="en-US" sz="48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altLang="en-US" sz="4800" b="1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2204085" y="2762250"/>
            <a:ext cx="7375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ru-RU" sz="3600" b="1">
                <a:solidFill>
                  <a:srgbClr val="3D135E"/>
                </a:solidFill>
                <a:sym typeface="+mn-ea"/>
              </a:rPr>
              <a:t> </a:t>
            </a:r>
            <a:endParaRPr lang="en-US" altLang="en-US" sz="3600" b="1">
              <a:solidFill>
                <a:srgbClr val="540575"/>
              </a:solidFill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9274810" y="6418580"/>
            <a:ext cx="84670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ru-RU" sz="3200" b="1">
              <a:solidFill>
                <a:srgbClr val="7030A0"/>
              </a:solidFill>
              <a:sym typeface="+mn-ea"/>
            </a:endParaRPr>
          </a:p>
          <a:p>
            <a:endParaRPr lang="ru-RU" altLang="en-US" sz="3200" b="1">
              <a:solidFill>
                <a:srgbClr val="7030A0"/>
              </a:solidFill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9274810" y="2787015"/>
            <a:ext cx="7351395" cy="638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«Эко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-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шашки»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– II </a:t>
            </a:r>
            <a:r>
              <a:rPr lang="ru-RU" altLang="ru-RU" sz="3200" b="1">
                <a:solidFill>
                  <a:srgbClr val="540575"/>
                </a:solidFill>
                <a:sym typeface="+mn-ea"/>
              </a:rPr>
              <a:t>место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регионального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этапа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ru-RU" altLang="en-US" sz="3200" b="1">
                <a:solidFill>
                  <a:srgbClr val="540575"/>
                </a:solidFill>
                <a:sym typeface="+mn-ea"/>
              </a:rPr>
              <a:t>М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еждународной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ru-RU" altLang="en-US" sz="3200" b="1">
                <a:solidFill>
                  <a:srgbClr val="540575"/>
                </a:solidFill>
                <a:sym typeface="+mn-ea"/>
              </a:rPr>
              <a:t>П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ремии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sz="3200" b="1">
                <a:solidFill>
                  <a:srgbClr val="540575"/>
                </a:solidFill>
                <a:sym typeface="+mn-ea"/>
              </a:rPr>
              <a:t>#</a:t>
            </a:r>
            <a:r>
              <a:rPr lang="ru-RU" sz="3200" b="1">
                <a:solidFill>
                  <a:srgbClr val="540575"/>
                </a:solidFill>
                <a:sym typeface="+mn-ea"/>
              </a:rPr>
              <a:t>МЫВМЕСТЕ</a:t>
            </a:r>
            <a:br>
              <a:rPr lang="ru-RU" sz="3200" b="1">
                <a:solidFill>
                  <a:srgbClr val="540575"/>
                </a:solidFill>
                <a:sym typeface="+mn-ea"/>
              </a:rPr>
            </a:br>
            <a:r>
              <a:rPr lang="ru-RU" sz="3200" b="1">
                <a:solidFill>
                  <a:srgbClr val="540575"/>
                </a:solidFill>
                <a:sym typeface="+mn-ea"/>
              </a:rPr>
              <a:t>Привлечены участники Руднянского района.</a:t>
            </a:r>
            <a:endParaRPr lang="en-US" altLang="en-US" sz="3200" b="1">
              <a:solidFill>
                <a:srgbClr val="540575"/>
              </a:solidFill>
            </a:endParaRPr>
          </a:p>
          <a:p>
            <a:endParaRPr lang="ru-RU" altLang="ru-RU" sz="3200" b="1">
              <a:solidFill>
                <a:srgbClr val="3D135E"/>
              </a:solidFill>
              <a:sym typeface="+mn-ea"/>
            </a:endParaRPr>
          </a:p>
          <a:p>
            <a:endParaRPr lang="ru-RU" altLang="ru-RU" sz="3200" b="1">
              <a:solidFill>
                <a:srgbClr val="3D135E"/>
              </a:solidFill>
              <a:sym typeface="+mn-ea"/>
            </a:endParaRPr>
          </a:p>
          <a:p>
            <a:pPr algn="ctr"/>
            <a:r>
              <a:rPr lang="en-US" altLang="en-US" sz="3200" b="1">
                <a:solidFill>
                  <a:srgbClr val="540575"/>
                </a:solidFill>
              </a:rPr>
              <a:t>Профилактическая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игра</a:t>
            </a:r>
            <a:r>
              <a:rPr lang="en-US" altLang="ru-RU" sz="3200" b="1">
                <a:solidFill>
                  <a:srgbClr val="540575"/>
                </a:solidFill>
              </a:rPr>
              <a:t> "</a:t>
            </a:r>
            <a:r>
              <a:rPr lang="en-US" altLang="en-US" sz="3200" b="1">
                <a:solidFill>
                  <a:srgbClr val="540575"/>
                </a:solidFill>
              </a:rPr>
              <a:t>Я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знаю</a:t>
            </a:r>
            <a:r>
              <a:rPr lang="en-US" altLang="ru-RU" sz="3200" b="1">
                <a:solidFill>
                  <a:srgbClr val="540575"/>
                </a:solidFill>
              </a:rPr>
              <a:t>, </a:t>
            </a:r>
            <a:r>
              <a:rPr lang="en-US" altLang="en-US" sz="3200" b="1">
                <a:solidFill>
                  <a:srgbClr val="540575"/>
                </a:solidFill>
              </a:rPr>
              <a:t>что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нельзя</a:t>
            </a:r>
            <a:r>
              <a:rPr lang="en-US" altLang="ru-RU" sz="3200" b="1">
                <a:solidFill>
                  <a:srgbClr val="540575"/>
                </a:solidFill>
              </a:rPr>
              <a:t>"</a:t>
            </a:r>
            <a:endParaRPr lang="en-US" altLang="ru-RU" sz="3200" b="1">
              <a:solidFill>
                <a:srgbClr val="540575"/>
              </a:solidFill>
            </a:endParaRPr>
          </a:p>
          <a:p>
            <a:pPr algn="ctr"/>
            <a:r>
              <a:rPr lang="en-US" altLang="ru-RU" sz="3200" b="1">
                <a:solidFill>
                  <a:srgbClr val="540575"/>
                </a:solidFill>
              </a:rPr>
              <a:t>  III </a:t>
            </a:r>
            <a:r>
              <a:rPr lang="ru-RU" altLang="ru-RU" sz="3200" b="1">
                <a:solidFill>
                  <a:srgbClr val="540575"/>
                </a:solidFill>
              </a:rPr>
              <a:t>место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регионального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этапа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ru-RU" altLang="en-US" sz="3200" b="1">
                <a:solidFill>
                  <a:srgbClr val="540575"/>
                </a:solidFill>
                <a:sym typeface="+mn-ea"/>
              </a:rPr>
              <a:t>М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еждународной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ru-RU" altLang="en-US" sz="3200" b="1">
                <a:solidFill>
                  <a:srgbClr val="540575"/>
                </a:solidFill>
                <a:sym typeface="+mn-ea"/>
              </a:rPr>
              <a:t>П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ремии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sz="3200" b="1">
                <a:solidFill>
                  <a:srgbClr val="540575"/>
                </a:solidFill>
                <a:sym typeface="+mn-ea"/>
              </a:rPr>
              <a:t>#</a:t>
            </a:r>
            <a:r>
              <a:rPr lang="ru-RU" sz="3200" b="1">
                <a:solidFill>
                  <a:srgbClr val="540575"/>
                </a:solidFill>
                <a:sym typeface="+mn-ea"/>
              </a:rPr>
              <a:t>МЫВМЕСТЕ</a:t>
            </a:r>
            <a:endParaRPr lang="en-US" altLang="en-US" sz="3200" b="1">
              <a:solidFill>
                <a:srgbClr val="540575"/>
              </a:solidFill>
            </a:endParaRPr>
          </a:p>
          <a:p>
            <a:pPr algn="ctr"/>
            <a:r>
              <a:rPr lang="en-US" altLang="en-US" sz="3200" b="1">
                <a:solidFill>
                  <a:srgbClr val="540575"/>
                </a:solidFill>
              </a:rPr>
              <a:t>Внедрен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en-US" altLang="en-US" sz="3200" b="1">
                <a:solidFill>
                  <a:srgbClr val="540575"/>
                </a:solidFill>
              </a:rPr>
              <a:t>в</a:t>
            </a:r>
            <a:r>
              <a:rPr lang="en-US" altLang="ru-RU" sz="3200" b="1">
                <a:solidFill>
                  <a:srgbClr val="540575"/>
                </a:solidFill>
              </a:rPr>
              <a:t> 5 </a:t>
            </a:r>
            <a:r>
              <a:rPr lang="en-US" altLang="en-US" sz="3200" b="1">
                <a:solidFill>
                  <a:srgbClr val="540575"/>
                </a:solidFill>
              </a:rPr>
              <a:t>районах</a:t>
            </a:r>
            <a:br>
              <a:rPr lang="en-US" altLang="en-US" sz="3200" b="1">
                <a:solidFill>
                  <a:srgbClr val="540575"/>
                </a:solidFill>
              </a:rPr>
            </a:br>
            <a:r>
              <a:rPr lang="en-US" altLang="ru-RU" sz="3200" b="1">
                <a:solidFill>
                  <a:srgbClr val="540575"/>
                </a:solidFill>
              </a:rPr>
              <a:t> </a:t>
            </a:r>
            <a:r>
              <a:rPr lang="ru-RU" altLang="en-US" sz="3200" b="1">
                <a:solidFill>
                  <a:srgbClr val="540575"/>
                </a:solidFill>
              </a:rPr>
              <a:t>Волгоградской </a:t>
            </a:r>
            <a:r>
              <a:rPr lang="en-US" altLang="en-US" sz="3200" b="1">
                <a:solidFill>
                  <a:srgbClr val="540575"/>
                </a:solidFill>
              </a:rPr>
              <a:t>области</a:t>
            </a:r>
            <a:r>
              <a:rPr lang="ru-RU" altLang="en-US" sz="3200" b="1">
                <a:solidFill>
                  <a:srgbClr val="540575"/>
                </a:solidFill>
              </a:rPr>
              <a:t>.</a:t>
            </a:r>
            <a:r>
              <a:rPr lang="en-US" altLang="ru-RU" sz="3200" b="1">
                <a:solidFill>
                  <a:srgbClr val="540575"/>
                </a:solidFill>
              </a:rPr>
              <a:t> </a:t>
            </a:r>
            <a:endParaRPr lang="en-US" altLang="ru-RU" sz="3200" b="1">
              <a:solidFill>
                <a:srgbClr val="3D135E"/>
              </a:solidFill>
            </a:endParaRPr>
          </a:p>
          <a:p>
            <a:r>
              <a:rPr lang="en-US" altLang="ru-RU" sz="3200" b="1">
                <a:solidFill>
                  <a:srgbClr val="3D135E"/>
                </a:solidFill>
              </a:rPr>
              <a:t>   </a:t>
            </a:r>
            <a:endParaRPr lang="en-US" altLang="ru-RU" sz="3200" b="1">
              <a:solidFill>
                <a:srgbClr val="3D135E"/>
              </a:solidFill>
            </a:endParaRPr>
          </a:p>
        </p:txBody>
      </p:sp>
      <p:pic>
        <p:nvPicPr>
          <p:cNvPr id="10" name="Изображение 9" descr="photo_2024-07-01_15-47-27"/>
          <p:cNvPicPr>
            <a:picLocks noChangeAspect="1"/>
          </p:cNvPicPr>
          <p:nvPr/>
        </p:nvPicPr>
        <p:blipFill>
          <a:blip r:embed="rId3"/>
          <a:srcRect t="30121" r="39284" b="215"/>
          <a:stretch>
            <a:fillRect/>
          </a:stretch>
        </p:blipFill>
        <p:spPr>
          <a:xfrm>
            <a:off x="791845" y="3039110"/>
            <a:ext cx="3712845" cy="2832100"/>
          </a:xfrm>
          <a:prstGeom prst="rect">
            <a:avLst/>
          </a:prstGeom>
        </p:spPr>
      </p:pic>
      <p:pic>
        <p:nvPicPr>
          <p:cNvPr id="11" name="Изображение 10" descr="photo_2024-07-01_15-47-28"/>
          <p:cNvPicPr>
            <a:picLocks noChangeAspect="1"/>
          </p:cNvPicPr>
          <p:nvPr/>
        </p:nvPicPr>
        <p:blipFill>
          <a:blip r:embed="rId4"/>
          <a:srcRect l="8583" t="11911" r="6241" b="-4280"/>
          <a:stretch>
            <a:fillRect/>
          </a:stretch>
        </p:blipFill>
        <p:spPr>
          <a:xfrm>
            <a:off x="5036820" y="6165215"/>
            <a:ext cx="3903980" cy="2814955"/>
          </a:xfrm>
          <a:prstGeom prst="rect">
            <a:avLst/>
          </a:prstGeom>
        </p:spPr>
      </p:pic>
      <p:pic>
        <p:nvPicPr>
          <p:cNvPr id="12" name="Изображение 11" descr="32a929ee-7503-a4db-6069-711910ab2a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095" y="3056255"/>
            <a:ext cx="3752850" cy="2814955"/>
          </a:xfrm>
          <a:prstGeom prst="rect">
            <a:avLst/>
          </a:prstGeom>
        </p:spPr>
      </p:pic>
      <p:pic>
        <p:nvPicPr>
          <p:cNvPr id="13" name="Изображение 12" descr="BIt5-K7FoL6Ko0MEHM8cPrbR1LWTDgQORU9BThNvERBl_9bXH5UVypGI9EodDcT8Py1mttaKZlw0sru9QifxwnV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45" y="6148070"/>
            <a:ext cx="3712845" cy="2784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2"/>
          <p:cNvSpPr/>
          <p:nvPr/>
        </p:nvSpPr>
        <p:spPr>
          <a:xfrm>
            <a:off x="7762469" y="6015789"/>
            <a:ext cx="9002965" cy="2911643"/>
          </a:xfrm>
          <a:prstGeom prst="roundRect">
            <a:avLst>
              <a:gd name="adj" fmla="val 1349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E6613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: скругленные углы 2"/>
          <p:cNvSpPr/>
          <p:nvPr/>
        </p:nvSpPr>
        <p:spPr>
          <a:xfrm>
            <a:off x="10106660" y="2211070"/>
            <a:ext cx="6495415" cy="3441700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4" name="Прямоугольник: скругленные углы 2"/>
          <p:cNvSpPr/>
          <p:nvPr/>
        </p:nvSpPr>
        <p:spPr>
          <a:xfrm>
            <a:off x="694690" y="2192655"/>
            <a:ext cx="9003030" cy="3582035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углы 2"/>
          <p:cNvSpPr/>
          <p:nvPr/>
        </p:nvSpPr>
        <p:spPr>
          <a:xfrm>
            <a:off x="441960" y="6015990"/>
            <a:ext cx="6777355" cy="3167380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pic>
        <p:nvPicPr>
          <p:cNvPr id="8" name="Изображение 7" descr="photo_2025-10-31_17-19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655" y="6250940"/>
            <a:ext cx="3917315" cy="2604135"/>
          </a:xfrm>
          <a:prstGeom prst="rect">
            <a:avLst/>
          </a:prstGeom>
        </p:spPr>
      </p:pic>
      <p:pic>
        <p:nvPicPr>
          <p:cNvPr id="10" name="Изображение 9" descr="photo_2025-10-31_17-19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265" y="6290945"/>
            <a:ext cx="3807460" cy="2531745"/>
          </a:xfrm>
          <a:prstGeom prst="rect">
            <a:avLst/>
          </a:prstGeom>
        </p:spPr>
      </p:pic>
      <p:pic>
        <p:nvPicPr>
          <p:cNvPr id="11" name="Изображение 10" descr="photo_2024-12-10_12-42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665" y="6539865"/>
            <a:ext cx="3600450" cy="2026285"/>
          </a:xfrm>
          <a:prstGeom prst="rect">
            <a:avLst/>
          </a:prstGeom>
        </p:spPr>
      </p:pic>
      <p:pic>
        <p:nvPicPr>
          <p:cNvPr id="12" name="Изображение 11" descr="photo_2022-12-05_00-16-31"/>
          <p:cNvPicPr>
            <a:picLocks noChangeAspect="1"/>
          </p:cNvPicPr>
          <p:nvPr/>
        </p:nvPicPr>
        <p:blipFill>
          <a:blip r:embed="rId6"/>
          <a:srcRect r="-5057" b="17870"/>
          <a:stretch>
            <a:fillRect/>
          </a:stretch>
        </p:blipFill>
        <p:spPr>
          <a:xfrm>
            <a:off x="900430" y="6290945"/>
            <a:ext cx="2515235" cy="2637155"/>
          </a:xfrm>
          <a:prstGeom prst="rect">
            <a:avLst/>
          </a:prstGeom>
        </p:spPr>
      </p:pic>
      <p:pic>
        <p:nvPicPr>
          <p:cNvPr id="13" name="Изображение 12" descr="photo_2023-12-16_14-02-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565" y="2332990"/>
            <a:ext cx="4225925" cy="3179445"/>
          </a:xfrm>
          <a:prstGeom prst="rect">
            <a:avLst/>
          </a:prstGeom>
        </p:spPr>
      </p:pic>
      <p:pic>
        <p:nvPicPr>
          <p:cNvPr id="14" name="Изображение 13" descr="photo_2024-12-05_22-34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085" y="2867025"/>
            <a:ext cx="4091940" cy="2302510"/>
          </a:xfrm>
          <a:prstGeom prst="rect">
            <a:avLst/>
          </a:prstGeom>
        </p:spPr>
      </p:pic>
      <p:pic>
        <p:nvPicPr>
          <p:cNvPr id="15" name="Изображение 14" descr="photo_2024-12-05_16-45-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4300" y="2872740"/>
            <a:ext cx="4083685" cy="2297430"/>
          </a:xfrm>
          <a:prstGeom prst="rect">
            <a:avLst/>
          </a:prstGeom>
        </p:spPr>
      </p:pic>
      <p:sp>
        <p:nvSpPr>
          <p:cNvPr id="7" name="Прямоугольник: скругленные углы 2"/>
          <p:cNvSpPr/>
          <p:nvPr/>
        </p:nvSpPr>
        <p:spPr>
          <a:xfrm>
            <a:off x="900430" y="1090930"/>
            <a:ext cx="15363190" cy="1020445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940935" y="1076325"/>
            <a:ext cx="718693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6000" b="1">
                <a:ln w="10160">
                  <a:solidFill>
                    <a:srgbClr val="5405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НАШИ ДОСТИЖЕНИЯ</a:t>
            </a:r>
            <a:endParaRPr lang="ru-RU" altLang="en-US" sz="6000" b="1">
              <a:ln w="10160">
                <a:solidFill>
                  <a:srgbClr val="54057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pic>
        <p:nvPicPr>
          <p:cNvPr id="13" name="Рисунок 12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pic>
        <p:nvPicPr>
          <p:cNvPr id="2" name="Image 16" descr=" "/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684" y="2419075"/>
            <a:ext cx="13756268" cy="6346632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1007745" y="1878330"/>
            <a:ext cx="13194030" cy="711200"/>
          </a:xfrm>
          <a:prstGeom prst="roundRect">
            <a:avLst>
              <a:gd name="adj" fmla="val 18067"/>
            </a:avLst>
          </a:prstGeom>
          <a:solidFill>
            <a:srgbClr val="FF6700">
              <a:alpha val="100000"/>
            </a:srgbClr>
          </a:solidFill>
        </p:spPr>
        <p:txBody>
          <a:bodyPr/>
          <a:lstStyle/>
          <a:p>
            <a:endParaRPr lang="ru-RU" sz="1260" dirty="0">
              <a:latin typeface="Gogh Book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8090" y="1878330"/>
            <a:ext cx="1323657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ru-RU" altLang="en-US" sz="40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МАТЕРИАЛЬНО-ТЕХНИЧЕСКОЕ И КАДРОВОЕ ОБЕСПЕЧЕНИЕ</a:t>
            </a:r>
            <a:endParaRPr lang="ru-RU" altLang="en-US" sz="4000" b="1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336675" y="2729865"/>
            <a:ext cx="12193270" cy="4447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/>
          </a:p>
          <a:p>
            <a:pPr indent="0" algn="ctr"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540575"/>
                </a:solidFill>
              </a:rPr>
              <a:t>Все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для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комфортной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и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эффективной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работы</a:t>
            </a:r>
            <a:r>
              <a:rPr lang="ru-RU" altLang="en-US" sz="3600" b="1">
                <a:solidFill>
                  <a:srgbClr val="540575"/>
                </a:solidFill>
              </a:rPr>
              <a:t>:</a:t>
            </a:r>
            <a:endParaRPr lang="en-US" altLang="en-US" sz="3600" b="1">
              <a:solidFill>
                <a:srgbClr val="540575"/>
              </a:solidFill>
            </a:endParaRPr>
          </a:p>
          <a:p>
            <a:pPr indent="0" algn="ctr">
              <a:buNone/>
            </a:pPr>
            <a:r>
              <a:rPr lang="ru-RU" altLang="en-US" sz="3600" b="1">
                <a:solidFill>
                  <a:srgbClr val="540575"/>
                </a:solidFill>
              </a:rPr>
              <a:t>           </a:t>
            </a:r>
            <a:r>
              <a:rPr lang="en-US" altLang="en-US" sz="3600" b="1">
                <a:solidFill>
                  <a:srgbClr val="540575"/>
                </a:solidFill>
              </a:rPr>
              <a:t>Материальная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база</a:t>
            </a:r>
            <a:br>
              <a:rPr lang="en-US" altLang="en-US" sz="3600" b="1">
                <a:solidFill>
                  <a:srgbClr val="540575"/>
                </a:solidFill>
              </a:rPr>
            </a:br>
            <a:r>
              <a:rPr lang="ru-RU" altLang="en-US" sz="3600" b="1">
                <a:solidFill>
                  <a:srgbClr val="540575"/>
                </a:solidFill>
                <a:sym typeface="+mn-ea"/>
              </a:rPr>
              <a:t>Профессиональные к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адры</a:t>
            </a:r>
            <a:br>
              <a:rPr lang="en-US" altLang="en-US" sz="3600" b="1">
                <a:solidFill>
                  <a:srgbClr val="540575"/>
                </a:solidFill>
                <a:sym typeface="+mn-ea"/>
              </a:rPr>
            </a:br>
            <a:r>
              <a:rPr lang="en-US" altLang="en-US" sz="3600" b="1">
                <a:solidFill>
                  <a:srgbClr val="540575"/>
                </a:solidFill>
                <a:sym typeface="+mn-ea"/>
              </a:rPr>
              <a:t>Методики</a:t>
            </a:r>
            <a:endParaRPr lang="en-US" altLang="en-US" sz="3600" b="1">
              <a:solidFill>
                <a:srgbClr val="540575"/>
              </a:solidFill>
            </a:endParaRPr>
          </a:p>
          <a:p>
            <a:pPr indent="0" algn="ctr">
              <a:buNone/>
            </a:pPr>
            <a:br>
              <a:rPr lang="en-US" altLang="en-US" sz="3600">
                <a:solidFill>
                  <a:srgbClr val="7030A0"/>
                </a:solidFill>
              </a:rPr>
            </a:br>
            <a:r>
              <a:rPr lang="ru-RU" altLang="en-US" sz="3600">
                <a:solidFill>
                  <a:srgbClr val="7030A0"/>
                </a:solidFill>
              </a:rPr>
              <a:t>  </a:t>
            </a:r>
            <a:endParaRPr lang="en-US" altLang="en-US" sz="3600">
              <a:solidFill>
                <a:srgbClr val="7030A0"/>
              </a:solidFill>
            </a:endParaRPr>
          </a:p>
        </p:txBody>
      </p:sp>
      <p:pic>
        <p:nvPicPr>
          <p:cNvPr id="8" name="Изображение 7" descr="photo_2024-11-01_09-09-18 (4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880" y="6395085"/>
            <a:ext cx="4577080" cy="2009775"/>
          </a:xfrm>
          <a:prstGeom prst="rect">
            <a:avLst/>
          </a:prstGeom>
        </p:spPr>
      </p:pic>
      <p:pic>
        <p:nvPicPr>
          <p:cNvPr id="10" name="Изображение 9" descr="photo_2024-12-04_15-38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6070" y="5403850"/>
            <a:ext cx="4258945" cy="1870075"/>
          </a:xfrm>
          <a:prstGeom prst="rect">
            <a:avLst/>
          </a:prstGeom>
        </p:spPr>
      </p:pic>
      <p:pic>
        <p:nvPicPr>
          <p:cNvPr id="6" name="Изображение 5" descr="photo_2024-12-04_15-36-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075" y="5403850"/>
            <a:ext cx="4036695" cy="1772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pic>
        <p:nvPicPr>
          <p:cNvPr id="13" name="Рисунок 12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pic>
        <p:nvPicPr>
          <p:cNvPr id="4" name="Image 16" descr=" "/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915" y="2840990"/>
            <a:ext cx="13247370" cy="531876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979805" y="2158365"/>
            <a:ext cx="8998585" cy="682625"/>
          </a:xfrm>
          <a:prstGeom prst="roundRect">
            <a:avLst>
              <a:gd name="adj" fmla="val 18067"/>
            </a:avLst>
          </a:prstGeom>
          <a:solidFill>
            <a:srgbClr val="FF6700">
              <a:alpha val="100000"/>
            </a:srgbClr>
          </a:solidFill>
        </p:spPr>
        <p:txBody>
          <a:bodyPr/>
          <a:lstStyle/>
          <a:p>
            <a:endParaRPr lang="ru-RU" sz="126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67175" y="2158365"/>
            <a:ext cx="282321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КОНТАКТЫ</a:t>
            </a:r>
            <a:endParaRPr lang="ru-RU" altLang="en-US" sz="4400" b="1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306320" y="3411220"/>
            <a:ext cx="6167755" cy="312420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sz="4000">
                <a:solidFill>
                  <a:srgbClr val="7030A0"/>
                </a:solidFill>
              </a:rPr>
              <a:t> </a:t>
            </a:r>
            <a:r>
              <a:rPr lang="en-US" sz="4000">
                <a:solidFill>
                  <a:srgbClr val="7030A0"/>
                </a:solidFill>
              </a:rPr>
              <a:t>+7 (</a:t>
            </a:r>
            <a:r>
              <a:rPr sz="4000">
                <a:solidFill>
                  <a:srgbClr val="7030A0"/>
                </a:solidFill>
              </a:rPr>
              <a:t>937</a:t>
            </a:r>
            <a:r>
              <a:rPr lang="en-US" sz="4000">
                <a:solidFill>
                  <a:srgbClr val="7030A0"/>
                </a:solidFill>
              </a:rPr>
              <a:t>)</a:t>
            </a:r>
            <a:r>
              <a:rPr lang="ru-RU" altLang="en-US" sz="4000">
                <a:solidFill>
                  <a:srgbClr val="7030A0"/>
                </a:solidFill>
              </a:rPr>
              <a:t> </a:t>
            </a:r>
            <a:r>
              <a:rPr sz="4000">
                <a:solidFill>
                  <a:srgbClr val="7030A0"/>
                </a:solidFill>
              </a:rPr>
              <a:t>728</a:t>
            </a:r>
            <a:r>
              <a:rPr lang="en-US" sz="4000">
                <a:solidFill>
                  <a:srgbClr val="7030A0"/>
                </a:solidFill>
              </a:rPr>
              <a:t>-</a:t>
            </a:r>
            <a:r>
              <a:rPr sz="4000">
                <a:solidFill>
                  <a:srgbClr val="7030A0"/>
                </a:solidFill>
              </a:rPr>
              <a:t>29</a:t>
            </a:r>
            <a:r>
              <a:rPr lang="en-US" sz="4000">
                <a:solidFill>
                  <a:srgbClr val="7030A0"/>
                </a:solidFill>
              </a:rPr>
              <a:t>-</a:t>
            </a:r>
            <a:r>
              <a:rPr sz="4000">
                <a:solidFill>
                  <a:srgbClr val="7030A0"/>
                </a:solidFill>
              </a:rPr>
              <a:t>37</a:t>
            </a:r>
            <a:endParaRPr sz="4000">
              <a:solidFill>
                <a:srgbClr val="7030A0"/>
              </a:solidFill>
            </a:endParaRPr>
          </a:p>
          <a:p>
            <a:endParaRPr sz="1600"/>
          </a:p>
          <a:p>
            <a:br>
              <a:rPr sz="1600"/>
            </a:br>
            <a:endParaRPr sz="1600"/>
          </a:p>
          <a:p>
            <a:endParaRPr sz="1600"/>
          </a:p>
          <a:p>
            <a:r>
              <a:rPr lang="en-US" sz="4000">
                <a:solidFill>
                  <a:srgbClr val="7030A0"/>
                </a:solidFill>
              </a:rPr>
              <a:t> </a:t>
            </a:r>
            <a:endParaRPr lang="en-US" sz="4000">
              <a:solidFill>
                <a:srgbClr val="7030A0"/>
              </a:solidFill>
            </a:endParaRPr>
          </a:p>
        </p:txBody>
      </p:sp>
      <p:pic>
        <p:nvPicPr>
          <p:cNvPr id="8" name="Изображение 7"/>
          <p:cNvPicPr/>
          <p:nvPr/>
        </p:nvPicPr>
        <p:blipFill>
          <a:blip r:embed="rId5"/>
          <a:srcRect l="29219" t="17366" r="29941" b="20622"/>
          <a:stretch>
            <a:fillRect/>
          </a:stretch>
        </p:blipFill>
        <p:spPr>
          <a:xfrm>
            <a:off x="1336675" y="7230745"/>
            <a:ext cx="394970" cy="544195"/>
          </a:xfrm>
          <a:prstGeom prst="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6"/>
          <a:stretch>
            <a:fillRect/>
          </a:stretch>
        </p:blipFill>
        <p:spPr>
          <a:xfrm>
            <a:off x="9025890" y="7230745"/>
            <a:ext cx="514350" cy="499110"/>
          </a:xfrm>
          <a:prstGeom prst="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7"/>
          <a:srcRect l="13783" t="15144" r="14821" b="15019"/>
          <a:stretch>
            <a:fillRect/>
          </a:stretch>
        </p:blipFill>
        <p:spPr>
          <a:xfrm>
            <a:off x="8474075" y="3561080"/>
            <a:ext cx="514350" cy="531495"/>
          </a:xfrm>
          <a:prstGeom prst="rect">
            <a:avLst/>
          </a:prstGeom>
        </p:spPr>
      </p:pic>
      <p:pic>
        <p:nvPicPr>
          <p:cNvPr id="11" name="Изображение 10"/>
          <p:cNvPicPr/>
          <p:nvPr/>
        </p:nvPicPr>
        <p:blipFill>
          <a:blip r:embed="rId8"/>
          <a:stretch>
            <a:fillRect/>
          </a:stretch>
        </p:blipFill>
        <p:spPr>
          <a:xfrm>
            <a:off x="1186815" y="3411220"/>
            <a:ext cx="871220" cy="6813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9780905" y="7146290"/>
            <a:ext cx="568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7030A0"/>
                </a:solidFill>
                <a:sym typeface="+mn-ea"/>
              </a:rPr>
              <a:t>yelena-lunina@mail.ru</a:t>
            </a:r>
            <a:endParaRPr lang="en-US" altLang="en-US" sz="3200" b="1">
              <a:solidFill>
                <a:srgbClr val="7030A0"/>
              </a:solidFill>
              <a:sym typeface="+mn-ea"/>
            </a:endParaRPr>
          </a:p>
        </p:txBody>
      </p:sp>
      <p:pic>
        <p:nvPicPr>
          <p:cNvPr id="7" name="Изображение 6" descr="ec829818e747911e9a5061331aec870c"/>
          <p:cNvPicPr>
            <a:picLocks noChangeAspect="1"/>
          </p:cNvPicPr>
          <p:nvPr/>
        </p:nvPicPr>
        <p:blipFill>
          <a:blip r:embed="rId9"/>
          <a:srcRect b="12907"/>
          <a:stretch>
            <a:fillRect/>
          </a:stretch>
        </p:blipFill>
        <p:spPr>
          <a:xfrm>
            <a:off x="8599170" y="3561080"/>
            <a:ext cx="3106420" cy="2750820"/>
          </a:xfrm>
          <a:prstGeom prst="rect">
            <a:avLst/>
          </a:prstGeom>
        </p:spPr>
      </p:pic>
      <p:pic>
        <p:nvPicPr>
          <p:cNvPr id="14" name="Изображение 13" descr="7b1fcac6b8865c1c932f45cb08686e24"/>
          <p:cNvPicPr>
            <a:picLocks noChangeAspect="1"/>
          </p:cNvPicPr>
          <p:nvPr/>
        </p:nvPicPr>
        <p:blipFill>
          <a:blip r:embed="rId10"/>
          <a:srcRect b="13244"/>
          <a:stretch>
            <a:fillRect/>
          </a:stretch>
        </p:blipFill>
        <p:spPr>
          <a:xfrm>
            <a:off x="11295380" y="3561080"/>
            <a:ext cx="3169285" cy="2796540"/>
          </a:xfrm>
          <a:prstGeom prst="rect">
            <a:avLst/>
          </a:prstGeom>
        </p:spPr>
      </p:pic>
      <p:pic>
        <p:nvPicPr>
          <p:cNvPr id="15" name="Изображение 14" descr="e67739844b5b7f6c545076aabb2abab6"/>
          <p:cNvPicPr>
            <a:picLocks noChangeAspect="1"/>
          </p:cNvPicPr>
          <p:nvPr/>
        </p:nvPicPr>
        <p:blipFill>
          <a:blip r:embed="rId11"/>
          <a:srcRect b="14177"/>
          <a:stretch>
            <a:fillRect/>
          </a:stretch>
        </p:blipFill>
        <p:spPr>
          <a:xfrm>
            <a:off x="1232535" y="5645785"/>
            <a:ext cx="2880995" cy="2513965"/>
          </a:xfrm>
          <a:prstGeom prst="rect">
            <a:avLst/>
          </a:prstGeom>
        </p:spPr>
      </p:pic>
      <p:pic>
        <p:nvPicPr>
          <p:cNvPr id="16" name="Изображение 15" descr="ae0f4abe1ca7e2356570efb99f661bed"/>
          <p:cNvPicPr>
            <a:picLocks noChangeAspect="1"/>
          </p:cNvPicPr>
          <p:nvPr/>
        </p:nvPicPr>
        <p:blipFill>
          <a:blip r:embed="rId12"/>
          <a:srcRect b="12638"/>
          <a:stretch>
            <a:fillRect/>
          </a:stretch>
        </p:blipFill>
        <p:spPr>
          <a:xfrm>
            <a:off x="4614545" y="5621655"/>
            <a:ext cx="2857500" cy="2538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pic>
        <p:nvPicPr>
          <p:cNvPr id="2" name="Рисунок 1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5908" y="1544320"/>
            <a:ext cx="1143698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000" b="1">
                <a:ln w="9525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АВТОР ПРОЕКТА: ЛУНИНА ЕЛЕНА АЛЕКСАНДРОВНА</a:t>
            </a:r>
            <a:endParaRPr lang="ru-RU" altLang="en-US" sz="4000" b="1">
              <a:ln w="9525" cmpd="sng">
                <a:solidFill>
                  <a:srgbClr val="7030A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Изображение 6" descr="W8oj4uB_iVq0t-h_LYwHMjKB9Qdtm_8TdZsIZgMMi4rFZlyvTlgo2jydieg7Gk9tk3_ZnrSAB07xPCS1Gdzd87b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2330" y="3275330"/>
            <a:ext cx="4776470" cy="635063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42595" y="5711190"/>
            <a:ext cx="116636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800" b="1">
                <a:solidFill>
                  <a:srgbClr val="7030A0"/>
                </a:solidFill>
              </a:rPr>
              <a:t>ПЕДАГОГ-ОРГАНИЗАТОР, ПЕДАГОГ ДОПОЛНИТЕЛЬНОГО ОБРАЗОВАНИЯ МБОУ ДО «ЕЛАНСКИЙ ДВОРЕЦ ТВОРЧЕСТВА»</a:t>
            </a:r>
            <a:endParaRPr lang="ru-RU" altLang="en-US" sz="2800" b="1">
              <a:solidFill>
                <a:srgbClr val="7030A0"/>
              </a:solidFill>
            </a:endParaRPr>
          </a:p>
        </p:txBody>
      </p:sp>
      <p:pic>
        <p:nvPicPr>
          <p:cNvPr id="4" name="Изображение 3" descr="bm5dpb96QVYWSMAvrb__M7o31fPyAXea_BxtrfJXCFcnBqg1L3A_0jIhFArypJ_rhYlQdonP9k0MJ_tSsNOrmQz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1560" y="7181850"/>
            <a:ext cx="2350770" cy="24263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US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Актуальность</a:t>
            </a:r>
            <a:r>
              <a:rPr lang="en-US" altLang="ru-RU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проблемы</a:t>
            </a:r>
            <a:r>
              <a:rPr lang="en-US" altLang="ru-RU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:</a:t>
            </a:r>
            <a:r>
              <a:rPr lang="ru-RU" altLang="en-US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о</a:t>
            </a:r>
            <a:r>
              <a:rPr lang="en-US" altLang="en-US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твет</a:t>
            </a:r>
            <a:r>
              <a:rPr lang="en-US" altLang="ru-RU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на</a:t>
            </a:r>
            <a:r>
              <a:rPr lang="en-US" altLang="ru-RU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запрос</a:t>
            </a:r>
            <a:r>
              <a:rPr lang="en-US" altLang="ru-RU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ru-RU" altLang="en-US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молодого</a:t>
            </a:r>
            <a:r>
              <a:rPr lang="en-US" altLang="ru-RU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4000" b="1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поколения</a:t>
            </a:r>
            <a:endParaRPr lang="en-US" altLang="en-US" sz="4000" b="1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pPr algn="ctr"/>
            <a:endParaRPr lang="en-US" altLang="en-US" sz="4000" b="1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pic>
        <p:nvPicPr>
          <p:cNvPr id="2" name="Рисунок 1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/>
        </p:nvGraphicFramePr>
        <p:xfrm>
          <a:off x="569498" y="3730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овое поле 4"/>
          <p:cNvSpPr txBox="1"/>
          <p:nvPr/>
        </p:nvSpPr>
        <p:spPr>
          <a:xfrm>
            <a:off x="469900" y="2857500"/>
            <a:ext cx="16381095" cy="4584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altLang="en-US" sz="2800" dirty="0">
              <a:solidFill>
                <a:srgbClr val="7030A0"/>
              </a:solidFill>
              <a:sym typeface="+mn-ea"/>
            </a:endParaRPr>
          </a:p>
          <a:p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Современные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подростки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часто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ищут</a:t>
            </a:r>
            <a:r>
              <a:rPr lang="en-US" altLang="ru-RU" sz="3600" b="1">
                <a:solidFill>
                  <a:srgbClr val="540575"/>
                </a:solidFill>
              </a:rPr>
              <a:t>, </a:t>
            </a:r>
            <a:r>
              <a:rPr lang="en-US" altLang="en-US" sz="3600" b="1">
                <a:solidFill>
                  <a:srgbClr val="540575"/>
                </a:solidFill>
              </a:rPr>
              <a:t>где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их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энергия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и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идеи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могли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быть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услышаны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и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реализованы</a:t>
            </a:r>
            <a:r>
              <a:rPr lang="en-US" altLang="ru-RU" sz="3600" b="1">
                <a:solidFill>
                  <a:srgbClr val="540575"/>
                </a:solidFill>
              </a:rPr>
              <a:t>. </a:t>
            </a:r>
            <a:r>
              <a:rPr lang="en-US" altLang="en-US" sz="3600" b="1">
                <a:solidFill>
                  <a:srgbClr val="540575"/>
                </a:solidFill>
              </a:rPr>
              <a:t>Они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хотят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не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ru-RU" altLang="en-US" sz="3600" b="1">
                <a:solidFill>
                  <a:srgbClr val="540575"/>
                </a:solidFill>
              </a:rPr>
              <a:t>просто </a:t>
            </a:r>
            <a:r>
              <a:rPr lang="en-US" altLang="en-US" sz="3600" b="1">
                <a:solidFill>
                  <a:srgbClr val="540575"/>
                </a:solidFill>
              </a:rPr>
              <a:t>участвовать</a:t>
            </a:r>
            <a:r>
              <a:rPr lang="en-US" altLang="ru-RU" sz="3600" b="1">
                <a:solidFill>
                  <a:srgbClr val="540575"/>
                </a:solidFill>
              </a:rPr>
              <a:t>, </a:t>
            </a:r>
            <a:r>
              <a:rPr lang="en-US" altLang="en-US" sz="3600" b="1">
                <a:solidFill>
                  <a:srgbClr val="540575"/>
                </a:solidFill>
              </a:rPr>
              <a:t>а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создавать</a:t>
            </a:r>
            <a:r>
              <a:rPr lang="ru-RU" altLang="en-US" sz="3600" b="1">
                <a:solidFill>
                  <a:srgbClr val="540575"/>
                </a:solidFill>
              </a:rPr>
              <a:t>.</a:t>
            </a:r>
            <a:endParaRPr lang="ru-RU" altLang="en-US" sz="3600" b="1">
              <a:solidFill>
                <a:srgbClr val="540575"/>
              </a:solidFill>
            </a:endParaRPr>
          </a:p>
          <a:p>
            <a:endParaRPr lang="ru-RU" altLang="en-US" sz="3600" b="1">
              <a:solidFill>
                <a:srgbClr val="540575"/>
              </a:solidFill>
            </a:endParaRPr>
          </a:p>
          <a:p>
            <a:r>
              <a:rPr lang="ru-RU" altLang="en-US" sz="3600" b="1">
                <a:solidFill>
                  <a:srgbClr val="540575"/>
                </a:solidFill>
                <a:sym typeface="+mn-ea"/>
              </a:rPr>
              <a:t>Мы предлагаем им стать 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соавторами</a:t>
            </a:r>
            <a:r>
              <a:rPr lang="en-US" altLang="ru-RU" sz="36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образовательных</a:t>
            </a:r>
            <a:r>
              <a:rPr lang="en-US" altLang="ru-RU" sz="36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модулей</a:t>
            </a:r>
            <a:r>
              <a:rPr lang="ru-RU" altLang="en-US" sz="3600" b="1">
                <a:solidFill>
                  <a:srgbClr val="540575"/>
                </a:solidFill>
                <a:sym typeface="+mn-ea"/>
              </a:rPr>
              <a:t> и</a:t>
            </a:r>
            <a:r>
              <a:rPr lang="ru-RU" altLang="en-US" sz="3600" b="1">
                <a:solidFill>
                  <a:srgbClr val="540575"/>
                </a:solidFill>
                <a:sym typeface="+mn-ea"/>
              </a:rPr>
              <a:t> социальных проектов, 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провод</a:t>
            </a:r>
            <a:r>
              <a:rPr lang="ru-RU" altLang="en-US" sz="3600" b="1">
                <a:solidFill>
                  <a:srgbClr val="540575"/>
                </a:solidFill>
                <a:sym typeface="+mn-ea"/>
              </a:rPr>
              <a:t>ить</a:t>
            </a:r>
            <a:r>
              <a:rPr lang="en-US" altLang="ru-RU" sz="36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занятия</a:t>
            </a:r>
            <a:r>
              <a:rPr lang="ru-RU" altLang="en-US" sz="3600" b="1">
                <a:solidFill>
                  <a:srgbClr val="540575"/>
                </a:solidFill>
                <a:sym typeface="+mn-ea"/>
              </a:rPr>
              <a:t>, </a:t>
            </a:r>
            <a:r>
              <a:rPr lang="ru-RU" altLang="en-US" sz="3600" b="1">
                <a:solidFill>
                  <a:srgbClr val="540575"/>
                </a:solidFill>
                <a:sym typeface="+mn-ea"/>
              </a:rPr>
              <a:t>добровольческие мероприятия</a:t>
            </a:r>
            <a:r>
              <a:rPr lang="en-US" altLang="ru-RU" sz="3600" b="1">
                <a:solidFill>
                  <a:srgbClr val="540575"/>
                </a:solidFill>
                <a:sym typeface="+mn-ea"/>
              </a:rPr>
              <a:t>.</a:t>
            </a:r>
            <a:endParaRPr lang="en-US" altLang="ru-RU" sz="3600" b="1">
              <a:solidFill>
                <a:srgbClr val="540575"/>
              </a:solidFill>
            </a:endParaRPr>
          </a:p>
          <a:p>
            <a:endParaRPr lang="en-US" altLang="en-US" sz="2800" b="1">
              <a:solidFill>
                <a:srgbClr val="540575"/>
              </a:solidFill>
            </a:endParaRPr>
          </a:p>
          <a:p>
            <a:endParaRPr lang="en-US" altLang="en-US" sz="2800" b="1">
              <a:solidFill>
                <a:srgbClr val="540575"/>
              </a:solidFill>
            </a:endParaRPr>
          </a:p>
          <a:p>
            <a:endParaRPr lang="en-US" altLang="ru-RU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2" name="Прямоугольник: скругленные углы 2"/>
          <p:cNvSpPr/>
          <p:nvPr/>
        </p:nvSpPr>
        <p:spPr>
          <a:xfrm>
            <a:off x="469803" y="3115171"/>
            <a:ext cx="16129000" cy="6261845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7030A0"/>
              </a:solidFill>
              <a:sym typeface="+mn-ea"/>
            </a:endParaRPr>
          </a:p>
          <a:p>
            <a:pPr algn="ctr"/>
            <a:endParaRPr lang="en-US" sz="2400" dirty="0">
              <a:solidFill>
                <a:srgbClr val="7030A0"/>
              </a:solidFill>
              <a:sym typeface="+mn-ea"/>
            </a:endParaRPr>
          </a:p>
          <a:p>
            <a:pPr algn="l"/>
            <a:r>
              <a:rPr lang="ru-RU" altLang="en-US" sz="3200" b="1" dirty="0">
                <a:solidFill>
                  <a:srgbClr val="7030A0"/>
                </a:solidFill>
                <a:sym typeface="+mn-ea"/>
              </a:rPr>
              <a:t>ЦЕЛЕВАЯ АУДИТОРИЯ:</a:t>
            </a:r>
            <a:br>
              <a:rPr lang="ru-RU" altLang="en-US" sz="3200" dirty="0">
                <a:solidFill>
                  <a:srgbClr val="7030A0"/>
                </a:solidFill>
                <a:sym typeface="+mn-ea"/>
              </a:rPr>
            </a:b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200" dirty="0">
                <a:solidFill>
                  <a:srgbClr val="7030A0"/>
                </a:solidFill>
                <a:sym typeface="+mn-ea"/>
              </a:rPr>
              <a:t>Мотивированные</a:t>
            </a:r>
            <a:r>
              <a:rPr lang="en-US" altLang="ru-RU" sz="3200" dirty="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200" dirty="0">
                <a:solidFill>
                  <a:srgbClr val="7030A0"/>
                </a:solidFill>
                <a:sym typeface="+mn-ea"/>
              </a:rPr>
              <a:t>молодые</a:t>
            </a:r>
            <a:r>
              <a:rPr lang="en-US" altLang="ru-RU" sz="3200" dirty="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200" dirty="0">
                <a:solidFill>
                  <a:srgbClr val="7030A0"/>
                </a:solidFill>
                <a:sym typeface="+mn-ea"/>
              </a:rPr>
              <a:t>люди</a:t>
            </a:r>
            <a:r>
              <a:rPr lang="en-US" altLang="ru-RU" sz="3200" dirty="0">
                <a:solidFill>
                  <a:srgbClr val="7030A0"/>
                </a:solidFill>
                <a:sym typeface="+mn-ea"/>
              </a:rPr>
              <a:t> 14-18 </a:t>
            </a:r>
            <a:r>
              <a:rPr lang="en-US" altLang="en-US" sz="3200" dirty="0">
                <a:solidFill>
                  <a:srgbClr val="7030A0"/>
                </a:solidFill>
                <a:sym typeface="+mn-ea"/>
              </a:rPr>
              <a:t>лет</a:t>
            </a: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, выпусники «Школы волонтёров», </a:t>
            </a:r>
            <a:r>
              <a:rPr lang="en-US" sz="3200" dirty="0">
                <a:solidFill>
                  <a:srgbClr val="7030A0"/>
                </a:solidFill>
                <a:sym typeface="+mn-ea"/>
              </a:rPr>
              <a:t>стремящиеся продолжать заниматься волонтёрской деятельностью</a:t>
            </a: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, </a:t>
            </a:r>
            <a:r>
              <a:rPr lang="en-US" sz="3200" dirty="0">
                <a:solidFill>
                  <a:srgbClr val="7030A0"/>
                </a:solidFill>
                <a:sym typeface="+mn-ea"/>
              </a:rPr>
              <a:t>вовлекая </a:t>
            </a: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других</a:t>
            </a:r>
            <a:r>
              <a:rPr lang="en-US" sz="3200" dirty="0">
                <a:solidFill>
                  <a:srgbClr val="7030A0"/>
                </a:solidFill>
                <a:sym typeface="+mn-ea"/>
              </a:rPr>
              <a:t> в волонтёрс</a:t>
            </a: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тво. </a:t>
            </a:r>
            <a:endParaRPr lang="ru-RU" altLang="en-US" sz="3200" dirty="0">
              <a:solidFill>
                <a:srgbClr val="7030A0"/>
              </a:solidFill>
              <a:sym typeface="+mn-ea"/>
            </a:endParaRPr>
          </a:p>
          <a:p>
            <a:pPr algn="l"/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Готовые</a:t>
            </a:r>
            <a:r>
              <a:rPr lang="en-US" sz="3200" dirty="0">
                <a:solidFill>
                  <a:srgbClr val="7030A0"/>
                </a:solidFill>
                <a:sym typeface="+mn-ea"/>
              </a:rPr>
              <a:t> участв</a:t>
            </a: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овать</a:t>
            </a:r>
            <a:r>
              <a:rPr lang="en-US" sz="3200" dirty="0">
                <a:solidFill>
                  <a:srgbClr val="7030A0"/>
                </a:solidFill>
                <a:sym typeface="+mn-ea"/>
              </a:rPr>
              <a:t> в реализаци</a:t>
            </a: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ии</a:t>
            </a:r>
            <a:r>
              <a:rPr lang="en-US" sz="3200" dirty="0">
                <a:solidFill>
                  <a:srgbClr val="7030A0"/>
                </a:solidFill>
                <a:sym typeface="+mn-ea"/>
              </a:rPr>
              <a:t> проектов как нашего учреждения</a:t>
            </a: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, так  и</a:t>
            </a:r>
            <a:r>
              <a:rPr lang="en-US" sz="3200" dirty="0">
                <a:solidFill>
                  <a:srgbClr val="7030A0"/>
                </a:solidFill>
                <a:sym typeface="+mn-ea"/>
              </a:rPr>
              <a:t> Добро</a:t>
            </a:r>
            <a:r>
              <a:rPr lang="ru-RU" altLang="en-US" sz="3200" dirty="0">
                <a:solidFill>
                  <a:srgbClr val="7030A0"/>
                </a:solidFill>
                <a:sym typeface="+mn-ea"/>
              </a:rPr>
              <a:t>.Центра.</a:t>
            </a:r>
            <a:endParaRPr lang="ru-RU" altLang="en-US" sz="3200" dirty="0">
              <a:solidFill>
                <a:srgbClr val="7030A0"/>
              </a:solidFill>
              <a:sym typeface="+mn-ea"/>
            </a:endParaRPr>
          </a:p>
        </p:txBody>
      </p:sp>
      <p:pic>
        <p:nvPicPr>
          <p:cNvPr id="4" name="Рисунок 3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92340" y="1216025"/>
            <a:ext cx="215709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ЦЕЛЬ</a:t>
            </a:r>
            <a:endParaRPr lang="ru-RU" altLang="en-US" sz="4400" b="1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082165" y="3602990"/>
            <a:ext cx="129559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3600" b="1">
                <a:solidFill>
                  <a:srgbClr val="7030A0"/>
                </a:solidFill>
                <a:sym typeface="+mn-ea"/>
              </a:rPr>
              <a:t>Развитие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социально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-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активной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деятельности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учащихся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посредством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участия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в</a:t>
            </a:r>
            <a:r>
              <a:rPr lang="ru-RU" altLang="en-US" sz="3600" b="1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волонтёрском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sym typeface="+mn-ea"/>
              </a:rPr>
              <a:t>движении</a:t>
            </a:r>
            <a:r>
              <a:rPr lang="en-US" altLang="ru-RU" sz="3600" b="1">
                <a:solidFill>
                  <a:srgbClr val="7030A0"/>
                </a:solidFill>
                <a:sym typeface="+mn-ea"/>
              </a:rPr>
              <a:t>.</a:t>
            </a:r>
            <a:endParaRPr lang="ru-RU" altLang="en-US" sz="3600" b="1">
              <a:solidFill>
                <a:srgbClr val="7030A0"/>
              </a:solidFill>
            </a:endParaRPr>
          </a:p>
          <a:p>
            <a:pPr algn="ctr"/>
            <a:endParaRPr lang="ru-RU" altLang="en-US" sz="3600" b="1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2" name="Прямоугольник: скругленные углы 2"/>
          <p:cNvSpPr/>
          <p:nvPr/>
        </p:nvSpPr>
        <p:spPr>
          <a:xfrm>
            <a:off x="469803" y="2834501"/>
            <a:ext cx="16129000" cy="6261845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pic>
        <p:nvPicPr>
          <p:cNvPr id="4" name="Рисунок 3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256665" y="3064510"/>
            <a:ext cx="15430500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ru-RU" sz="3200" b="1">
                <a:solidFill>
                  <a:srgbClr val="7030A0"/>
                </a:solidFill>
              </a:rPr>
              <a:t> </a:t>
            </a:r>
            <a:r>
              <a:rPr lang="en-US" altLang="en-US" sz="3200" b="1">
                <a:solidFill>
                  <a:srgbClr val="7030A0"/>
                </a:solidFill>
              </a:rPr>
              <a:t>Что</a:t>
            </a:r>
            <a:r>
              <a:rPr lang="en-US" altLang="ru-RU" sz="3200" b="1">
                <a:solidFill>
                  <a:srgbClr val="7030A0"/>
                </a:solidFill>
              </a:rPr>
              <a:t> </a:t>
            </a:r>
            <a:r>
              <a:rPr lang="en-US" altLang="en-US" sz="3200" b="1">
                <a:solidFill>
                  <a:srgbClr val="7030A0"/>
                </a:solidFill>
              </a:rPr>
              <a:t>мы</a:t>
            </a:r>
            <a:r>
              <a:rPr lang="en-US" altLang="ru-RU" sz="3200" b="1">
                <a:solidFill>
                  <a:srgbClr val="7030A0"/>
                </a:solidFill>
              </a:rPr>
              <a:t> </a:t>
            </a:r>
            <a:r>
              <a:rPr lang="en-US" altLang="en-US" sz="3200" b="1">
                <a:solidFill>
                  <a:srgbClr val="7030A0"/>
                </a:solidFill>
              </a:rPr>
              <a:t>делаем</a:t>
            </a:r>
            <a:r>
              <a:rPr lang="en-US" altLang="ru-RU" sz="3200" b="1">
                <a:solidFill>
                  <a:srgbClr val="7030A0"/>
                </a:solidFill>
              </a:rPr>
              <a:t> </a:t>
            </a:r>
            <a:r>
              <a:rPr lang="en-US" altLang="en-US" sz="3200" b="1">
                <a:solidFill>
                  <a:srgbClr val="7030A0"/>
                </a:solidFill>
              </a:rPr>
              <a:t>для</a:t>
            </a:r>
            <a:r>
              <a:rPr lang="en-US" altLang="ru-RU" sz="3200" b="1">
                <a:solidFill>
                  <a:srgbClr val="7030A0"/>
                </a:solidFill>
              </a:rPr>
              <a:t> </a:t>
            </a:r>
            <a:r>
              <a:rPr lang="en-US" altLang="en-US" sz="3200" b="1">
                <a:solidFill>
                  <a:srgbClr val="7030A0"/>
                </a:solidFill>
              </a:rPr>
              <a:t>достижения</a:t>
            </a:r>
            <a:r>
              <a:rPr lang="en-US" altLang="ru-RU" sz="3200" b="1">
                <a:solidFill>
                  <a:srgbClr val="7030A0"/>
                </a:solidFill>
              </a:rPr>
              <a:t> </a:t>
            </a:r>
            <a:r>
              <a:rPr lang="en-US" altLang="en-US" sz="3200" b="1">
                <a:solidFill>
                  <a:srgbClr val="7030A0"/>
                </a:solidFill>
              </a:rPr>
              <a:t>цели</a:t>
            </a:r>
            <a:r>
              <a:rPr lang="en-US" altLang="ru-RU" sz="3200" b="1">
                <a:solidFill>
                  <a:srgbClr val="7030A0"/>
                </a:solidFill>
              </a:rPr>
              <a:t>?</a:t>
            </a:r>
            <a:endParaRPr lang="en-US" altLang="ru-RU" sz="3200" b="1">
              <a:solidFill>
                <a:srgbClr val="7030A0"/>
              </a:solidFill>
            </a:endParaRPr>
          </a:p>
          <a:p>
            <a:endParaRPr lang="en-US" altLang="ru-RU" sz="3200">
              <a:solidFill>
                <a:srgbClr val="7030A0"/>
              </a:solidFill>
            </a:endParaRPr>
          </a:p>
          <a:p>
            <a:r>
              <a:rPr lang="ru-RU" altLang="en-US" sz="3200">
                <a:solidFill>
                  <a:srgbClr val="7030A0"/>
                </a:solidFill>
              </a:rPr>
              <a:t> 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Обучаем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методикам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организации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мероприятий</a:t>
            </a:r>
            <a:r>
              <a:rPr lang="en-US" altLang="ru-RU" sz="3200">
                <a:solidFill>
                  <a:srgbClr val="7030A0"/>
                </a:solidFill>
              </a:rPr>
              <a:t>.</a:t>
            </a:r>
            <a:endParaRPr lang="en-US" altLang="ru-RU" sz="3200">
              <a:solidFill>
                <a:srgbClr val="7030A0"/>
              </a:solidFill>
            </a:endParaRPr>
          </a:p>
          <a:p>
            <a:r>
              <a:rPr lang="ru-RU" altLang="en-US" sz="3200">
                <a:solidFill>
                  <a:srgbClr val="7030A0"/>
                </a:solidFill>
              </a:rPr>
              <a:t>  </a:t>
            </a:r>
            <a:endParaRPr lang="ru-RU" altLang="en-US" sz="3200">
              <a:solidFill>
                <a:srgbClr val="7030A0"/>
              </a:solidFill>
            </a:endParaRPr>
          </a:p>
          <a:p>
            <a:r>
              <a:rPr lang="en-US" altLang="en-US" sz="3200">
                <a:solidFill>
                  <a:srgbClr val="7030A0"/>
                </a:solidFill>
              </a:rPr>
              <a:t>Привлекаем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к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реальной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деятельности</a:t>
            </a:r>
            <a:r>
              <a:rPr lang="en-US" altLang="ru-RU" sz="3200">
                <a:solidFill>
                  <a:srgbClr val="7030A0"/>
                </a:solidFill>
              </a:rPr>
              <a:t>.</a:t>
            </a:r>
            <a:endParaRPr lang="en-US" altLang="ru-RU" sz="3200">
              <a:solidFill>
                <a:srgbClr val="7030A0"/>
              </a:solidFill>
            </a:endParaRPr>
          </a:p>
          <a:p>
            <a:r>
              <a:rPr lang="en-US" altLang="ru-RU" sz="3200">
                <a:solidFill>
                  <a:srgbClr val="7030A0"/>
                </a:solidFill>
              </a:rPr>
              <a:t>   </a:t>
            </a:r>
            <a:endParaRPr lang="en-US" altLang="ru-RU" sz="3200">
              <a:solidFill>
                <a:srgbClr val="7030A0"/>
              </a:solidFill>
            </a:endParaRPr>
          </a:p>
          <a:p>
            <a:r>
              <a:rPr lang="ru-RU" altLang="en-US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Формируем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сообщество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наставников</a:t>
            </a:r>
            <a:r>
              <a:rPr lang="ru-RU" altLang="en-US" sz="3200">
                <a:solidFill>
                  <a:srgbClr val="7030A0"/>
                </a:solidFill>
              </a:rPr>
              <a:t>.</a:t>
            </a:r>
            <a:endParaRPr lang="ru-RU" altLang="en-US" sz="3200">
              <a:solidFill>
                <a:srgbClr val="7030A0"/>
              </a:solidFill>
            </a:endParaRPr>
          </a:p>
          <a:p>
            <a:endParaRPr lang="ru-RU" altLang="en-US" sz="3200">
              <a:solidFill>
                <a:srgbClr val="7030A0"/>
              </a:solidFill>
            </a:endParaRPr>
          </a:p>
          <a:p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Показываем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возможности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для</a:t>
            </a:r>
            <a:r>
              <a:rPr lang="en-US" altLang="ru-RU" sz="3200">
                <a:solidFill>
                  <a:srgbClr val="7030A0"/>
                </a:solidFill>
              </a:rPr>
              <a:t> </a:t>
            </a:r>
            <a:r>
              <a:rPr lang="en-US" altLang="en-US" sz="3200">
                <a:solidFill>
                  <a:srgbClr val="7030A0"/>
                </a:solidFill>
              </a:rPr>
              <a:t>роста</a:t>
            </a:r>
            <a:r>
              <a:rPr lang="en-US" altLang="ru-RU" sz="3200">
                <a:solidFill>
                  <a:srgbClr val="7030A0"/>
                </a:solidFill>
              </a:rPr>
              <a:t>.</a:t>
            </a:r>
            <a:endParaRPr lang="en-US" altLang="ru-RU" sz="320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48500" y="1216025"/>
            <a:ext cx="322135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sym typeface="+mn-ea"/>
              </a:rPr>
              <a:t>Задачи</a:t>
            </a:r>
            <a:r>
              <a:rPr lang="en-US" altLang="ru-RU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sym typeface="+mn-ea"/>
              </a:rPr>
              <a:t> </a:t>
            </a:r>
            <a:endParaRPr lang="en-US" altLang="ru-RU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sym typeface="+mn-ea"/>
            </a:endParaRPr>
          </a:p>
        </p:txBody>
      </p:sp>
      <p:pic>
        <p:nvPicPr>
          <p:cNvPr id="5" name="Изображение 4" descr="Без имен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" y="6962775"/>
            <a:ext cx="902970" cy="902970"/>
          </a:xfrm>
          <a:prstGeom prst="rect">
            <a:avLst/>
          </a:prstGeom>
        </p:spPr>
      </p:pic>
      <p:pic>
        <p:nvPicPr>
          <p:cNvPr id="6" name="Изображение 5" descr="Без имени.jpgкац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5" y="4114800"/>
            <a:ext cx="481965" cy="4819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5" y="5154930"/>
            <a:ext cx="508635" cy="339725"/>
          </a:xfrm>
          <a:prstGeom prst="rect">
            <a:avLst/>
          </a:prstGeom>
        </p:spPr>
      </p:pic>
      <p:pic>
        <p:nvPicPr>
          <p:cNvPr id="8" name="Изображение 7" descr="кнпек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45" y="5949315"/>
            <a:ext cx="728345" cy="728345"/>
          </a:xfrm>
          <a:prstGeom prst="rect">
            <a:avLst/>
          </a:prstGeom>
        </p:spPr>
      </p:pic>
      <p:pic>
        <p:nvPicPr>
          <p:cNvPr id="11" name="Изображение 10" descr="photo_2025-05-09_16-23-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0140" y="3938905"/>
            <a:ext cx="6062980" cy="45472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2" name="Прямоугольник: скругленные углы 2"/>
          <p:cNvSpPr/>
          <p:nvPr/>
        </p:nvSpPr>
        <p:spPr>
          <a:xfrm>
            <a:off x="469900" y="3049905"/>
            <a:ext cx="8578215" cy="611886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3D13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2"/>
          <p:cNvSpPr/>
          <p:nvPr/>
        </p:nvSpPr>
        <p:spPr>
          <a:xfrm>
            <a:off x="9329825" y="3049766"/>
            <a:ext cx="7296478" cy="296452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>
                <a:solidFill>
                  <a:srgbClr val="7030A0"/>
                </a:solidFill>
                <a:sym typeface="+mn-ea"/>
              </a:rPr>
              <a:t>ПРАКТИЧЕСКИЕ ЗАНЯТИЯ И ТРЕНИНГИ</a:t>
            </a:r>
            <a:endParaRPr lang="ru-RU"/>
          </a:p>
        </p:txBody>
      </p:sp>
      <p:sp>
        <p:nvSpPr>
          <p:cNvPr id="5" name="Прямоугольник: скругленные углы 2"/>
          <p:cNvSpPr/>
          <p:nvPr/>
        </p:nvSpPr>
        <p:spPr>
          <a:xfrm>
            <a:off x="9329825" y="6204217"/>
            <a:ext cx="7296478" cy="296452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5368" y="1216025"/>
            <a:ext cx="991806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US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Обучение</a:t>
            </a:r>
            <a:r>
              <a:rPr lang="en-US" altLang="ru-RU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через</a:t>
            </a:r>
            <a:r>
              <a:rPr lang="en-US" altLang="ru-RU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действие</a:t>
            </a:r>
            <a:r>
              <a:rPr lang="en-US" altLang="ru-RU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en-US" altLang="ru-RU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en-US" sz="44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соавторство</a:t>
            </a:r>
            <a:endParaRPr lang="en-US" altLang="en-US" sz="4400" b="1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9805670" y="3410585"/>
            <a:ext cx="6288405" cy="1464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000">
                <a:solidFill>
                  <a:srgbClr val="7030A0"/>
                </a:solidFill>
                <a:sym typeface="+mn-ea"/>
              </a:rPr>
              <a:t>Н</a:t>
            </a:r>
            <a:r>
              <a:rPr lang="en-US" altLang="en-US" sz="2000">
                <a:solidFill>
                  <a:srgbClr val="7030A0"/>
                </a:solidFill>
                <a:sym typeface="+mn-ea"/>
              </a:rPr>
              <a:t>ормативно</a:t>
            </a:r>
            <a:r>
              <a:rPr lang="en-US" altLang="ru-RU" sz="2000">
                <a:solidFill>
                  <a:srgbClr val="7030A0"/>
                </a:solidFill>
                <a:sym typeface="+mn-ea"/>
              </a:rPr>
              <a:t>-</a:t>
            </a:r>
            <a:r>
              <a:rPr lang="en-US" altLang="en-US" sz="2000">
                <a:solidFill>
                  <a:srgbClr val="7030A0"/>
                </a:solidFill>
                <a:sym typeface="+mn-ea"/>
              </a:rPr>
              <a:t>правовая</a:t>
            </a:r>
            <a:r>
              <a:rPr lang="en-US" altLang="ru-RU" sz="200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2000">
                <a:solidFill>
                  <a:srgbClr val="7030A0"/>
                </a:solidFill>
                <a:sym typeface="+mn-ea"/>
              </a:rPr>
              <a:t>база</a:t>
            </a:r>
            <a:r>
              <a:rPr lang="en-US" altLang="ru-RU" sz="200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2000">
                <a:solidFill>
                  <a:srgbClr val="7030A0"/>
                </a:solidFill>
                <a:sym typeface="+mn-ea"/>
              </a:rPr>
              <a:t>развития</a:t>
            </a:r>
            <a:r>
              <a:rPr lang="en-US" altLang="ru-RU" sz="200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2000">
                <a:solidFill>
                  <a:srgbClr val="7030A0"/>
                </a:solidFill>
                <a:sym typeface="+mn-ea"/>
              </a:rPr>
              <a:t>добровольчества</a:t>
            </a:r>
            <a:r>
              <a:rPr lang="en-US" altLang="ru-RU" sz="2000">
                <a:solidFill>
                  <a:srgbClr val="7030A0"/>
                </a:solidFill>
                <a:sym typeface="+mn-ea"/>
              </a:rPr>
              <a:t>. </a:t>
            </a:r>
            <a:r>
              <a:rPr lang="en-US" altLang="en-US" sz="2000">
                <a:solidFill>
                  <a:srgbClr val="7030A0"/>
                </a:solidFill>
                <a:sym typeface="+mn-ea"/>
              </a:rPr>
              <a:t>Виды</a:t>
            </a:r>
            <a:r>
              <a:rPr lang="en-US" altLang="ru-RU" sz="2000">
                <a:solidFill>
                  <a:srgbClr val="7030A0"/>
                </a:solidFill>
                <a:sym typeface="+mn-ea"/>
              </a:rPr>
              <a:t> </a:t>
            </a:r>
            <a:r>
              <a:rPr lang="en-US" altLang="en-US" sz="2000">
                <a:solidFill>
                  <a:srgbClr val="7030A0"/>
                </a:solidFill>
                <a:sym typeface="+mn-ea"/>
              </a:rPr>
              <a:t>деятельности</a:t>
            </a:r>
            <a:r>
              <a:rPr lang="ru-RU" altLang="en-US" sz="2000">
                <a:solidFill>
                  <a:srgbClr val="7030A0"/>
                </a:solidFill>
                <a:sym typeface="+mn-ea"/>
              </a:rPr>
              <a:t>...</a:t>
            </a:r>
            <a:endParaRPr lang="ru-RU" altLang="en-US" sz="2000">
              <a:solidFill>
                <a:srgbClr val="7030A0"/>
              </a:solidFill>
            </a:endParaRPr>
          </a:p>
        </p:txBody>
      </p:sp>
      <p:graphicFrame>
        <p:nvGraphicFramePr>
          <p:cNvPr id="8" name="Диаграмма 1"/>
          <p:cNvGraphicFramePr/>
          <p:nvPr/>
        </p:nvGraphicFramePr>
        <p:xfrm>
          <a:off x="1026160" y="4150995"/>
          <a:ext cx="7633335" cy="4893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Текстовое поле 13"/>
          <p:cNvSpPr txBox="1"/>
          <p:nvPr/>
        </p:nvSpPr>
        <p:spPr>
          <a:xfrm>
            <a:off x="1025525" y="7023100"/>
            <a:ext cx="5689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>
                <a:solidFill>
                  <a:srgbClr val="540575"/>
                </a:solidFill>
              </a:rPr>
              <a:t>Теория</a:t>
            </a:r>
            <a:endParaRPr lang="en-US" altLang="en-US" sz="3600">
              <a:solidFill>
                <a:srgbClr val="540575"/>
              </a:solidFill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650240" y="5007610"/>
            <a:ext cx="5689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>
                <a:solidFill>
                  <a:srgbClr val="540575"/>
                </a:solidFill>
              </a:rPr>
              <a:t>Интерактив</a:t>
            </a:r>
            <a:r>
              <a:rPr lang="en-US" altLang="ru-RU"/>
              <a:t> </a:t>
            </a:r>
            <a:endParaRPr lang="en-US" altLang="ru-RU"/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7027545" y="6203315"/>
            <a:ext cx="5689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>
                <a:solidFill>
                  <a:srgbClr val="540575"/>
                </a:solidFill>
              </a:rPr>
              <a:t>Практика</a:t>
            </a:r>
            <a:r>
              <a:rPr lang="en-US" altLang="ru-RU" sz="3600">
                <a:solidFill>
                  <a:srgbClr val="540575"/>
                </a:solidFill>
              </a:rPr>
              <a:t> </a:t>
            </a:r>
            <a:endParaRPr lang="en-US" altLang="ru-RU" sz="3600">
              <a:solidFill>
                <a:srgbClr val="540575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1447800" y="3963670"/>
            <a:ext cx="5689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/>
              <a:t> </a:t>
            </a:r>
            <a:r>
              <a:rPr lang="en-US" altLang="en-US" sz="3600">
                <a:solidFill>
                  <a:srgbClr val="540575"/>
                </a:solidFill>
              </a:rPr>
              <a:t>Онлайн</a:t>
            </a:r>
            <a:r>
              <a:rPr lang="en-US" altLang="ru-RU" sz="3600">
                <a:solidFill>
                  <a:srgbClr val="540575"/>
                </a:solidFill>
              </a:rPr>
              <a:t>-</a:t>
            </a:r>
            <a:r>
              <a:rPr lang="en-US" altLang="en-US" sz="3600">
                <a:solidFill>
                  <a:srgbClr val="540575"/>
                </a:solidFill>
              </a:rPr>
              <a:t>курсы</a:t>
            </a:r>
            <a:endParaRPr lang="en-US" altLang="en-US" sz="3600">
              <a:solidFill>
                <a:srgbClr val="540575"/>
              </a:solidFill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0404475" y="3049905"/>
            <a:ext cx="568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7030A0"/>
                </a:solidFill>
              </a:rPr>
              <a:t>ТЕОРИТИЧЕСКИЕ ЗАНЯТИЯ</a:t>
            </a:r>
            <a:endParaRPr lang="ru-RU" altLang="en-US" b="1">
              <a:solidFill>
                <a:srgbClr val="7030A0"/>
              </a:solidFill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9376410" y="4730750"/>
            <a:ext cx="6717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>
                <a:solidFill>
                  <a:srgbClr val="7030A0"/>
                </a:solidFill>
                <a:sym typeface="+mn-ea"/>
              </a:rPr>
              <a:t>АКТИВНОЕ ВОВЛЕЧЕНИЕ В ОСВОЕНИЕ ОРГАНИЗАЦИОННЫХ ТЕХНОЛОГИЙ СОЦИАЛЬНЫХ АКЦИЙ, ПРОЕКТОВ</a:t>
            </a:r>
            <a:endParaRPr lang="ru-RU" altLang="en-US">
              <a:solidFill>
                <a:srgbClr val="7030A0"/>
              </a:solidFill>
            </a:endParaRPr>
          </a:p>
          <a:p>
            <a:pPr algn="ctr"/>
            <a:endParaRPr lang="ru-RU" altLang="en-US"/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10979785" y="6798945"/>
            <a:ext cx="568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10133330" y="6301740"/>
            <a:ext cx="568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7030A0"/>
                </a:solidFill>
              </a:rPr>
              <a:t>ИНТЕРАКТИВНЫЕ ИГРЫ ДЛЯ КОМАНДООБРАЗОВАНИЯ</a:t>
            </a:r>
            <a:endParaRPr lang="ru-RU" altLang="en-US" b="1">
              <a:solidFill>
                <a:srgbClr val="7030A0"/>
              </a:solidFill>
            </a:endParaRP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10280015" y="6689090"/>
            <a:ext cx="568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1600">
                <a:solidFill>
                  <a:srgbClr val="7030A0"/>
                </a:solidFill>
              </a:rPr>
              <a:t>НАПРАВЛЕННЫЕ НА РАЗВИТИЕ НАВЫКОВ ОБЩЕНИЯ, СОТРУДНИЧЕСТВА И СПЛОЧЕНИЯ ГРУППЫ </a:t>
            </a:r>
            <a:endParaRPr lang="ru-RU" altLang="en-US" sz="1600">
              <a:solidFill>
                <a:srgbClr val="7030A0"/>
              </a:solidFill>
            </a:endParaRPr>
          </a:p>
        </p:txBody>
      </p:sp>
      <p:sp>
        <p:nvSpPr>
          <p:cNvPr id="27" name="Текстовое поле 26"/>
          <p:cNvSpPr txBox="1"/>
          <p:nvPr/>
        </p:nvSpPr>
        <p:spPr>
          <a:xfrm>
            <a:off x="9980295" y="7399020"/>
            <a:ext cx="5689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b="1">
                <a:solidFill>
                  <a:srgbClr val="7030A0"/>
                </a:solidFill>
                <a:sym typeface="+mn-ea"/>
              </a:rPr>
              <a:t>ОНЛАЙН-ОБУЧЕНИЕ</a:t>
            </a:r>
            <a:endParaRPr lang="ru-RU" altLang="en-US" b="1"/>
          </a:p>
        </p:txBody>
      </p:sp>
      <p:sp>
        <p:nvSpPr>
          <p:cNvPr id="29" name="Текстовое поле 28"/>
          <p:cNvSpPr txBox="1"/>
          <p:nvPr/>
        </p:nvSpPr>
        <p:spPr>
          <a:xfrm>
            <a:off x="9979660" y="7952105"/>
            <a:ext cx="6536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1600">
                <a:solidFill>
                  <a:srgbClr val="7030A0"/>
                </a:solidFill>
              </a:rPr>
              <a:t>ДОСТУП К ДОПОЛНИТЕЛЬНОЙ ИНФОРМАЦИИ, РАСШИРЕНИЕ ВОЗМОЖНОСТЕЙ ОБУЧЕНИЯ ВНЕ ЗАНЯТИЙ</a:t>
            </a:r>
            <a:endParaRPr lang="ru-RU" altLang="en-US" sz="160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9900" y="1304290"/>
            <a:ext cx="1484884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8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МЕТОДИКИ И ФОРМЫ УЧЕБНОЙ ДЕЯТЕЛЬНОСТИ </a:t>
            </a:r>
            <a:endParaRPr lang="ru-RU" altLang="en-US" sz="4800" b="1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Изображение 16" descr="_5hriiRljdcY_SK68CPnLxy45K0jNCen0PQzKOqMecG5IPiTJvud2sXNEdGTkkuVmDztJ677bcCvFwYLrGRXzpq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" y="3126105"/>
            <a:ext cx="4205605" cy="3166745"/>
          </a:xfrm>
          <a:prstGeom prst="rect">
            <a:avLst/>
          </a:prstGeom>
        </p:spPr>
      </p:pic>
      <p:pic>
        <p:nvPicPr>
          <p:cNvPr id="18" name="Изображение 17" descr="photo_2025-05-15_08-09-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55" y="3072130"/>
            <a:ext cx="4455795" cy="3342640"/>
          </a:xfrm>
          <a:prstGeom prst="rect">
            <a:avLst/>
          </a:prstGeom>
        </p:spPr>
      </p:pic>
      <p:pic>
        <p:nvPicPr>
          <p:cNvPr id="19" name="Изображение 18" descr="photo_2025-06-14_14-12-37"/>
          <p:cNvPicPr>
            <a:picLocks noChangeAspect="1"/>
          </p:cNvPicPr>
          <p:nvPr/>
        </p:nvPicPr>
        <p:blipFill>
          <a:blip r:embed="rId5"/>
          <a:srcRect l="13362" t="5825"/>
          <a:stretch>
            <a:fillRect/>
          </a:stretch>
        </p:blipFill>
        <p:spPr>
          <a:xfrm>
            <a:off x="6082030" y="5400040"/>
            <a:ext cx="4904105" cy="31718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9900" y="868710"/>
            <a:ext cx="16129000" cy="1893708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2" name="Прямоугольник: скругленные углы 2"/>
          <p:cNvSpPr/>
          <p:nvPr/>
        </p:nvSpPr>
        <p:spPr>
          <a:xfrm>
            <a:off x="469803" y="2906891"/>
            <a:ext cx="8605249" cy="6261846"/>
          </a:xfrm>
          <a:prstGeom prst="roundRect">
            <a:avLst>
              <a:gd name="adj" fmla="val 1349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2"/>
          <p:cNvSpPr/>
          <p:nvPr/>
        </p:nvSpPr>
        <p:spPr>
          <a:xfrm>
            <a:off x="9329825" y="2906891"/>
            <a:ext cx="7296478" cy="296452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2"/>
          <p:cNvSpPr/>
          <p:nvPr/>
        </p:nvSpPr>
        <p:spPr>
          <a:xfrm>
            <a:off x="9274580" y="6204217"/>
            <a:ext cx="7296478" cy="296452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FE6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9900" y="1304290"/>
            <a:ext cx="1484884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800" b="1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РЕЗУЛЬТАТЫ ПРОЕКТА </a:t>
            </a:r>
            <a:endParaRPr lang="ru-RU" altLang="en-US" sz="4800" b="1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9811385" y="2992755"/>
            <a:ext cx="73755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altLang="en-US" sz="3600" b="1">
                <a:solidFill>
                  <a:srgbClr val="540575"/>
                </a:solidFill>
              </a:rPr>
              <a:t>  </a:t>
            </a:r>
            <a:r>
              <a:rPr lang="en-US" altLang="ru-RU" sz="3600" b="1">
                <a:solidFill>
                  <a:srgbClr val="540575"/>
                </a:solidFill>
              </a:rPr>
              <a:t> 50 </a:t>
            </a:r>
            <a:r>
              <a:rPr lang="en-US" altLang="en-US" sz="3600" b="1">
                <a:solidFill>
                  <a:srgbClr val="540575"/>
                </a:solidFill>
              </a:rPr>
              <a:t>выпускников</a:t>
            </a:r>
            <a:endParaRPr lang="en-US" altLang="en-US" sz="3600" b="1">
              <a:solidFill>
                <a:srgbClr val="540575"/>
              </a:solidFill>
            </a:endParaRPr>
          </a:p>
          <a:p>
            <a:endParaRPr lang="en-US" altLang="en-US" sz="3600" b="1">
              <a:solidFill>
                <a:srgbClr val="54057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ru-RU" sz="3600" b="1">
                <a:solidFill>
                  <a:srgbClr val="540575"/>
                </a:solidFill>
              </a:rPr>
              <a:t>   500 </a:t>
            </a:r>
            <a:r>
              <a:rPr lang="en-US" altLang="en-US" sz="3600" b="1">
                <a:solidFill>
                  <a:srgbClr val="540575"/>
                </a:solidFill>
              </a:rPr>
              <a:t>мероприятий</a:t>
            </a:r>
            <a:endParaRPr lang="en-US" altLang="en-US" sz="3600" b="1">
              <a:solidFill>
                <a:srgbClr val="540575"/>
              </a:solidFill>
            </a:endParaRPr>
          </a:p>
          <a:p>
            <a:endParaRPr lang="en-US" altLang="en-US" sz="3600" b="1">
              <a:solidFill>
                <a:srgbClr val="54057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ru-RU" sz="3600" b="1">
                <a:solidFill>
                  <a:srgbClr val="540575"/>
                </a:solidFill>
              </a:rPr>
              <a:t>   60 </a:t>
            </a:r>
            <a:r>
              <a:rPr lang="en-US" altLang="en-US" sz="3600" b="1">
                <a:solidFill>
                  <a:srgbClr val="540575"/>
                </a:solidFill>
              </a:rPr>
              <a:t>новых</a:t>
            </a:r>
            <a:r>
              <a:rPr lang="en-US" altLang="ru-RU" sz="3600" b="1">
                <a:solidFill>
                  <a:srgbClr val="540575"/>
                </a:solidFill>
              </a:rPr>
              <a:t> </a:t>
            </a:r>
            <a:r>
              <a:rPr lang="en-US" altLang="en-US" sz="3600" b="1">
                <a:solidFill>
                  <a:srgbClr val="540575"/>
                </a:solidFill>
              </a:rPr>
              <a:t>волонт</a:t>
            </a:r>
            <a:r>
              <a:rPr lang="ru-RU" altLang="en-US" sz="3600" b="1">
                <a:solidFill>
                  <a:srgbClr val="540575"/>
                </a:solidFill>
              </a:rPr>
              <a:t>ё</a:t>
            </a:r>
            <a:r>
              <a:rPr lang="en-US" altLang="en-US" sz="3600" b="1">
                <a:solidFill>
                  <a:srgbClr val="540575"/>
                </a:solidFill>
              </a:rPr>
              <a:t>ров</a:t>
            </a:r>
            <a:endParaRPr lang="en-US" altLang="en-US" sz="3600" b="1">
              <a:solidFill>
                <a:srgbClr val="540575"/>
              </a:solidFill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9330055" y="6418580"/>
            <a:ext cx="8467090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ru-RU" sz="36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Работа</a:t>
            </a:r>
            <a:r>
              <a:rPr lang="en-US" altLang="ru-RU" sz="36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в</a:t>
            </a:r>
            <a:r>
              <a:rPr lang="en-US" altLang="ru-RU" sz="36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600" b="1">
                <a:solidFill>
                  <a:srgbClr val="540575"/>
                </a:solidFill>
                <a:sym typeface="+mn-ea"/>
              </a:rPr>
              <a:t>команде</a:t>
            </a:r>
            <a:endParaRPr lang="en-US" altLang="en-US" sz="3600" b="1">
              <a:solidFill>
                <a:srgbClr val="540575"/>
              </a:solidFill>
              <a:sym typeface="+mn-ea"/>
            </a:endParaRPr>
          </a:p>
          <a:p>
            <a:pPr algn="l"/>
            <a:r>
              <a:rPr lang="en-US" altLang="ru-RU" sz="36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·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Лидерство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и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ответственность</a:t>
            </a:r>
            <a:endParaRPr lang="en-US" altLang="en-US" sz="3200" b="1">
              <a:solidFill>
                <a:srgbClr val="540575"/>
              </a:solidFill>
              <a:sym typeface="+mn-ea"/>
            </a:endParaRPr>
          </a:p>
          <a:p>
            <a:pPr algn="l"/>
            <a:r>
              <a:rPr lang="en-US" altLang="ru-RU" sz="3200" b="1">
                <a:solidFill>
                  <a:srgbClr val="540575"/>
                </a:solidFill>
                <a:sym typeface="+mn-ea"/>
              </a:rPr>
              <a:t>  ·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Критическое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мышление</a:t>
            </a:r>
            <a:endParaRPr lang="en-US" altLang="en-US" sz="3200" b="1">
              <a:solidFill>
                <a:srgbClr val="540575"/>
              </a:solidFill>
              <a:sym typeface="+mn-ea"/>
            </a:endParaRPr>
          </a:p>
          <a:p>
            <a:pPr algn="l"/>
            <a:r>
              <a:rPr lang="en-US" altLang="ru-RU" sz="3200" b="1">
                <a:solidFill>
                  <a:srgbClr val="540575"/>
                </a:solidFill>
                <a:sym typeface="+mn-ea"/>
              </a:rPr>
              <a:t>  ·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Постановка</a:t>
            </a:r>
            <a:r>
              <a:rPr lang="en-US" altLang="ru-RU" sz="3200" b="1">
                <a:solidFill>
                  <a:srgbClr val="540575"/>
                </a:solidFill>
                <a:sym typeface="+mn-ea"/>
              </a:rPr>
              <a:t> </a:t>
            </a:r>
            <a:r>
              <a:rPr lang="en-US" altLang="en-US" sz="3200" b="1">
                <a:solidFill>
                  <a:srgbClr val="540575"/>
                </a:solidFill>
                <a:sym typeface="+mn-ea"/>
              </a:rPr>
              <a:t>целей</a:t>
            </a:r>
            <a:endParaRPr lang="en-US" altLang="en-US" sz="3200" b="1">
              <a:solidFill>
                <a:srgbClr val="540575"/>
              </a:solidFill>
              <a:sym typeface="+mn-ea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altLang="en-US" sz="3200" b="1">
                <a:solidFill>
                  <a:srgbClr val="3D135E"/>
                </a:solidFill>
                <a:sym typeface="+mn-ea"/>
              </a:rPr>
              <a:t>   Реализация идей</a:t>
            </a:r>
            <a:br>
              <a:rPr lang="en-US" altLang="en-US">
                <a:sym typeface="+mn-ea"/>
              </a:rPr>
            </a:br>
            <a:r>
              <a:rPr lang="en-US" altLang="ru-RU">
                <a:sym typeface="+mn-ea"/>
              </a:rPr>
              <a:t> </a:t>
            </a:r>
            <a:endParaRPr lang="en-US" altLang="ru-RU">
              <a:sym typeface="+mn-ea"/>
            </a:endParaRPr>
          </a:p>
          <a:p>
            <a:endParaRPr lang="en-US" altLang="ru-RU">
              <a:solidFill>
                <a:srgbClr val="7030A0"/>
              </a:solidFill>
              <a:sym typeface="+mn-ea"/>
            </a:endParaRPr>
          </a:p>
          <a:p>
            <a:endParaRPr lang="ru-RU" altLang="en-US">
              <a:solidFill>
                <a:srgbClr val="7030A0"/>
              </a:solidFill>
            </a:endParaRPr>
          </a:p>
        </p:txBody>
      </p:sp>
      <p:pic>
        <p:nvPicPr>
          <p:cNvPr id="19" name="Изображение 18" descr="photo_2025-08-22_18-13-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85" y="5996305"/>
            <a:ext cx="4076700" cy="3057525"/>
          </a:xfrm>
          <a:prstGeom prst="rect">
            <a:avLst/>
          </a:prstGeom>
        </p:spPr>
      </p:pic>
      <p:pic>
        <p:nvPicPr>
          <p:cNvPr id="21" name="Изображение 20" descr="photo_2025-04-23_16-59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80" y="2992755"/>
            <a:ext cx="3906520" cy="29298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9455785" y="1659255"/>
            <a:ext cx="7395210" cy="6842760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5" name="Диаграмма 54"/>
          <p:cNvGraphicFramePr/>
          <p:nvPr/>
        </p:nvGraphicFramePr>
        <p:xfrm>
          <a:off x="442498" y="3603221"/>
          <a:ext cx="2183926" cy="20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Номер слайда 8"/>
          <p:cNvSpPr txBox="1"/>
          <p:nvPr/>
        </p:nvSpPr>
        <p:spPr>
          <a:xfrm>
            <a:off x="16515400" y="9168737"/>
            <a:ext cx="67119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/>
            <a:fld id="{7860394F-A350-48DA-9BB2-2181CD649FA7}" type="slidenum">
              <a:rPr lang="ru-RU" sz="1800" smtClean="0">
                <a:solidFill>
                  <a:prstClr val="black">
                    <a:tint val="75000"/>
                  </a:prstClr>
                </a:solidFill>
                <a:latin typeface="Gogh" pitchFamily="2" charset="-52"/>
              </a:rPr>
            </a:fld>
            <a:endParaRPr lang="ru-RU" sz="1800" dirty="0">
              <a:solidFill>
                <a:prstClr val="black">
                  <a:tint val="75000"/>
                </a:prstClr>
              </a:solidFill>
              <a:latin typeface="Gogh" pitchFamily="2" charset="-52"/>
            </a:endParaRPr>
          </a:p>
        </p:txBody>
      </p:sp>
      <p:sp>
        <p:nvSpPr>
          <p:cNvPr id="4" name="Прямоугольник: скругленные углы 2"/>
          <p:cNvSpPr/>
          <p:nvPr/>
        </p:nvSpPr>
        <p:spPr>
          <a:xfrm>
            <a:off x="866140" y="1877060"/>
            <a:ext cx="8098155" cy="7291070"/>
          </a:xfrm>
          <a:prstGeom prst="roundRect">
            <a:avLst>
              <a:gd name="adj" fmla="val 13490"/>
            </a:avLst>
          </a:prstGeom>
          <a:solidFill>
            <a:srgbClr val="540575">
              <a:alpha val="0"/>
            </a:srgbClr>
          </a:solidFill>
          <a:ln>
            <a:solidFill>
              <a:srgbClr val="3D13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углы 2"/>
          <p:cNvSpPr/>
          <p:nvPr/>
        </p:nvSpPr>
        <p:spPr>
          <a:xfrm>
            <a:off x="694489" y="792979"/>
            <a:ext cx="7839911" cy="1419729"/>
          </a:xfrm>
          <a:prstGeom prst="roundRect">
            <a:avLst>
              <a:gd name="adj" fmla="val 13490"/>
            </a:avLst>
          </a:prstGeom>
          <a:solidFill>
            <a:srgbClr val="FE6613"/>
          </a:solidFill>
          <a:ln>
            <a:solidFill>
              <a:srgbClr val="FE6613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Изображение выглядит как текст, Шрифт, снимок экрана, Граф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65" y="217714"/>
            <a:ext cx="2386632" cy="7740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9860" y="1170305"/>
            <a:ext cx="581025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sz="40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ПЕРСПЕКТИВЫ РАЗВИТИЯ</a:t>
            </a:r>
            <a:endParaRPr lang="ru-RU" altLang="en-US" sz="4000" b="1" dirty="0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866140" y="2453640"/>
            <a:ext cx="7853680" cy="4188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3600">
                <a:solidFill>
                  <a:srgbClr val="7030A0"/>
                </a:solidFill>
              </a:rPr>
              <a:t>Увеличение</a:t>
            </a:r>
            <a:r>
              <a:rPr lang="ru-RU" altLang="en-US" sz="3600">
                <a:solidFill>
                  <a:srgbClr val="7030A0"/>
                </a:solidFill>
              </a:rPr>
              <a:t> новых участников проекта и волонтёров.</a:t>
            </a:r>
            <a:endParaRPr lang="ru-RU" altLang="en-US" sz="3600">
              <a:solidFill>
                <a:srgbClr val="7030A0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ru-RU" sz="3600">
                <a:solidFill>
                  <a:srgbClr val="7030A0"/>
                </a:solidFill>
              </a:rPr>
              <a:t> </a:t>
            </a:r>
            <a:endParaRPr lang="en-US" altLang="ru-RU" sz="360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7030A0"/>
                </a:solidFill>
              </a:rPr>
              <a:t>Стажировки</a:t>
            </a:r>
            <a:r>
              <a:rPr lang="ru-RU" altLang="en-US" sz="3600">
                <a:solidFill>
                  <a:srgbClr val="7030A0"/>
                </a:solidFill>
              </a:rPr>
              <a:t> д</a:t>
            </a:r>
            <a:r>
              <a:rPr lang="en-US" altLang="en-US" sz="3600">
                <a:solidFill>
                  <a:srgbClr val="7030A0"/>
                </a:solidFill>
              </a:rPr>
              <a:t>ля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лучших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волонт</a:t>
            </a:r>
            <a:r>
              <a:rPr lang="ru-RU" altLang="en-US" sz="3600">
                <a:solidFill>
                  <a:srgbClr val="7030A0"/>
                </a:solidFill>
              </a:rPr>
              <a:t>ё</a:t>
            </a:r>
            <a:r>
              <a:rPr lang="en-US" altLang="en-US" sz="3600">
                <a:solidFill>
                  <a:srgbClr val="7030A0"/>
                </a:solidFill>
              </a:rPr>
              <a:t>ров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на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всероссийских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событиях</a:t>
            </a:r>
            <a:r>
              <a:rPr lang="en-US" altLang="ru-RU" sz="3600">
                <a:solidFill>
                  <a:srgbClr val="7030A0"/>
                </a:solidFill>
              </a:rPr>
              <a:t>.</a:t>
            </a:r>
            <a:br>
              <a:rPr lang="en-US" altLang="ru-RU" sz="3600">
                <a:solidFill>
                  <a:srgbClr val="7030A0"/>
                </a:solidFill>
              </a:rPr>
            </a:br>
            <a:endParaRPr lang="en-US" altLang="ru-RU" sz="360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7030A0"/>
                </a:solidFill>
              </a:rPr>
              <a:t>Партн</a:t>
            </a:r>
            <a:r>
              <a:rPr lang="ru-RU" altLang="en-US" sz="3600">
                <a:solidFill>
                  <a:srgbClr val="7030A0"/>
                </a:solidFill>
              </a:rPr>
              <a:t>ё</a:t>
            </a:r>
            <a:r>
              <a:rPr lang="en-US" altLang="en-US" sz="3600">
                <a:solidFill>
                  <a:srgbClr val="7030A0"/>
                </a:solidFill>
              </a:rPr>
              <a:t>рство</a:t>
            </a:r>
            <a:r>
              <a:rPr lang="ru-RU" altLang="en-US" sz="3600">
                <a:solidFill>
                  <a:srgbClr val="7030A0"/>
                </a:solidFill>
              </a:rPr>
              <a:t> и п</a:t>
            </a:r>
            <a:r>
              <a:rPr lang="en-US" altLang="en-US" sz="3600">
                <a:solidFill>
                  <a:srgbClr val="7030A0"/>
                </a:solidFill>
              </a:rPr>
              <a:t>оддержка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органов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власти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и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организаций</a:t>
            </a:r>
            <a:r>
              <a:rPr lang="en-US" altLang="ru-RU" sz="3600">
                <a:solidFill>
                  <a:srgbClr val="7030A0"/>
                </a:solidFill>
              </a:rPr>
              <a:t>. </a:t>
            </a:r>
            <a:endParaRPr lang="en-US" altLang="ru-RU" sz="360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ru-RU" sz="360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7030A0"/>
                </a:solidFill>
              </a:rPr>
              <a:t>Регулярное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обновление</a:t>
            </a:r>
            <a:r>
              <a:rPr lang="ru-RU" altLang="en-US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  <a:sym typeface="+mn-ea"/>
              </a:rPr>
              <a:t>образовательной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ru-RU" altLang="en-US" sz="3600">
                <a:solidFill>
                  <a:srgbClr val="7030A0"/>
                </a:solidFill>
              </a:rPr>
              <a:t>части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для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повышения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её</a:t>
            </a:r>
            <a:r>
              <a:rPr lang="en-US" altLang="ru-RU" sz="3600">
                <a:solidFill>
                  <a:srgbClr val="7030A0"/>
                </a:solidFill>
              </a:rPr>
              <a:t> </a:t>
            </a:r>
            <a:r>
              <a:rPr lang="en-US" altLang="en-US" sz="3600">
                <a:solidFill>
                  <a:srgbClr val="7030A0"/>
                </a:solidFill>
              </a:rPr>
              <a:t>эффективности</a:t>
            </a:r>
            <a:r>
              <a:rPr lang="en-US" altLang="ru-RU" sz="3600">
                <a:solidFill>
                  <a:srgbClr val="7030A0"/>
                </a:solidFill>
              </a:rPr>
              <a:t>.</a:t>
            </a:r>
            <a:endParaRPr lang="en-US" altLang="ru-RU" sz="3600">
              <a:solidFill>
                <a:srgbClr val="7030A0"/>
              </a:solidFill>
            </a:endParaRPr>
          </a:p>
          <a:p>
            <a:endParaRPr lang="en-US" altLang="ru-RU">
              <a:solidFill>
                <a:srgbClr val="7030A0"/>
              </a:solidFill>
            </a:endParaRPr>
          </a:p>
          <a:p>
            <a:endParaRPr lang="en-US" altLang="ru-RU">
              <a:solidFill>
                <a:srgbClr val="7030A0"/>
              </a:solidFill>
            </a:endParaRPr>
          </a:p>
        </p:txBody>
      </p:sp>
      <p:pic>
        <p:nvPicPr>
          <p:cNvPr id="8" name="Изображение 7" descr="photo_2025-02-19_08-33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120" y="3518535"/>
            <a:ext cx="7115175" cy="3124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3186</Words>
  <Application>WPS Presentation</Application>
  <PresentationFormat>Произвольный</PresentationFormat>
  <Paragraphs>181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SimSun</vt:lpstr>
      <vt:lpstr>Wingdings</vt:lpstr>
      <vt:lpstr>Gogh</vt:lpstr>
      <vt:lpstr>Gogh Book</vt:lpstr>
      <vt:lpstr>Calibri</vt:lpstr>
      <vt:lpstr>Microsoft YaHei</vt:lpstr>
      <vt:lpstr>Arial Unicode MS</vt:lpstr>
      <vt:lpstr>Calibri Light</vt:lpstr>
      <vt:lpstr>Segoe Print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Тяпкова Арина Владимировна</dc:creator>
  <cp:lastModifiedBy>Добро Центр</cp:lastModifiedBy>
  <cp:revision>843</cp:revision>
  <dcterms:created xsi:type="dcterms:W3CDTF">2024-10-28T08:25:00Z</dcterms:created>
  <dcterms:modified xsi:type="dcterms:W3CDTF">2025-11-09T12:52:54Z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25747592320B46079CD2652B463301EC_13</vt:lpwstr>
  </property>
  <property fmtid="{D5CDD505-2E9C-101B-9397-08002B2CF9AE}" pid="3" name="KSOProductBuildVer">
    <vt:lpwstr>1049-12.2.0.23155</vt:lpwstr>
  </property>
</Properties>
</file>