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69" r:id="rId2"/>
    <p:sldId id="274" r:id="rId3"/>
    <p:sldId id="281" r:id="rId4"/>
    <p:sldId id="282" r:id="rId5"/>
    <p:sldId id="286" r:id="rId6"/>
    <p:sldId id="285" r:id="rId7"/>
    <p:sldId id="284" r:id="rId8"/>
    <p:sldId id="283" r:id="rId9"/>
    <p:sldId id="287" r:id="rId10"/>
    <p:sldId id="288" r:id="rId11"/>
    <p:sldId id="289" r:id="rId12"/>
    <p:sldId id="290" r:id="rId13"/>
  </p:sldIdLst>
  <p:sldSz cx="12801600" cy="9601200" type="A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1A4"/>
    <a:srgbClr val="59D4D7"/>
    <a:srgbClr val="FF0000"/>
    <a:srgbClr val="090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4" y="8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40B5C-9CE9-42C5-B2BC-2B4B2D6137B3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1DA55-C9A9-4581-810D-25515399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15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8FD1-74D7-42CD-80E1-148DF0C838DD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5B2A-F714-4BBC-89E7-4E36BDF4C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84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0C93-BDC9-4CE9-B68E-932AA7B427DF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5B2A-F714-4BBC-89E7-4E36BDF4C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27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F894-FB56-4854-9C23-C66020F24392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5B2A-F714-4BBC-89E7-4E36BDF4C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25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1EB2-23A4-4421-8B8F-6926ABBA5F57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5B2A-F714-4BBC-89E7-4E36BDF4C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89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C0B1-A931-4C5C-8F6F-7BCBF7BBEA6A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5B2A-F714-4BBC-89E7-4E36BDF4C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01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A5A2-2FD5-41C6-845D-74E42201D2C8}" type="datetime1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5B2A-F714-4BBC-89E7-4E36BDF4C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36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1D44-F7AB-48B5-B2CF-420A49D1C601}" type="datetime1">
              <a:rPr lang="ru-RU" smtClean="0"/>
              <a:t>28.06.2022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5B2A-F714-4BBC-89E7-4E36BDF4C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82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F05D-EC59-4415-9A4E-371FB234F1D7}" type="datetime1">
              <a:rPr lang="ru-RU" smtClean="0"/>
              <a:t>28.06.2022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5B2A-F714-4BBC-89E7-4E36BDF4C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95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2183-1341-413D-9E28-270FA75EB0EB}" type="datetime1">
              <a:rPr lang="ru-RU" smtClean="0"/>
              <a:t>28.06.2022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5B2A-F714-4BBC-89E7-4E36BDF4C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42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66C4-36E0-4229-BE9D-F96674C98EDA}" type="datetime1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5B2A-F714-4BBC-89E7-4E36BDF4C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96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3982-5C02-47C8-AD8D-6283C27B12D0}" type="datetime1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5B2A-F714-4BBC-89E7-4E36BDF4C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94E97-A949-4C2A-86BC-74E01AE1AE76}" type="datetime1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65B2A-F714-4BBC-89E7-4E36BDF4C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ldorado\Desktop\vmsm_logo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446" y="8468139"/>
            <a:ext cx="2260013" cy="83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6907" y="1111907"/>
            <a:ext cx="105938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ОБЩЕРОССИЙСКОЕ ОБЩЕСТВЕННОЕ ДВИЖЕНИЕ СОДЕЙСТВИЯ УКРЕПЛЕНИЮ ДРУЖБЫ И СОГЛАСИЯ СРЕДИ МОЛОДЕЖИ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«ВСЕРОССИЙСКИЙ МЕЖНАЦИОНАЛЬНЫЙ СОЮЗ МОЛОДЕЖИ»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2685" y="8700086"/>
            <a:ext cx="1581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МОСКВА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357760">
            <a:off x="8274050" y="4419601"/>
            <a:ext cx="158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ГРАЖДАНСКАЯ ИДЕНТИЧНОСТЬ</a:t>
            </a:r>
          </a:p>
        </p:txBody>
      </p:sp>
      <p:sp>
        <p:nvSpPr>
          <p:cNvPr id="12" name="TextBox 11"/>
          <p:cNvSpPr txBox="1"/>
          <p:nvPr/>
        </p:nvSpPr>
        <p:spPr>
          <a:xfrm rot="287090">
            <a:off x="5023515" y="7398577"/>
            <a:ext cx="1689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СОЛИДАРНОСТЬ</a:t>
            </a:r>
          </a:p>
        </p:txBody>
      </p:sp>
      <p:sp>
        <p:nvSpPr>
          <p:cNvPr id="13" name="TextBox 12"/>
          <p:cNvSpPr txBox="1"/>
          <p:nvPr/>
        </p:nvSpPr>
        <p:spPr>
          <a:xfrm rot="21428507">
            <a:off x="9254119" y="7240211"/>
            <a:ext cx="170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МОЛОДОСТЬ</a:t>
            </a:r>
          </a:p>
        </p:txBody>
      </p:sp>
    </p:spTree>
    <p:extLst>
      <p:ext uri="{BB962C8B-B14F-4D97-AF65-F5344CB8AC3E}">
        <p14:creationId xmlns:p14="http://schemas.microsoft.com/office/powerpoint/2010/main" val="1962446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-18356"/>
            <a:ext cx="12801600" cy="920056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62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glow>
              <a:schemeClr val="accent1">
                <a:alpha val="4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922" y="1013056"/>
            <a:ext cx="122872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/>
              <a:t>Комитет общественных связей и молодёжной политики города Москвы: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b="1" dirty="0"/>
              <a:t>Проект </a:t>
            </a:r>
            <a:r>
              <a:rPr lang="ru-RU" b="1" u="sng" dirty="0"/>
              <a:t>«Дружная Москва»</a:t>
            </a:r>
            <a:endParaRPr lang="ru-RU" dirty="0"/>
          </a:p>
          <a:p>
            <a:r>
              <a:rPr lang="ru-RU" dirty="0"/>
              <a:t>Фестиваль «Дружная Москва» стал уникальной площадкой для межнационального общения и культурного обмена. Онлайн-трансляцию мероприятия посмотрели свыше 10000 человек. Около 700 человек посетили мероприятие очно. Среди них: депутаты Государственной Думы Федерального Собрания Российской Федерации, представители Правительства Москвы, посольств и деловых кругов.</a:t>
            </a:r>
          </a:p>
          <a:p>
            <a:endParaRPr lang="ru-RU" dirty="0"/>
          </a:p>
          <a:p>
            <a:pPr lvl="0"/>
            <a:r>
              <a:rPr lang="ru-RU" b="1" dirty="0"/>
              <a:t>Проект </a:t>
            </a:r>
            <a:r>
              <a:rPr lang="ru-RU" b="1" u="sng" dirty="0"/>
              <a:t>«Мир без границ»</a:t>
            </a:r>
            <a:r>
              <a:rPr lang="ru-RU" dirty="0"/>
              <a:t>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Фестиваль «Мир без границ» направлен на знакомство и сближение молодежи с культурой народов мира, что способствует формированию толерантного сознания и профилактике ксенофобии, как страха перед чужим, неведомым. Также фестиваль позволил создать городское событие, в рамках которого были представлены культуры народов мира. Фестиваль направлен борьбу на с ксенофобией и понижением терпимости к приезжим людям, а также преодоление культурного изоляционизма в условиях пандемии </a:t>
            </a:r>
            <a:r>
              <a:rPr lang="ru-RU" dirty="0" err="1"/>
              <a:t>коронавируса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4359675" y="2531983"/>
            <a:ext cx="2108929" cy="1186673"/>
          </a:xfrm>
          <a:prstGeom prst="roundRect">
            <a:avLst/>
          </a:prstGeom>
          <a:noFill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Скругленный прямоугольник 38"/>
          <p:cNvSpPr/>
          <p:nvPr/>
        </p:nvSpPr>
        <p:spPr>
          <a:xfrm>
            <a:off x="13673297" y="5179109"/>
            <a:ext cx="1924433" cy="1186673"/>
          </a:xfrm>
          <a:prstGeom prst="roundRect">
            <a:avLst/>
          </a:prstGeom>
          <a:noFill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921240" y="9116875"/>
            <a:ext cx="2880360" cy="511175"/>
          </a:xfrm>
        </p:spPr>
        <p:txBody>
          <a:bodyPr/>
          <a:lstStyle/>
          <a:p>
            <a:fld id="{76265B2A-F714-4BBC-89E7-4E36BDF4C770}" type="slidenum">
              <a:rPr lang="ru-RU" smtClean="0"/>
              <a:t>10</a:t>
            </a:fld>
            <a:endParaRPr lang="ru-RU" dirty="0"/>
          </a:p>
        </p:txBody>
      </p:sp>
      <p:pic>
        <p:nvPicPr>
          <p:cNvPr id="4098" name="Picture 2" descr="https://sun9-east.userapi.com/sun9-44/s/v1/ig2/9JAQFuORsRJzD6mVGmK_QOGJC-SpDoi0GgNXO-rzE-QE3eKPKDXbRd7lzUDI6sJ1gW37DfelS_BbwbcmiuKis8fO.jpg?size=1920x1280&amp;quality=9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6" y="5537371"/>
            <a:ext cx="4531553" cy="30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west.userapi.com/sun9-2/s/v1/ig2/RwohE19YKfZscCcnUrcc9qzYS8knrIJ-vvZ6Ct-QsoWMJFITrxMvy0JRB2yOulnC7NO7uIdn9mux7NeQAqiFHrsp.jpg?size=1440x960&amp;quality=96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987" y="5210233"/>
            <a:ext cx="4585177" cy="305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west.userapi.com/sun9-38/s/v1/ig2/9eFaV8YTm4Uj_8ftWMa9l7y-NWHz1GUw_Ts3lwsy8yw8nanpnlSTdRGY-YqrByws12lcgRe51xk2XyVJklXwg_fO.jpg?size=1920x1280&amp;quality=96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238" y="6365782"/>
            <a:ext cx="4330951" cy="30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845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-18356"/>
            <a:ext cx="12801600" cy="920056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62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glow>
              <a:schemeClr val="accent1">
                <a:alpha val="4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2022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922" y="1013056"/>
            <a:ext cx="1228727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/>
              <a:t>Федеральное агентство по делам молодежи (</a:t>
            </a:r>
            <a:r>
              <a:rPr lang="ru-RU" b="1" u="sng" dirty="0" err="1"/>
              <a:t>Росмолодежь</a:t>
            </a:r>
            <a:r>
              <a:rPr lang="ru-RU" b="1" u="sng" dirty="0"/>
              <a:t>):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b="1" dirty="0"/>
              <a:t>Проект </a:t>
            </a:r>
            <a:r>
              <a:rPr lang="ru-RU" b="1" u="sng" dirty="0"/>
              <a:t>«Школа лидеров СКФО»</a:t>
            </a:r>
            <a:endParaRPr lang="ru-RU" dirty="0"/>
          </a:p>
          <a:p>
            <a:r>
              <a:rPr lang="ru-RU" dirty="0"/>
              <a:t>Суть Проекта заключается в содействии развитию лидерских качеств и эмоционального интеллекта у талантливой молодежи Северо-Кавказского федерального округа посредством наставничества со стороны земляков, добившихся успеха в своей профессиональной сфере деятельности, а также проведения цикла </a:t>
            </a:r>
            <a:r>
              <a:rPr lang="ru-RU" dirty="0" err="1"/>
              <a:t>вебинаров</a:t>
            </a:r>
            <a:r>
              <a:rPr lang="ru-RU" dirty="0"/>
              <a:t> и тренингов.</a:t>
            </a:r>
          </a:p>
          <a:p>
            <a:endParaRPr lang="ru-RU" dirty="0"/>
          </a:p>
          <a:p>
            <a:r>
              <a:rPr lang="ru-RU" b="1" dirty="0"/>
              <a:t>Автор проекта: Реснянский Максим Александрович</a:t>
            </a:r>
          </a:p>
          <a:p>
            <a:endParaRPr lang="ru-RU" dirty="0"/>
          </a:p>
          <a:p>
            <a:pPr lvl="0"/>
            <a:r>
              <a:rPr lang="ru-RU" b="1" dirty="0"/>
              <a:t>Проект </a:t>
            </a:r>
            <a:r>
              <a:rPr lang="ru-RU" b="1" u="sng" dirty="0"/>
              <a:t>«Волонтёрские педагогические отряды»</a:t>
            </a:r>
            <a:endParaRPr lang="ru-RU" dirty="0"/>
          </a:p>
          <a:p>
            <a:r>
              <a:rPr lang="ru-RU" dirty="0"/>
              <a:t>Суть Проекта заключается в создании Волонтерских педагогических отрядов, состоящих из студентов образовательных организаций высшего образования, деятельность которых направлена на бесплатное факультативное обучение школьников старших классов предметам, в которых есть запрос на дополнительные часы изучения в школах регионов Северо-Кавказского федерального округа.</a:t>
            </a:r>
          </a:p>
          <a:p>
            <a:endParaRPr lang="ru-RU" dirty="0"/>
          </a:p>
          <a:p>
            <a:r>
              <a:rPr lang="ru-RU" b="1" dirty="0"/>
              <a:t>Автор проекта: Петров Валерий Сергеевич</a:t>
            </a:r>
          </a:p>
          <a:p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4359675" y="2531983"/>
            <a:ext cx="2108929" cy="1186673"/>
          </a:xfrm>
          <a:prstGeom prst="roundRect">
            <a:avLst/>
          </a:prstGeom>
          <a:noFill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Скругленный прямоугольник 38"/>
          <p:cNvSpPr/>
          <p:nvPr/>
        </p:nvSpPr>
        <p:spPr>
          <a:xfrm>
            <a:off x="13673297" y="5179109"/>
            <a:ext cx="1924433" cy="1186673"/>
          </a:xfrm>
          <a:prstGeom prst="roundRect">
            <a:avLst/>
          </a:prstGeom>
          <a:noFill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921240" y="9116875"/>
            <a:ext cx="2880360" cy="511175"/>
          </a:xfrm>
        </p:spPr>
        <p:txBody>
          <a:bodyPr/>
          <a:lstStyle/>
          <a:p>
            <a:fld id="{76265B2A-F714-4BBC-89E7-4E36BDF4C770}" type="slidenum">
              <a:rPr lang="ru-RU" smtClean="0"/>
              <a:t>11</a:t>
            </a:fld>
            <a:endParaRPr lang="ru-RU" dirty="0"/>
          </a:p>
        </p:txBody>
      </p:sp>
      <p:pic>
        <p:nvPicPr>
          <p:cNvPr id="3074" name="Picture 2" descr="Молодые педагоги отработали первую неделю в сельской школе. И вот их  впечатл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59" y="5912960"/>
            <a:ext cx="5735402" cy="320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north.userapi.com/sun9-82/s/v1/ig2/GDNeLY4MsbjtOmz2RcEaDf-H_d4HtpBgrfXhOaH31zhKTn0ulaclM8Sw7q6uEMQZaXYksT0POwJ8FYZdnOoQeLRC.jpg?size=1080x1080&amp;quality=96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45" y="5653135"/>
            <a:ext cx="3624975" cy="362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88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-18356"/>
            <a:ext cx="12801600" cy="920056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62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glow>
              <a:schemeClr val="accent1">
                <a:alpha val="4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2022 год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4359675" y="2531983"/>
            <a:ext cx="2108929" cy="1186673"/>
          </a:xfrm>
          <a:prstGeom prst="roundRect">
            <a:avLst/>
          </a:prstGeom>
          <a:noFill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Скругленный прямоугольник 38"/>
          <p:cNvSpPr/>
          <p:nvPr/>
        </p:nvSpPr>
        <p:spPr>
          <a:xfrm>
            <a:off x="13673297" y="5179109"/>
            <a:ext cx="1924433" cy="1186673"/>
          </a:xfrm>
          <a:prstGeom prst="roundRect">
            <a:avLst/>
          </a:prstGeom>
          <a:noFill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921240" y="9116875"/>
            <a:ext cx="2880360" cy="511175"/>
          </a:xfrm>
        </p:spPr>
        <p:txBody>
          <a:bodyPr/>
          <a:lstStyle/>
          <a:p>
            <a:fld id="{76265B2A-F714-4BBC-89E7-4E36BDF4C770}" type="slidenum">
              <a:rPr lang="ru-RU" smtClean="0"/>
              <a:t>12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8468"/>
            <a:ext cx="12801600" cy="87427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6041" y="7563558"/>
            <a:ext cx="54663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10 июня 2022 г.</a:t>
            </a:r>
          </a:p>
          <a:p>
            <a:r>
              <a:rPr lang="ru-RU" sz="4400" b="1" dirty="0"/>
              <a:t>18:00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016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5" descr="C:\Users\Eldorado\Desktop\Презентация кант\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19300"/>
            <a:ext cx="12801599" cy="775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8356"/>
            <a:ext cx="12801600" cy="920056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62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glow>
              <a:schemeClr val="accent1">
                <a:alpha val="4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ВМСМ СЕГОДНЯ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5705" y="958094"/>
            <a:ext cx="49342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ВМСМ</a:t>
            </a:r>
            <a:r>
              <a:rPr lang="ru-RU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 создан в 2013 году во исполнение подпункта</a:t>
            </a:r>
            <a:r>
              <a:rPr lang="ru-RU" sz="1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«е»</a:t>
            </a:r>
            <a:r>
              <a:rPr lang="ru-RU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 («задачи государственной национальной политики Российской Федерации в сфере образования») пункта </a:t>
            </a:r>
            <a:r>
              <a:rPr lang="ru-RU" sz="1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ru-RU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раздела </a:t>
            </a:r>
            <a:r>
              <a:rPr lang="ru-RU" sz="1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 Указа Президента РФ № 1666  «О стратегии государственной национальной политики Российской Федерации на период до 2025 года».</a:t>
            </a:r>
            <a:endParaRPr lang="ru-RU" sz="1400" i="1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125" y="2334573"/>
            <a:ext cx="48978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Целью </a:t>
            </a:r>
            <a:r>
              <a:rPr lang="ru-RU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ВМСМ является формирование общероссийской гражданской идентичности в студенческой среде и гармонизация межнациональных отношений посредством развития в образовательных учреждениях высшего и среднего профессионального образования структур студенческого самоуправления на интернациональной основе (Клубов межнациональной дружбы, Советов землячеств, Палат национальностей и др.) и участие в их деятельности.</a:t>
            </a:r>
            <a:endParaRPr lang="ru-RU" sz="1400" i="1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915" y="4308809"/>
            <a:ext cx="49342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Задачей этих структур </a:t>
            </a:r>
            <a:r>
              <a:rPr lang="ru-RU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является знакомство и сближение молодежи разной национальности, ее взаимодействие на основе укоренения  патриотизма и гражданской идентичности.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4359675" y="2531983"/>
            <a:ext cx="2108929" cy="1186673"/>
          </a:xfrm>
          <a:prstGeom prst="roundRect">
            <a:avLst/>
          </a:prstGeom>
          <a:noFill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Скругленный прямоугольник 38"/>
          <p:cNvSpPr/>
          <p:nvPr/>
        </p:nvSpPr>
        <p:spPr>
          <a:xfrm>
            <a:off x="13673297" y="5179109"/>
            <a:ext cx="1924433" cy="1186673"/>
          </a:xfrm>
          <a:prstGeom prst="roundRect">
            <a:avLst/>
          </a:prstGeom>
          <a:noFill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49" name="TextBox 2048"/>
          <p:cNvSpPr txBox="1"/>
          <p:nvPr/>
        </p:nvSpPr>
        <p:spPr>
          <a:xfrm>
            <a:off x="-4619976" y="-90255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ВМСМ сегодня это</a:t>
            </a:r>
          </a:p>
        </p:txBody>
      </p:sp>
      <p:grpSp>
        <p:nvGrpSpPr>
          <p:cNvPr id="2057" name="Группа 2056"/>
          <p:cNvGrpSpPr/>
          <p:nvPr/>
        </p:nvGrpSpPr>
        <p:grpSpPr>
          <a:xfrm>
            <a:off x="241346" y="8480934"/>
            <a:ext cx="11563435" cy="1160095"/>
            <a:chOff x="250988" y="8662990"/>
            <a:chExt cx="11563435" cy="1160095"/>
          </a:xfrm>
        </p:grpSpPr>
        <p:sp>
          <p:nvSpPr>
            <p:cNvPr id="37" name="Скругленный прямоугольник 4"/>
            <p:cNvSpPr/>
            <p:nvPr/>
          </p:nvSpPr>
          <p:spPr>
            <a:xfrm>
              <a:off x="2894255" y="8751665"/>
              <a:ext cx="2716292" cy="10708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defTabSz="466725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общероссийская организация, имеющая 30 активных региональных отделений (Приложение 1), реализует свои собственные проекты (Приложение 2);</a:t>
              </a:r>
            </a:p>
          </p:txBody>
        </p:sp>
        <p:sp>
          <p:nvSpPr>
            <p:cNvPr id="40" name="Скругленный прямоугольник 4"/>
            <p:cNvSpPr/>
            <p:nvPr/>
          </p:nvSpPr>
          <p:spPr>
            <a:xfrm>
              <a:off x="6023064" y="8752270"/>
              <a:ext cx="2716292" cy="10708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defTabSz="466725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15 июня 2015 года входит в Федеральный реестр молодежных и детских общественных объединений, пользующихся государственной поддержкой</a:t>
              </a:r>
              <a:r>
                <a:rPr lang="ru-RU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</p:txBody>
        </p:sp>
        <p:sp>
          <p:nvSpPr>
            <p:cNvPr id="47" name="Скругленный прямоугольник 4"/>
            <p:cNvSpPr/>
            <p:nvPr/>
          </p:nvSpPr>
          <p:spPr>
            <a:xfrm>
              <a:off x="9098131" y="8662990"/>
              <a:ext cx="2716292" cy="10708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defTabSz="466725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член Национального подготовительного комитета Всемирного фестиваля молодежи и студентов  2017 в городе Сочи.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739356" y="8752270"/>
              <a:ext cx="7175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>
                  <a:solidFill>
                    <a:srgbClr val="FF0000"/>
                  </a:solidFill>
                </a:rPr>
                <a:t>!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535855" y="8745885"/>
              <a:ext cx="7175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>
                  <a:solidFill>
                    <a:srgbClr val="FF0000"/>
                  </a:solidFill>
                </a:rPr>
                <a:t>!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460788" y="8751665"/>
              <a:ext cx="7175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>
                  <a:solidFill>
                    <a:srgbClr val="FF0000"/>
                  </a:solidFill>
                </a:rPr>
                <a:t>!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50988" y="9022884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</a:rPr>
                <a:t>ВМСМ сегодня это</a:t>
              </a: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921240" y="9116875"/>
            <a:ext cx="2880360" cy="511175"/>
          </a:xfrm>
        </p:spPr>
        <p:txBody>
          <a:bodyPr/>
          <a:lstStyle/>
          <a:p>
            <a:fld id="{76265B2A-F714-4BBC-89E7-4E36BDF4C770}" type="slidenum">
              <a:rPr lang="ru-RU" smtClean="0"/>
              <a:t>2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604" y="1011135"/>
            <a:ext cx="6966602" cy="428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0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-18356"/>
            <a:ext cx="12801600" cy="920056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62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glow>
              <a:schemeClr val="accent1">
                <a:alpha val="4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2018-2019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3915" y="1147518"/>
            <a:ext cx="1168518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Департамент спорта и туризма города Москвы:</a:t>
            </a:r>
          </a:p>
          <a:p>
            <a:pPr lvl="0" algn="just"/>
            <a:endParaRPr lang="ru-RU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ВМСМ уделяет внимание спорту. </a:t>
            </a:r>
          </a:p>
          <a:p>
            <a:pPr lvl="0" algn="just"/>
            <a:endParaRPr lang="ru-RU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В 2018-2019 годах работала бесплатная Интернациональная секция по ММА "</a:t>
            </a:r>
            <a:r>
              <a:rPr lang="ru-RU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Predators</a:t>
            </a: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MMA"! </a:t>
            </a:r>
          </a:p>
          <a:p>
            <a:pPr lvl="0" algn="just"/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Проект представляет собой Интернациональную школу боевого самбо — секция бесплатных тренировок по боевому самбо и ММА. Организаторами секции являются ООД «Всероссийский межнациональный союз молодежи» и Союз студенческих землячеств при поддержке Департамента спорта города Москвы.</a:t>
            </a:r>
          </a:p>
          <a:p>
            <a:pPr lvl="0" algn="just"/>
            <a:endParaRPr lang="ru-RU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Целью школы является — приобщение молодёжи к здоровому образу жизни и регулярным занятиям спортом, укрепление межнациональной дружбы.</a:t>
            </a:r>
          </a:p>
          <a:p>
            <a:pPr lvl="0" algn="just"/>
            <a:endParaRPr lang="ru-RU" sz="14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4372375" y="2468483"/>
            <a:ext cx="2108929" cy="1186673"/>
          </a:xfrm>
          <a:prstGeom prst="roundRect">
            <a:avLst/>
          </a:prstGeom>
          <a:noFill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Скругленный прямоугольник 38"/>
          <p:cNvSpPr/>
          <p:nvPr/>
        </p:nvSpPr>
        <p:spPr>
          <a:xfrm>
            <a:off x="13673297" y="5179109"/>
            <a:ext cx="1924433" cy="1186673"/>
          </a:xfrm>
          <a:prstGeom prst="roundRect">
            <a:avLst/>
          </a:prstGeom>
          <a:noFill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921240" y="9116875"/>
            <a:ext cx="2880360" cy="511175"/>
          </a:xfrm>
        </p:spPr>
        <p:txBody>
          <a:bodyPr/>
          <a:lstStyle/>
          <a:p>
            <a:fld id="{76265B2A-F714-4BBC-89E7-4E36BDF4C770}" type="slidenum">
              <a:rPr lang="ru-RU" smtClean="0"/>
              <a:t>3</a:t>
            </a:fld>
            <a:endParaRPr lang="ru-RU" dirty="0"/>
          </a:p>
        </p:txBody>
      </p:sp>
      <p:pic>
        <p:nvPicPr>
          <p:cNvPr id="1026" name="Picture 2" descr="https://sun9-east.userapi.com/sun9-29/s/v1/if1/lEOI_L1SWgqviySwybQIZr5jbVUEzMBRFi9HuZQsmCIRA_k4bv-KgWCxw9ztijgQgCTpKGXk.jpg?size=2560x1707&amp;quality=9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32" y="4883977"/>
            <a:ext cx="5741213" cy="382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west.userapi.com/sun9-52/s/v1/if1/LF4oi28kBxzTDClSZnHX1qE8vSX5LyeisiUd-qJg1VhNzcK-5tiK7C4l4o4bUeDIBsv7WjUk.jpg?size=1280x960&amp;quality=96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83976"/>
            <a:ext cx="5826090" cy="382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17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-18356"/>
            <a:ext cx="12801600" cy="920056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62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glow>
              <a:schemeClr val="accent1">
                <a:alpha val="4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2018-2019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922" y="1013056"/>
            <a:ext cx="122872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Фонд президентских грантов:</a:t>
            </a:r>
          </a:p>
          <a:p>
            <a:pPr lvl="0" algn="just"/>
            <a:endParaRPr lang="ru-RU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Комплекс проектов «Единая нация»</a:t>
            </a:r>
          </a:p>
          <a:p>
            <a:pPr lvl="0" algn="just"/>
            <a:endParaRPr lang="ru-RU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Форум «</a:t>
            </a:r>
            <a:r>
              <a:rPr lang="ru-RU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МежнацLeader</a:t>
            </a: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285750" lvl="0" indent="-285750" algn="just">
              <a:buFontTx/>
              <a:buChar char="-"/>
            </a:pPr>
            <a:endParaRPr lang="ru-RU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23-27 сентября 2018 года - Всероссийский межнациональный форум-лагерь «</a:t>
            </a:r>
            <a:r>
              <a:rPr lang="ru-RU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МежнацLeader</a:t>
            </a: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» на Черноморском побережье на базе СОСК «Радуга» (г. Геленджик).</a:t>
            </a:r>
          </a:p>
          <a:p>
            <a:pPr lvl="0" algn="just"/>
            <a:endParaRPr lang="ru-RU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Цель мероприятия – обучение участников навыкам проект-менеджмента, </a:t>
            </a:r>
            <a:r>
              <a:rPr lang="ru-RU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фандрайзинга</a:t>
            </a: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, социального маркетинга и просвещения в области особенностей национальной политики России, что поможет им в реализации основной деятельности в рамках своих молодёжных сообществ.</a:t>
            </a:r>
          </a:p>
          <a:p>
            <a:pPr lvl="0" algn="just"/>
            <a:endParaRPr lang="ru-RU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конкурс на лучшую интернациональную структуру студенческого самоуправления «</a:t>
            </a:r>
            <a:r>
              <a:rPr lang="ru-RU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МежнацСlub</a:t>
            </a: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» и Всероссийский конкурс на лучшего лидера интернациональной структуры студенческого самоуправления «</a:t>
            </a:r>
            <a:r>
              <a:rPr lang="ru-RU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МежнацLeader</a:t>
            </a: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285750" lvl="0" indent="-285750" algn="just">
              <a:buFontTx/>
              <a:buChar char="-"/>
            </a:pPr>
            <a:endParaRPr lang="ru-RU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- Цикл </a:t>
            </a:r>
            <a:r>
              <a:rPr lang="ru-RU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вебинаров</a:t>
            </a: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и издание методического пособия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4359675" y="2531983"/>
            <a:ext cx="2108929" cy="1186673"/>
          </a:xfrm>
          <a:prstGeom prst="roundRect">
            <a:avLst/>
          </a:prstGeom>
          <a:noFill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Скругленный прямоугольник 38"/>
          <p:cNvSpPr/>
          <p:nvPr/>
        </p:nvSpPr>
        <p:spPr>
          <a:xfrm>
            <a:off x="13673297" y="5179109"/>
            <a:ext cx="1924433" cy="1186673"/>
          </a:xfrm>
          <a:prstGeom prst="roundRect">
            <a:avLst/>
          </a:prstGeom>
          <a:noFill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921240" y="9116875"/>
            <a:ext cx="2880360" cy="511175"/>
          </a:xfrm>
        </p:spPr>
        <p:txBody>
          <a:bodyPr/>
          <a:lstStyle/>
          <a:p>
            <a:fld id="{76265B2A-F714-4BBC-89E7-4E36BDF4C770}" type="slidenum">
              <a:rPr lang="ru-RU" smtClean="0"/>
              <a:t>4</a:t>
            </a:fld>
            <a:endParaRPr lang="ru-RU" dirty="0"/>
          </a:p>
        </p:txBody>
      </p:sp>
      <p:pic>
        <p:nvPicPr>
          <p:cNvPr id="2050" name="Picture 2" descr="https://sun9-east.userapi.com/sun9-30/s/v1/if1/s3cdC8BkTwKrvh4wZ2UdlgHYSsfn6c3bPwK-ic7kJKbxX1mRkZItEfcgbwV2bkAirUqMtET8.jpg?size=1280x854&amp;quality=9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" y="6202725"/>
            <a:ext cx="4967070" cy="331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west.userapi.com/sun9-67/s/v1/if1/eLODessoUAM1Mgy5OuqLxfuJ7sa_GjgbnA1YkUMb5FNqZpl0Q5qdf_MDxhjawPFbpiLzJ-81.jpg?size=2160x2160&amp;quality=96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775" y="5720988"/>
            <a:ext cx="3795705" cy="379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5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-18356"/>
            <a:ext cx="12801600" cy="920056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62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glow>
              <a:schemeClr val="accent1">
                <a:alpha val="4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2020-2021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922" y="1013056"/>
            <a:ext cx="1228727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/>
              <a:t>Департамент национальной политики и межрегиональных связей города Москвы:</a:t>
            </a:r>
          </a:p>
          <a:p>
            <a:pPr lvl="0"/>
            <a:endParaRPr lang="ru-RU" dirty="0"/>
          </a:p>
          <a:p>
            <a:pPr lvl="0"/>
            <a:r>
              <a:rPr lang="ru-RU" b="1" dirty="0"/>
              <a:t>Мероприятия, направленные на воспитание общероссийской гражданской идентичности в молодежной среде города Москвы, в рамках которых:</a:t>
            </a:r>
          </a:p>
          <a:p>
            <a:pPr lvl="0"/>
            <a:endParaRPr lang="ru-RU" b="1" dirty="0"/>
          </a:p>
          <a:p>
            <a:pPr lvl="0"/>
            <a:r>
              <a:rPr lang="ru-RU" b="1" dirty="0"/>
              <a:t>- проведены просветительские курсы (лекции и панельные дискуссии) в 6 московских ВУЗах на тему российской нации и формирование общероссийской гражданской идентичности;</a:t>
            </a:r>
          </a:p>
          <a:p>
            <a:pPr lvl="0"/>
            <a:endParaRPr lang="ru-RU" b="1" dirty="0"/>
          </a:p>
          <a:p>
            <a:pPr lvl="0"/>
            <a:r>
              <a:rPr lang="ru-RU" b="1" dirty="0"/>
              <a:t>- проведены 13 просветительских экскурсий для студентов по культурным достопримечательностям города Москвы, с целью их адаптации и полноценной интеграции в мегаполисе, направленных на воспитание общероссийской гражданской идентичности в молодежной среде;</a:t>
            </a:r>
          </a:p>
          <a:p>
            <a:pPr lvl="0"/>
            <a:endParaRPr lang="ru-RU" b="1" dirty="0"/>
          </a:p>
          <a:p>
            <a:pPr marL="285750" lvl="0" indent="-285750">
              <a:buFontTx/>
              <a:buChar char="-"/>
            </a:pPr>
            <a:r>
              <a:rPr lang="ru-RU" b="1" dirty="0"/>
              <a:t>организованы конкурс эссе между студентами вузов Москвы на тему «Для меня гражданская идентичность – это…» и конкурс отзывов в социальных сетях по итогам каждого мероприятия. Победитель и призеры были награждены ценными призами и дипломами.</a:t>
            </a:r>
          </a:p>
          <a:p>
            <a:pPr marL="285750" lvl="0" indent="-285750">
              <a:buFontTx/>
              <a:buChar char="-"/>
            </a:pPr>
            <a:endParaRPr lang="ru-RU" b="1" dirty="0"/>
          </a:p>
          <a:p>
            <a:pPr lvl="0"/>
            <a:r>
              <a:rPr lang="ru-RU" sz="2400" b="1" dirty="0"/>
              <a:t>Реализация проекта также проводится и 2022 году</a:t>
            </a:r>
          </a:p>
          <a:p>
            <a:r>
              <a:rPr lang="ru-RU" dirty="0"/>
              <a:t> 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4359675" y="2531983"/>
            <a:ext cx="2108929" cy="1186673"/>
          </a:xfrm>
          <a:prstGeom prst="roundRect">
            <a:avLst/>
          </a:prstGeom>
          <a:noFill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Скругленный прямоугольник 38"/>
          <p:cNvSpPr/>
          <p:nvPr/>
        </p:nvSpPr>
        <p:spPr>
          <a:xfrm>
            <a:off x="9921240" y="7662610"/>
            <a:ext cx="1924433" cy="1186673"/>
          </a:xfrm>
          <a:prstGeom prst="roundRect">
            <a:avLst/>
          </a:prstGeom>
          <a:noFill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921240" y="9116875"/>
            <a:ext cx="2880360" cy="511175"/>
          </a:xfrm>
        </p:spPr>
        <p:txBody>
          <a:bodyPr/>
          <a:lstStyle/>
          <a:p>
            <a:fld id="{76265B2A-F714-4BBC-89E7-4E36BDF4C770}" type="slidenum">
              <a:rPr lang="ru-RU" smtClean="0"/>
              <a:t>5</a:t>
            </a:fld>
            <a:endParaRPr lang="ru-RU" dirty="0"/>
          </a:p>
        </p:txBody>
      </p:sp>
      <p:pic>
        <p:nvPicPr>
          <p:cNvPr id="6146" name="Picture 2" descr="https://sun9-north.userapi.com/sun9-78/s/v1/ig2/VZmAUYb8NfzQrUs65qsudqCOTaMxc6Gvr3WgzPPfItvRG7IRSsAsmzVbFD-XnMQiQD_DIeJRlhQz5Hq7aVDo5BNb.jpg?size=2560x1707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36" y="5969486"/>
            <a:ext cx="4720163" cy="314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west.userapi.com/sun9-65/s/v1/ig2/2s66d8n-b5BgRj1sjJqSt62GwZtk4cSY3U6Gzuf2cVpZp7BlHyblviEfbXwKdALawMatEwpjvrO4YidgCsWV5GJ1.jpg?size=2560x1707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5969486"/>
            <a:ext cx="4779328" cy="318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8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-18356"/>
            <a:ext cx="12801600" cy="920056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62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glow>
              <a:schemeClr val="accent1">
                <a:alpha val="4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2020-2021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922" y="1013056"/>
            <a:ext cx="122872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Департамент национальной политики и межрегиональных связей города Москвы:</a:t>
            </a:r>
          </a:p>
          <a:p>
            <a:pPr lvl="0"/>
            <a:endParaRPr lang="ru-RU" b="1" dirty="0"/>
          </a:p>
          <a:p>
            <a:pPr lvl="0"/>
            <a:r>
              <a:rPr lang="ru-RU" b="1" dirty="0"/>
              <a:t>С 1 апреля 2021 года ООД «Всероссийский межнациональный союз молодежи»</a:t>
            </a:r>
            <a:r>
              <a:rPr lang="ru-RU" dirty="0"/>
              <a:t> при поддержке </a:t>
            </a:r>
            <a:r>
              <a:rPr lang="ru-RU" b="1" dirty="0"/>
              <a:t>Департамента национальной политики и межрегиональных связей г. Москвы</a:t>
            </a:r>
            <a:r>
              <a:rPr lang="ru-RU" dirty="0"/>
              <a:t> инициировал старт </a:t>
            </a:r>
            <a:r>
              <a:rPr lang="ru-RU" b="1" u="sng" dirty="0"/>
              <a:t>Комплекса мероприятий, направленных на гармонизацию межнациональных отношений и содействие самореализации молодежи города Москвы</a:t>
            </a:r>
            <a:r>
              <a:rPr lang="ru-RU" dirty="0"/>
              <a:t> (далее – Комплекс):</a:t>
            </a:r>
          </a:p>
          <a:p>
            <a:pPr lvl="0"/>
            <a:endParaRPr lang="ru-RU" dirty="0"/>
          </a:p>
          <a:p>
            <a:r>
              <a:rPr lang="ru-RU" dirty="0"/>
              <a:t>Комплекс мероприятий включает в себя реализацию 3 лучших проектов, отобранных по итогам </a:t>
            </a:r>
            <a:r>
              <a:rPr lang="ru-RU" b="1" dirty="0"/>
              <a:t>Конкурса проектов молодежных объединений «Акселератор»</a:t>
            </a:r>
            <a:r>
              <a:rPr lang="ru-RU" dirty="0"/>
              <a:t> </a:t>
            </a:r>
            <a:r>
              <a:rPr lang="ru-RU" b="1" dirty="0"/>
              <a:t>в 2020 году</a:t>
            </a:r>
            <a:r>
              <a:rPr lang="ru-RU" dirty="0"/>
              <a:t>: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b="1" u="sng" dirty="0"/>
              <a:t>«Онлайн-школа студенческих межнациональных клубов»</a:t>
            </a:r>
          </a:p>
          <a:p>
            <a:pPr marL="285750" indent="-285750">
              <a:buFontTx/>
              <a:buChar char="-"/>
            </a:pPr>
            <a:r>
              <a:rPr lang="ru-RU" b="1" u="sng" dirty="0"/>
              <a:t>«Разрушение этнических барьеров общения через вовлечение молодежь в добровольческую деятельность на благо города Москвы»</a:t>
            </a:r>
          </a:p>
          <a:p>
            <a:pPr marL="285750" indent="-285750">
              <a:buFontTx/>
              <a:buChar char="-"/>
            </a:pPr>
            <a:r>
              <a:rPr lang="ru-RU" b="1" u="sng" dirty="0"/>
              <a:t>«Уроки дружбы» 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4359675" y="2531983"/>
            <a:ext cx="2108929" cy="1186673"/>
          </a:xfrm>
          <a:prstGeom prst="roundRect">
            <a:avLst/>
          </a:prstGeom>
          <a:noFill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Скругленный прямоугольник 38"/>
          <p:cNvSpPr/>
          <p:nvPr/>
        </p:nvSpPr>
        <p:spPr>
          <a:xfrm>
            <a:off x="13673297" y="5179109"/>
            <a:ext cx="1924433" cy="1186673"/>
          </a:xfrm>
          <a:prstGeom prst="roundRect">
            <a:avLst/>
          </a:prstGeom>
          <a:noFill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921240" y="9116875"/>
            <a:ext cx="2880360" cy="511175"/>
          </a:xfrm>
        </p:spPr>
        <p:txBody>
          <a:bodyPr/>
          <a:lstStyle/>
          <a:p>
            <a:fld id="{76265B2A-F714-4BBC-89E7-4E36BDF4C770}" type="slidenum">
              <a:rPr lang="ru-RU" smtClean="0"/>
              <a:t>6</a:t>
            </a:fld>
            <a:endParaRPr lang="ru-RU" dirty="0"/>
          </a:p>
        </p:txBody>
      </p:sp>
      <p:pic>
        <p:nvPicPr>
          <p:cNvPr id="7170" name="Picture 2" descr="https://sun9-north.userapi.com/sun9-87/s/v1/ig2/2EbaYVUKCcBZ1I_bwalntNBxNnK8h_KebUn_wEDFPXNf0WrsCbCIS1OMQ48RbYiXIcmMkkfhUROC4KVnpsHaQ5fR.jpg?size=2560x1707&amp;quality=9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26" y="5405256"/>
            <a:ext cx="5349059" cy="356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west.userapi.com/sun9-9/s/v1/ig2/Aqz7c-m8l5HFE5rZM3oP4V7sT6UHRhQbUJVsU26dhRpxKC_lA3_ycAcLBy3-bQmgsXlRH9CvDufmezS7_vjLkp2l.jpg?size=2560x1707&amp;quality=96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61" y="5405256"/>
            <a:ext cx="5417682" cy="361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00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-18356"/>
            <a:ext cx="12801600" cy="920056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62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glow>
              <a:schemeClr val="accent1">
                <a:alpha val="4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922" y="1013056"/>
            <a:ext cx="122872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Департамент национальной политики и межрегиональных связей города Москвы:</a:t>
            </a:r>
          </a:p>
          <a:p>
            <a:pPr lvl="0"/>
            <a:endParaRPr lang="ru-RU" b="1" dirty="0"/>
          </a:p>
          <a:p>
            <a:pPr lvl="0"/>
            <a:r>
              <a:rPr lang="ru-RU" b="1" dirty="0"/>
              <a:t>27 октября 2021 г.</a:t>
            </a:r>
            <a:r>
              <a:rPr lang="ru-RU" dirty="0"/>
              <a:t> в Концертном зале гостиницы «Космос» прошёл </a:t>
            </a:r>
            <a:r>
              <a:rPr lang="ru-RU" b="1" u="sng" dirty="0"/>
              <a:t>Московский фестиваль национального юмора «Все свои»</a:t>
            </a:r>
            <a:r>
              <a:rPr lang="ru-RU" dirty="0"/>
              <a:t>. Фестиваль представлял собой конкурс среди национальных и интернациональных команд КВН, дуэтов и </a:t>
            </a:r>
            <a:r>
              <a:rPr lang="ru-RU" dirty="0" err="1"/>
              <a:t>стэндаперов</a:t>
            </a:r>
            <a:r>
              <a:rPr lang="ru-RU" dirty="0"/>
              <a:t>, представляющих разные регионы нашей страны и ближнего зарубежья. Основная цель проведения фестиваля – развитие доверия и межнационального взаимопонимания среды молодежи Москвы с помощью юмора, шуток и дружественной атмосферы.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4359675" y="2531983"/>
            <a:ext cx="2108929" cy="1186673"/>
          </a:xfrm>
          <a:prstGeom prst="roundRect">
            <a:avLst/>
          </a:prstGeom>
          <a:noFill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Скругленный прямоугольник 38"/>
          <p:cNvSpPr/>
          <p:nvPr/>
        </p:nvSpPr>
        <p:spPr>
          <a:xfrm>
            <a:off x="13673297" y="5179109"/>
            <a:ext cx="1924433" cy="1186673"/>
          </a:xfrm>
          <a:prstGeom prst="roundRect">
            <a:avLst/>
          </a:prstGeom>
          <a:noFill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921240" y="9116875"/>
            <a:ext cx="2880360" cy="511175"/>
          </a:xfrm>
        </p:spPr>
        <p:txBody>
          <a:bodyPr/>
          <a:lstStyle/>
          <a:p>
            <a:fld id="{76265B2A-F714-4BBC-89E7-4E36BDF4C770}" type="slidenum">
              <a:rPr lang="ru-RU" smtClean="0"/>
              <a:t>7</a:t>
            </a:fld>
            <a:endParaRPr lang="ru-RU" dirty="0"/>
          </a:p>
        </p:txBody>
      </p:sp>
      <p:pic>
        <p:nvPicPr>
          <p:cNvPr id="8194" name="Picture 2" descr="https://sun9-west.userapi.com/sun9-65/s/v1/ig2/18VovigrKMoFEv09cKGNErBFMEQgJ5-LQoIjrAcEUTOF4ian4-PawuUTeN_CaC531ItlzkWAcgT1tk6iDnvJEaHQ.jpg?size=1920x1280&amp;quality=9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34" y="3718656"/>
            <a:ext cx="7269336" cy="484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94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-18356"/>
            <a:ext cx="12801600" cy="920056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62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glow>
              <a:schemeClr val="accent1">
                <a:alpha val="4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922" y="1013056"/>
            <a:ext cx="1228727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/>
              <a:t>Департамент национальной политики и межрегиональных связей города Москвы:</a:t>
            </a:r>
          </a:p>
          <a:p>
            <a:pPr lvl="0"/>
            <a:endParaRPr lang="ru-RU" dirty="0"/>
          </a:p>
          <a:p>
            <a:pPr lvl="0"/>
            <a:r>
              <a:rPr lang="ru-RU" b="1" dirty="0"/>
              <a:t>С 19 по 21 ноября 2021 г.</a:t>
            </a:r>
            <a:r>
              <a:rPr lang="ru-RU" dirty="0"/>
              <a:t> на базе Дома отдыха «Покровское» состоялся </a:t>
            </a:r>
            <a:r>
              <a:rPr lang="ru-RU" b="1" u="sng" dirty="0"/>
              <a:t>Выездной семинар-тренинг «Роль новых медиа в профилактике экстремизма и асоциального поведения молодёжи»</a:t>
            </a:r>
            <a:r>
              <a:rPr lang="ru-RU" dirty="0"/>
              <a:t>. </a:t>
            </a:r>
          </a:p>
          <a:p>
            <a:r>
              <a:rPr lang="ru-RU" dirty="0"/>
              <a:t>Главными целями и задачами семинара были выделены:</a:t>
            </a:r>
          </a:p>
          <a:p>
            <a:r>
              <a:rPr lang="ru-RU" dirty="0"/>
              <a:t>- Обучение молодых людей навыкам работы в социальных сетях</a:t>
            </a:r>
          </a:p>
          <a:p>
            <a:r>
              <a:rPr lang="ru-RU" dirty="0"/>
              <a:t>- Формирование умения транслировать правильные посылы в массы</a:t>
            </a:r>
          </a:p>
          <a:p>
            <a:pPr marL="285750" indent="-285750">
              <a:buFontTx/>
              <a:buChar char="-"/>
            </a:pPr>
            <a:r>
              <a:rPr lang="ru-RU" dirty="0"/>
              <a:t>Воспитание чувства ответственности у </a:t>
            </a:r>
            <a:r>
              <a:rPr lang="ru-RU" dirty="0" err="1"/>
              <a:t>инфлюенсеров</a:t>
            </a:r>
            <a:r>
              <a:rPr lang="ru-RU" dirty="0"/>
              <a:t>, чьи публикации влияют на поведение молодежи.</a:t>
            </a:r>
          </a:p>
          <a:p>
            <a:endParaRPr lang="ru-RU" dirty="0"/>
          </a:p>
          <a:p>
            <a:r>
              <a:rPr lang="ru-RU" sz="2400" b="1" dirty="0"/>
              <a:t>Реализация проекта также проводится и 2022 году</a:t>
            </a:r>
          </a:p>
          <a:p>
            <a:endParaRPr lang="ru-RU" dirty="0"/>
          </a:p>
          <a:p>
            <a:r>
              <a:rPr lang="ru-RU" dirty="0"/>
              <a:t> 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4359675" y="2531983"/>
            <a:ext cx="2108929" cy="1186673"/>
          </a:xfrm>
          <a:prstGeom prst="roundRect">
            <a:avLst/>
          </a:prstGeom>
          <a:noFill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Скругленный прямоугольник 38"/>
          <p:cNvSpPr/>
          <p:nvPr/>
        </p:nvSpPr>
        <p:spPr>
          <a:xfrm>
            <a:off x="13673297" y="5179109"/>
            <a:ext cx="1924433" cy="1186673"/>
          </a:xfrm>
          <a:prstGeom prst="roundRect">
            <a:avLst/>
          </a:prstGeom>
          <a:noFill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921240" y="9116875"/>
            <a:ext cx="2880360" cy="511175"/>
          </a:xfrm>
        </p:spPr>
        <p:txBody>
          <a:bodyPr/>
          <a:lstStyle/>
          <a:p>
            <a:fld id="{76265B2A-F714-4BBC-89E7-4E36BDF4C770}" type="slidenum">
              <a:rPr lang="ru-RU" smtClean="0"/>
              <a:t>8</a:t>
            </a:fld>
            <a:endParaRPr lang="ru-RU" dirty="0"/>
          </a:p>
        </p:txBody>
      </p:sp>
      <p:pic>
        <p:nvPicPr>
          <p:cNvPr id="9218" name="Picture 2" descr="https://sun9-north.userapi.com/sun9-80/s/v1/ig2/YxnPp9ybtpGoOveBhByH4s03Tonc597scaW7dBOTC23DFnO2nxjr2oej9pbjKb3RDvwiWPU_VLKiXzK2QrmoUM35.jpg?size=1439x809&amp;quality=95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95" y="4389120"/>
            <a:ext cx="7647122" cy="42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26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-18356"/>
            <a:ext cx="12801600" cy="920056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62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glow>
              <a:schemeClr val="accent1">
                <a:alpha val="4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922" y="1013056"/>
            <a:ext cx="1228727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/>
              <a:t>Фонд поддержки исламской культуры, науки и образования:</a:t>
            </a:r>
          </a:p>
          <a:p>
            <a:pPr lvl="0"/>
            <a:endParaRPr lang="ru-RU" dirty="0"/>
          </a:p>
          <a:p>
            <a:r>
              <a:rPr lang="ru-RU" dirty="0"/>
              <a:t>Очный этап проекта </a:t>
            </a:r>
            <a:r>
              <a:rPr lang="ru-RU" b="1" u="sng" dirty="0"/>
              <a:t>Школа духовно-нравственного и патриотического воспитания</a:t>
            </a:r>
            <a:r>
              <a:rPr lang="ru-RU" dirty="0"/>
              <a:t>, представляющий из себя шесть семинаров </a:t>
            </a:r>
            <a:r>
              <a:rPr lang="ru-RU" b="1" u="sng" dirty="0"/>
              <a:t>«Точки роста»</a:t>
            </a:r>
            <a:r>
              <a:rPr lang="ru-RU" dirty="0"/>
              <a:t>, прошедшие в следующих регионах СКФО: Республика Дагестан, Чеченская Республика, Республика Ингушетия, Кабардино-Балкарская Республика, Ставропольский край, Карачаево-Черкесская Республика.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Целью проекта является формирование у молодежи СКФО правильных представлений о исламской нравственно-этической платформе, ее близости с православием и развитие у нее лидерских качеств.</a:t>
            </a:r>
          </a:p>
          <a:p>
            <a:endParaRPr lang="ru-RU" dirty="0"/>
          </a:p>
          <a:p>
            <a:r>
              <a:rPr lang="ru-RU" sz="2400" b="1" dirty="0"/>
              <a:t>Реализация проекта также проводится и 2022 году</a:t>
            </a:r>
          </a:p>
          <a:p>
            <a:endParaRPr lang="ru-RU" dirty="0"/>
          </a:p>
          <a:p>
            <a:r>
              <a:rPr lang="ru-RU" dirty="0"/>
              <a:t> 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4359675" y="2531983"/>
            <a:ext cx="2108929" cy="1186673"/>
          </a:xfrm>
          <a:prstGeom prst="roundRect">
            <a:avLst/>
          </a:prstGeom>
          <a:noFill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Скругленный прямоугольник 38"/>
          <p:cNvSpPr/>
          <p:nvPr/>
        </p:nvSpPr>
        <p:spPr>
          <a:xfrm>
            <a:off x="13673297" y="5179109"/>
            <a:ext cx="1924433" cy="1186673"/>
          </a:xfrm>
          <a:prstGeom prst="roundRect">
            <a:avLst/>
          </a:prstGeom>
          <a:noFill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921240" y="9116875"/>
            <a:ext cx="2880360" cy="511175"/>
          </a:xfrm>
        </p:spPr>
        <p:txBody>
          <a:bodyPr/>
          <a:lstStyle/>
          <a:p>
            <a:fld id="{76265B2A-F714-4BBC-89E7-4E36BDF4C770}" type="slidenum">
              <a:rPr lang="ru-RU" smtClean="0"/>
              <a:t>9</a:t>
            </a:fld>
            <a:endParaRPr lang="ru-RU" dirty="0"/>
          </a:p>
        </p:txBody>
      </p:sp>
      <p:pic>
        <p:nvPicPr>
          <p:cNvPr id="5122" name="Picture 2" descr="https://sun9-north.userapi.com/sun9-82/s/v1/ig2/NW8O9HReitY1DgsYmm5Vfgu_NxLUailKb_472YdWnamm1tiqjCnxRcWsy_do-B-Jtr53a1fYElvCe7MUuQfIJ7QM.jpg?size=2560x1707&amp;quality=9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99" y="4521709"/>
            <a:ext cx="6848835" cy="45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46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4988</TotalTime>
  <Words>1163</Words>
  <Application>Microsoft Office PowerPoint</Application>
  <PresentationFormat>A3 (297x420 мм)</PresentationFormat>
  <Paragraphs>126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Никишин</dc:creator>
  <cp:lastModifiedBy>Асина Ася</cp:lastModifiedBy>
  <cp:revision>366</cp:revision>
  <dcterms:created xsi:type="dcterms:W3CDTF">2018-07-26T18:31:46Z</dcterms:created>
  <dcterms:modified xsi:type="dcterms:W3CDTF">2022-06-28T18:14:07Z</dcterms:modified>
</cp:coreProperties>
</file>