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Default Extension="svg" ContentType="image/sv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264" r:id="rId2"/>
    <p:sldId id="256" r:id="rId3"/>
    <p:sldId id="296" r:id="rId4"/>
    <p:sldId id="295" r:id="rId5"/>
    <p:sldId id="265" r:id="rId6"/>
    <p:sldId id="266" r:id="rId7"/>
    <p:sldId id="274" r:id="rId8"/>
    <p:sldId id="267" r:id="rId9"/>
    <p:sldId id="272" r:id="rId10"/>
    <p:sldId id="269" r:id="rId11"/>
    <p:sldId id="268" r:id="rId12"/>
    <p:sldId id="270" r:id="rId13"/>
    <p:sldId id="273" r:id="rId14"/>
    <p:sldId id="271" r:id="rId15"/>
    <p:sldId id="275" r:id="rId16"/>
    <p:sldId id="259" r:id="rId17"/>
    <p:sldId id="258" r:id="rId18"/>
    <p:sldId id="260" r:id="rId19"/>
    <p:sldId id="261" r:id="rId20"/>
    <p:sldId id="262" r:id="rId21"/>
    <p:sldId id="263" r:id="rId22"/>
  </p:sldIdLst>
  <p:sldSz cx="18288000" cy="10287000"/>
  <p:notesSz cx="6858000" cy="9945688"/>
  <p:embeddedFontLst>
    <p:embeddedFont>
      <p:font typeface="Gothic A1 Bold" charset="-127"/>
      <p:regular r:id="rId24"/>
    </p:embeddedFont>
    <p:embeddedFont>
      <p:font typeface="Clear Sans Regular" charset="0"/>
      <p:regular r:id="rId25"/>
    </p:embeddedFont>
    <p:embeddedFont>
      <p:font typeface="Clear Sans Regular Bold" charset="0"/>
      <p:regular r:id="rId26"/>
    </p:embeddedFont>
    <p:embeddedFont>
      <p:font typeface="Calibri" pitchFamily="34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 autoAdjust="0"/>
    <p:restoredTop sz="94622" autoAdjust="0"/>
  </p:normalViewPr>
  <p:slideViewPr>
    <p:cSldViewPr>
      <p:cViewPr>
        <p:scale>
          <a:sx n="40" d="100"/>
          <a:sy n="40" d="100"/>
        </p:scale>
        <p:origin x="-894" y="-10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9B1BF8-48EF-43F0-80D7-0D017E9EF32B}" type="datetimeFigureOut">
              <a:rPr lang="ru-RU" smtClean="0"/>
              <a:pPr/>
              <a:t>30.01.2024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" y="746125"/>
            <a:ext cx="662940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94B924-E1FF-45FC-A741-538ADE4AE41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198110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94B924-E1FF-45FC-A741-538ADE4AE41B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981011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94B924-E1FF-45FC-A741-538ADE4AE41B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981011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94B924-E1FF-45FC-A741-538ADE4AE41B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981011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94B924-E1FF-45FC-A741-538ADE4AE41B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981011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4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13.png"/><Relationship Id="rId4" Type="http://schemas.openxmlformats.org/officeDocument/2006/relationships/image" Target="../media/image2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1.pn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12.jpeg"/><Relationship Id="rId4" Type="http://schemas.openxmlformats.org/officeDocument/2006/relationships/image" Target="../media/image2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2.svg"/><Relationship Id="rId7" Type="http://schemas.openxmlformats.org/officeDocument/2006/relationships/image" Target="../media/image5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png"/><Relationship Id="rId9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jpe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12" Type="http://schemas.openxmlformats.org/officeDocument/2006/relationships/image" Target="../media/image10.jpeg"/><Relationship Id="rId2" Type="http://schemas.openxmlformats.org/officeDocument/2006/relationships/image" Target="../media/image1.png"/><Relationship Id="rId16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9.jpeg"/><Relationship Id="rId5" Type="http://schemas.openxmlformats.org/officeDocument/2006/relationships/image" Target="../media/image6.svg"/><Relationship Id="rId15" Type="http://schemas.openxmlformats.org/officeDocument/2006/relationships/image" Target="../media/image13.png"/><Relationship Id="rId10" Type="http://schemas.openxmlformats.org/officeDocument/2006/relationships/image" Target="../media/image8.jpeg"/><Relationship Id="rId4" Type="http://schemas.openxmlformats.org/officeDocument/2006/relationships/image" Target="../media/image4.png"/><Relationship Id="rId9" Type="http://schemas.microsoft.com/office/2007/relationships/hdphoto" Target="../media/hdphoto1.wdp"/><Relationship Id="rId1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2.jpeg"/><Relationship Id="rId3" Type="http://schemas.openxmlformats.org/officeDocument/2006/relationships/image" Target="../media/image2.svg"/><Relationship Id="rId7" Type="http://schemas.openxmlformats.org/officeDocument/2006/relationships/image" Target="../media/image16.jpeg"/><Relationship Id="rId12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11" Type="http://schemas.openxmlformats.org/officeDocument/2006/relationships/image" Target="../media/image20.png"/><Relationship Id="rId5" Type="http://schemas.microsoft.com/office/2007/relationships/hdphoto" Target="../media/hdphoto1.wdp"/><Relationship Id="rId10" Type="http://schemas.openxmlformats.org/officeDocument/2006/relationships/image" Target="../media/image19.png"/><Relationship Id="rId4" Type="http://schemas.openxmlformats.org/officeDocument/2006/relationships/image" Target="../media/image7.png"/><Relationship Id="rId9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.svg"/><Relationship Id="rId7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microsoft.com/office/2007/relationships/hdphoto" Target="../media/hdphoto1.wdp"/><Relationship Id="rId10" Type="http://schemas.openxmlformats.org/officeDocument/2006/relationships/image" Target="../media/image27.png"/><Relationship Id="rId4" Type="http://schemas.openxmlformats.org/officeDocument/2006/relationships/image" Target="../media/image7.png"/><Relationship Id="rId9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1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10" Type="http://schemas.openxmlformats.org/officeDocument/2006/relationships/image" Target="../media/image35.jpeg"/><Relationship Id="rId4" Type="http://schemas.openxmlformats.org/officeDocument/2006/relationships/image" Target="../media/image2.svg"/><Relationship Id="rId9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897" b="897"/>
          <a:stretch>
            <a:fillRect/>
          </a:stretch>
        </p:blipFill>
        <p:spPr>
          <a:xfrm>
            <a:off x="0" y="0"/>
            <a:ext cx="18288000" cy="10286999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028700" y="8758639"/>
            <a:ext cx="16230600" cy="0"/>
          </a:xfrm>
          <a:prstGeom prst="line">
            <a:avLst/>
          </a:prstGeom>
          <a:ln w="9525" cap="flat">
            <a:solidFill>
              <a:srgbClr val="7A11FF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l="33421" b="79880"/>
          <a:stretch>
            <a:fillRect/>
          </a:stretch>
        </p:blipFill>
        <p:spPr>
          <a:xfrm>
            <a:off x="7072298" y="500030"/>
            <a:ext cx="7827432" cy="2365378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2080149" y="3380104"/>
            <a:ext cx="14127702" cy="6175604"/>
            <a:chOff x="0" y="-97398"/>
            <a:chExt cx="18836936" cy="8234139"/>
          </a:xfrm>
        </p:grpSpPr>
        <p:sp>
          <p:nvSpPr>
            <p:cNvPr id="7" name="TextBox 7"/>
            <p:cNvSpPr txBox="1"/>
            <p:nvPr/>
          </p:nvSpPr>
          <p:spPr>
            <a:xfrm>
              <a:off x="0" y="-97398"/>
              <a:ext cx="18836936" cy="15118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690"/>
                </a:lnSpc>
              </a:pPr>
              <a:r>
                <a:rPr lang="ru-RU" sz="8075" dirty="0" smtClean="0">
                  <a:solidFill>
                    <a:srgbClr val="FFFFFF"/>
                  </a:solidFill>
                  <a:latin typeface="Gothic A1 Bold"/>
                </a:rPr>
                <a:t>ДОБРО ПОЖАЛОВАТЬ</a:t>
              </a:r>
              <a:endParaRPr lang="en-US" sz="8075" dirty="0">
                <a:solidFill>
                  <a:srgbClr val="FFFFFF"/>
                </a:solidFill>
                <a:latin typeface="Gothic A1 Bold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2152197"/>
              <a:ext cx="18836936" cy="59845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</a:pPr>
              <a:r>
                <a:rPr lang="ru-RU" sz="5000" dirty="0" smtClean="0">
                  <a:solidFill>
                    <a:srgbClr val="FFFFFF"/>
                  </a:solidFill>
                  <a:latin typeface="Clear Sans Regular"/>
                </a:rPr>
                <a:t>МЫ-молодежь 21 века,</a:t>
              </a:r>
            </a:p>
            <a:p>
              <a:pPr algn="ctr">
                <a:lnSpc>
                  <a:spcPts val="7000"/>
                </a:lnSpc>
              </a:pPr>
              <a:r>
                <a:rPr lang="ru-RU" sz="5000" dirty="0" smtClean="0">
                  <a:solidFill>
                    <a:srgbClr val="FFFFFF"/>
                  </a:solidFill>
                  <a:latin typeface="Clear Sans Regular"/>
                </a:rPr>
                <a:t>Проблемы и трудности нам не помеха</a:t>
              </a:r>
            </a:p>
            <a:p>
              <a:pPr algn="ctr">
                <a:lnSpc>
                  <a:spcPts val="7000"/>
                </a:lnSpc>
              </a:pPr>
              <a:r>
                <a:rPr lang="ru-RU" sz="5000" dirty="0" smtClean="0">
                  <a:solidFill>
                    <a:srgbClr val="FFFFFF"/>
                  </a:solidFill>
                  <a:latin typeface="Clear Sans Regular"/>
                </a:rPr>
                <a:t>Мы сильные дети единой страны.</a:t>
              </a:r>
            </a:p>
            <a:p>
              <a:pPr algn="ctr">
                <a:lnSpc>
                  <a:spcPts val="7000"/>
                </a:lnSpc>
              </a:pPr>
              <a:r>
                <a:rPr lang="ru-RU" sz="5000" dirty="0" smtClean="0">
                  <a:solidFill>
                    <a:srgbClr val="FFFFFF"/>
                  </a:solidFill>
                  <a:latin typeface="Clear Sans Regular"/>
                </a:rPr>
                <a:t>Живем под девизом: «Живите как МЫ»</a:t>
              </a:r>
              <a:endParaRPr lang="en-US" sz="5000" dirty="0">
                <a:solidFill>
                  <a:srgbClr val="FFFFFF"/>
                </a:solidFill>
                <a:latin typeface="Clear Sans Regular"/>
              </a:endParaRPr>
            </a:p>
            <a:p>
              <a:pPr algn="ctr">
                <a:lnSpc>
                  <a:spcPts val="7000"/>
                </a:lnSpc>
              </a:pPr>
              <a:endParaRPr lang="en-US" sz="5000" dirty="0">
                <a:solidFill>
                  <a:srgbClr val="FFFFFF"/>
                </a:solidFill>
                <a:latin typeface="Clear Sans Regular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rcRect t="47051" r="56899" b="28349"/>
          <a:stretch>
            <a:fillRect/>
          </a:stretch>
        </p:blipFill>
        <p:spPr>
          <a:xfrm>
            <a:off x="3071770" y="1142972"/>
            <a:ext cx="3929090" cy="2242406"/>
          </a:xfrm>
          <a:prstGeom prst="rect">
            <a:avLst/>
          </a:prstGeom>
        </p:spPr>
      </p:pic>
      <p:pic>
        <p:nvPicPr>
          <p:cNvPr id="12" name="Picture 9"/>
          <p:cNvPicPr>
            <a:picLocks noChangeAspect="1"/>
          </p:cNvPicPr>
          <p:nvPr/>
        </p:nvPicPr>
        <p:blipFill>
          <a:blip r:embed="rId4"/>
          <a:srcRect t="47051" r="56899" b="28349"/>
          <a:stretch>
            <a:fillRect/>
          </a:stretch>
        </p:blipFill>
        <p:spPr>
          <a:xfrm>
            <a:off x="5572100" y="8715400"/>
            <a:ext cx="3929090" cy="2242406"/>
          </a:xfrm>
          <a:prstGeom prst="rect">
            <a:avLst/>
          </a:prstGeom>
        </p:spPr>
      </p:pic>
      <p:pic>
        <p:nvPicPr>
          <p:cNvPr id="13" name="Picture 5"/>
          <p:cNvPicPr>
            <a:picLocks noChangeAspect="1"/>
          </p:cNvPicPr>
          <p:nvPr/>
        </p:nvPicPr>
        <p:blipFill>
          <a:blip r:embed="rId4"/>
          <a:srcRect l="33421" r="47742" b="79880"/>
          <a:stretch>
            <a:fillRect/>
          </a:stretch>
        </p:blipFill>
        <p:spPr>
          <a:xfrm>
            <a:off x="9572628" y="8226832"/>
            <a:ext cx="2214578" cy="2060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07602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5400000">
            <a:off x="3141152" y="6096196"/>
            <a:ext cx="6314682" cy="0"/>
          </a:xfrm>
          <a:prstGeom prst="line">
            <a:avLst/>
          </a:prstGeom>
          <a:ln w="9525" cap="flat">
            <a:solidFill>
              <a:srgbClr val="7A11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 rot="5400000">
            <a:off x="8851177" y="6115207"/>
            <a:ext cx="6276660" cy="0"/>
          </a:xfrm>
          <a:prstGeom prst="line">
            <a:avLst/>
          </a:prstGeom>
          <a:ln w="9525" cap="flat">
            <a:solidFill>
              <a:srgbClr val="7A11FF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897" b="41463"/>
          <a:stretch>
            <a:fillRect/>
          </a:stretch>
        </p:blipFill>
        <p:spPr>
          <a:xfrm>
            <a:off x="-25400" y="-73299"/>
            <a:ext cx="18313400" cy="2787839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6707013" y="3131783"/>
            <a:ext cx="4848573" cy="67326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42"/>
              </a:lnSpc>
            </a:pPr>
            <a:r>
              <a:rPr lang="ru-RU" sz="2724" dirty="0" smtClean="0">
                <a:solidFill>
                  <a:srgbClr val="000000"/>
                </a:solidFill>
                <a:latin typeface="Clear Sans Regular"/>
              </a:rPr>
              <a:t>	МРЦ- КООРДИНАЦИОННЫЙ СОВЕТ</a:t>
            </a:r>
          </a:p>
          <a:p>
            <a:pPr algn="ctr">
              <a:lnSpc>
                <a:spcPts val="3542"/>
              </a:lnSpc>
            </a:pPr>
            <a:endParaRPr lang="ru-RU" sz="2724" dirty="0">
              <a:solidFill>
                <a:srgbClr val="000000"/>
              </a:solidFill>
              <a:latin typeface="Clear Sans Regular"/>
            </a:endParaRPr>
          </a:p>
          <a:p>
            <a:pPr algn="ctr">
              <a:lnSpc>
                <a:spcPts val="3542"/>
              </a:lnSpc>
            </a:pPr>
            <a:endParaRPr lang="ru-RU" sz="2724" dirty="0" smtClean="0">
              <a:solidFill>
                <a:srgbClr val="000000"/>
              </a:solidFill>
              <a:latin typeface="Clear Sans Regular"/>
            </a:endParaRPr>
          </a:p>
          <a:p>
            <a:pPr algn="ctr">
              <a:lnSpc>
                <a:spcPts val="3542"/>
              </a:lnSpc>
            </a:pPr>
            <a:r>
              <a:rPr lang="ru-RU" sz="2724" dirty="0" smtClean="0">
                <a:solidFill>
                  <a:srgbClr val="000000"/>
                </a:solidFill>
                <a:latin typeface="Clear Sans Regular"/>
              </a:rPr>
              <a:t>СОБЫТИЙНЫЕ ВОЛОНТЕРЫ</a:t>
            </a:r>
          </a:p>
          <a:p>
            <a:pPr algn="ctr">
              <a:lnSpc>
                <a:spcPts val="3542"/>
              </a:lnSpc>
            </a:pPr>
            <a:endParaRPr lang="ru-RU" sz="2724" dirty="0">
              <a:solidFill>
                <a:srgbClr val="000000"/>
              </a:solidFill>
              <a:latin typeface="Clear Sans Regular"/>
            </a:endParaRPr>
          </a:p>
          <a:p>
            <a:pPr algn="ctr">
              <a:lnSpc>
                <a:spcPts val="3542"/>
              </a:lnSpc>
            </a:pPr>
            <a:r>
              <a:rPr lang="ru-RU" sz="2724" dirty="0" smtClean="0">
                <a:solidFill>
                  <a:srgbClr val="000000"/>
                </a:solidFill>
                <a:latin typeface="Clear Sans Regular"/>
              </a:rPr>
              <a:t>ШКОЛА ВОЛОНТЕРА</a:t>
            </a:r>
          </a:p>
          <a:p>
            <a:pPr algn="ctr">
              <a:lnSpc>
                <a:spcPts val="3542"/>
              </a:lnSpc>
            </a:pPr>
            <a:endParaRPr lang="ru-RU" sz="2724" dirty="0">
              <a:solidFill>
                <a:srgbClr val="000000"/>
              </a:solidFill>
              <a:latin typeface="Clear Sans Regular"/>
            </a:endParaRPr>
          </a:p>
          <a:p>
            <a:pPr algn="ctr">
              <a:lnSpc>
                <a:spcPts val="3542"/>
              </a:lnSpc>
            </a:pPr>
            <a:r>
              <a:rPr lang="ru-RU" sz="2724" dirty="0" smtClean="0">
                <a:solidFill>
                  <a:srgbClr val="000000"/>
                </a:solidFill>
                <a:latin typeface="Clear Sans Regular"/>
              </a:rPr>
              <a:t>ОРГАНИЗАТОРЫ КРАЕВЫХ, МУНИЦИПАЛЬНЫХ  МЕРОПРИЯТИЙ</a:t>
            </a:r>
          </a:p>
          <a:p>
            <a:pPr algn="ctr">
              <a:lnSpc>
                <a:spcPts val="3542"/>
              </a:lnSpc>
            </a:pPr>
            <a:endParaRPr lang="ru-RU" sz="2724" dirty="0">
              <a:solidFill>
                <a:srgbClr val="000000"/>
              </a:solidFill>
              <a:latin typeface="Clear Sans Regular"/>
            </a:endParaRPr>
          </a:p>
          <a:p>
            <a:pPr algn="ctr">
              <a:lnSpc>
                <a:spcPts val="3542"/>
              </a:lnSpc>
            </a:pPr>
            <a:r>
              <a:rPr lang="ru-RU" sz="2724" dirty="0" smtClean="0">
                <a:solidFill>
                  <a:srgbClr val="000000"/>
                </a:solidFill>
                <a:latin typeface="Clear Sans Regular"/>
              </a:rPr>
              <a:t>В ПЛАНАХ: ОТКРЫТИЕ ДОБРО ЦЕНТРА</a:t>
            </a:r>
          </a:p>
          <a:p>
            <a:pPr algn="ctr">
              <a:lnSpc>
                <a:spcPts val="3542"/>
              </a:lnSpc>
            </a:pPr>
            <a:endParaRPr lang="en-US" sz="2724" dirty="0">
              <a:solidFill>
                <a:srgbClr val="000000"/>
              </a:solidFill>
              <a:latin typeface="Clear Sans Regular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333986" y="1253915"/>
            <a:ext cx="16453801" cy="98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79"/>
              </a:lnSpc>
            </a:pPr>
            <a:r>
              <a:rPr lang="ru-RU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ic A1 Bold"/>
              </a:rPr>
              <a:t>ВОЛОНТЕРЫ МРЦ «МЫ ВМЕСТЕ»</a:t>
            </a:r>
            <a:endParaRPr lang="en-US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thic A1 Bold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2606" y="6819900"/>
            <a:ext cx="4848573" cy="2154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ru-RU" sz="3200" dirty="0" smtClean="0">
                <a:solidFill>
                  <a:srgbClr val="7A11FF"/>
                </a:solidFill>
                <a:latin typeface="Clear Sans Regular Bold"/>
              </a:rPr>
              <a:t>Организация занятости и содействие профориентации молодежи</a:t>
            </a:r>
            <a:endParaRPr lang="en-US" sz="3200" dirty="0">
              <a:solidFill>
                <a:srgbClr val="7A11FF"/>
              </a:solidFill>
              <a:latin typeface="Clear Sans Regular Bold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722027" y="7667461"/>
            <a:ext cx="4848573" cy="2154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ru-RU" sz="3200" dirty="0" smtClean="0">
                <a:solidFill>
                  <a:srgbClr val="7A11FF"/>
                </a:solidFill>
                <a:latin typeface="Clear Sans Regular Bold"/>
              </a:rPr>
              <a:t>Социальные проекты</a:t>
            </a:r>
          </a:p>
          <a:p>
            <a:pPr algn="ctr">
              <a:lnSpc>
                <a:spcPts val="4160"/>
              </a:lnSpc>
            </a:pPr>
            <a:r>
              <a:rPr lang="ru-RU" sz="3200" dirty="0" smtClean="0">
                <a:solidFill>
                  <a:srgbClr val="7A11FF"/>
                </a:solidFill>
                <a:latin typeface="Clear Sans Regular Bold"/>
              </a:rPr>
              <a:t>*</a:t>
            </a:r>
            <a:r>
              <a:rPr lang="ru-RU" sz="3200" dirty="0" err="1" smtClean="0">
                <a:solidFill>
                  <a:srgbClr val="7A11FF"/>
                </a:solidFill>
                <a:latin typeface="Clear Sans Regular Bold"/>
              </a:rPr>
              <a:t>Джуманджи</a:t>
            </a:r>
            <a:endParaRPr lang="ru-RU" sz="3200" dirty="0" smtClean="0">
              <a:solidFill>
                <a:srgbClr val="7A11FF"/>
              </a:solidFill>
              <a:latin typeface="Clear Sans Regular Bold"/>
            </a:endParaRPr>
          </a:p>
          <a:p>
            <a:pPr algn="ctr">
              <a:lnSpc>
                <a:spcPts val="4160"/>
              </a:lnSpc>
            </a:pPr>
            <a:r>
              <a:rPr lang="ru-RU" sz="3200" dirty="0" smtClean="0">
                <a:solidFill>
                  <a:srgbClr val="7A11FF"/>
                </a:solidFill>
                <a:latin typeface="Clear Sans Regular Bold"/>
              </a:rPr>
              <a:t>*Комфортная городская среда</a:t>
            </a:r>
          </a:p>
        </p:txBody>
      </p:sp>
      <p:pic>
        <p:nvPicPr>
          <p:cNvPr id="15" name="Picture 10" descr="https://sun9-33.userapi.com/impg/4yV3JuIeaRRHUEqf_sPuOTMDNTCwWJl_f9yCRQ/pfUyPOJlY4A.jpg?size=1280x1280&amp;quality=95&amp;sign=c785794387c62eca09d1ff6fb42e0856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614537" y="40889"/>
            <a:ext cx="2546471" cy="254647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КОМП\Desktop\bUH7BbXSgw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0342" y="3131783"/>
            <a:ext cx="5753100" cy="287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sun9-61.userapi.com/impg/p7Ba7YAK_Beflb0ICGyQYmLj66a2-cjuTx6n4Q/EsiyV_OQZoE.jpg?size=1280x962&amp;quality=95&amp;sign=ec0d446b9ef9998b002b1dbf5a6e80b9&amp;type=albu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475545" y="3131783"/>
            <a:ext cx="5424992" cy="407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15909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5400000">
            <a:off x="3141152" y="6096196"/>
            <a:ext cx="6314682" cy="0"/>
          </a:xfrm>
          <a:prstGeom prst="line">
            <a:avLst/>
          </a:prstGeom>
          <a:ln w="9525" cap="flat">
            <a:solidFill>
              <a:srgbClr val="7A11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 rot="5400000">
            <a:off x="8851177" y="6115207"/>
            <a:ext cx="6276660" cy="0"/>
          </a:xfrm>
          <a:prstGeom prst="line">
            <a:avLst/>
          </a:prstGeom>
          <a:ln w="9525" cap="flat">
            <a:solidFill>
              <a:srgbClr val="7A11FF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897" b="41463"/>
          <a:stretch>
            <a:fillRect/>
          </a:stretch>
        </p:blipFill>
        <p:spPr>
          <a:xfrm>
            <a:off x="-25400" y="-73299"/>
            <a:ext cx="18313400" cy="2787839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6707013" y="3131783"/>
            <a:ext cx="4848573" cy="35907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42"/>
              </a:lnSpc>
            </a:pPr>
            <a:r>
              <a:rPr lang="ru-RU" sz="2724" dirty="0" smtClean="0">
                <a:solidFill>
                  <a:srgbClr val="000000"/>
                </a:solidFill>
                <a:latin typeface="Clear Sans Regular"/>
              </a:rPr>
              <a:t>СОЗДАНО ПРИ ПОДДЕРЖКЕ АДМИНИСТРАЦИИ КМО</a:t>
            </a:r>
          </a:p>
          <a:p>
            <a:pPr algn="ctr">
              <a:lnSpc>
                <a:spcPts val="3542"/>
              </a:lnSpc>
            </a:pPr>
            <a:endParaRPr lang="ru-RU" sz="2724" dirty="0">
              <a:solidFill>
                <a:srgbClr val="000000"/>
              </a:solidFill>
              <a:latin typeface="Clear Sans Regular"/>
            </a:endParaRPr>
          </a:p>
          <a:p>
            <a:pPr algn="ctr">
              <a:lnSpc>
                <a:spcPts val="3542"/>
              </a:lnSpc>
            </a:pPr>
            <a:r>
              <a:rPr lang="ru-RU" sz="2724" dirty="0">
                <a:solidFill>
                  <a:srgbClr val="000000"/>
                </a:solidFill>
                <a:latin typeface="Clear Sans Regular"/>
              </a:rPr>
              <a:t>Снимают, берут интервью, фотографируют и пишут.</a:t>
            </a:r>
            <a:endParaRPr lang="ru-RU" sz="2724" dirty="0" smtClean="0">
              <a:solidFill>
                <a:srgbClr val="000000"/>
              </a:solidFill>
              <a:latin typeface="Clear Sans Regular"/>
            </a:endParaRPr>
          </a:p>
          <a:p>
            <a:pPr algn="ctr">
              <a:lnSpc>
                <a:spcPts val="3542"/>
              </a:lnSpc>
            </a:pPr>
            <a:endParaRPr lang="ru-RU" sz="2724" dirty="0">
              <a:solidFill>
                <a:srgbClr val="000000"/>
              </a:solidFill>
              <a:latin typeface="Clear Sans Regular"/>
            </a:endParaRPr>
          </a:p>
          <a:p>
            <a:pPr algn="ctr">
              <a:lnSpc>
                <a:spcPts val="3542"/>
              </a:lnSpc>
            </a:pPr>
            <a:endParaRPr lang="ru-RU" sz="2724" dirty="0" smtClean="0">
              <a:solidFill>
                <a:srgbClr val="000000"/>
              </a:solidFill>
              <a:latin typeface="Clear Sans Regular"/>
            </a:endParaRPr>
          </a:p>
          <a:p>
            <a:pPr algn="ctr">
              <a:lnSpc>
                <a:spcPts val="3542"/>
              </a:lnSpc>
            </a:pPr>
            <a:endParaRPr lang="en-US" sz="2724" dirty="0">
              <a:solidFill>
                <a:srgbClr val="000000"/>
              </a:solidFill>
              <a:latin typeface="Clear Sans Regular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333986" y="1253915"/>
            <a:ext cx="16453801" cy="98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79"/>
              </a:lnSpc>
            </a:pPr>
            <a:r>
              <a:rPr lang="ru-RU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ic A1 Bold"/>
              </a:rPr>
              <a:t>МЕДИА-СТУДИЯ «ФОРМУЛА»</a:t>
            </a:r>
            <a:endParaRPr lang="en-US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thic A1 Bold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2606" y="6819900"/>
            <a:ext cx="4848573" cy="2154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ru-RU" sz="3200" dirty="0" smtClean="0">
                <a:solidFill>
                  <a:srgbClr val="7A11FF"/>
                </a:solidFill>
                <a:latin typeface="Clear Sans Regular Bold"/>
              </a:rPr>
              <a:t>Победители всероссийских, краевых, муниципальных конкурсов и фестивалей</a:t>
            </a:r>
            <a:endParaRPr lang="en-US" sz="3200" dirty="0">
              <a:solidFill>
                <a:srgbClr val="7A11FF"/>
              </a:solidFill>
              <a:latin typeface="Clear Sans Regular Bold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722027" y="7667461"/>
            <a:ext cx="4848573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ru-RU" sz="3200" dirty="0" smtClean="0">
                <a:solidFill>
                  <a:srgbClr val="7A11FF"/>
                </a:solidFill>
                <a:latin typeface="Clear Sans Regular Bold"/>
              </a:rPr>
              <a:t>ОБУЧЕНИЕ И ФОРУМНАЯ КОМПАНИЯ</a:t>
            </a:r>
          </a:p>
        </p:txBody>
      </p:sp>
      <p:pic>
        <p:nvPicPr>
          <p:cNvPr id="14" name="Picture 8" descr="https://sun9-40.userapi.com/impg/c5i98e2kzU3g_PSHBB6fC0IkJYDpLxR4GhVWNA/-kZqrrsQ_as.jpg?size=2560x2560&amp;quality=95&amp;sign=b2b81a7052bf88d13cae9a8d9dd1f2a0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75644" y="108477"/>
            <a:ext cx="2424286" cy="242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sun9-1.userapi.com/impg/0D_HuBKYRKve-j9o6KaRLUozEiaZhxMScrHXIg/6IHjVhA8Tzo.jpg?size=1920x1440&amp;quality=95&amp;sign=0d3c7fa6d0800d81808dd1082995b2c1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275" y="2840342"/>
            <a:ext cx="4964504" cy="3723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un9-53.userapi.com/impg/vxxyMCIxwUZAUnseQcBLNimTzxiiZ-MRadxLPg/KSJ0WU9f7uE.jpg?size=1920x1663&amp;quality=95&amp;sign=9d1b249d9407c328b14f932a1f3e00d4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722027" y="3094285"/>
            <a:ext cx="4848573" cy="4199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91419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5400000">
            <a:off x="3141152" y="6096196"/>
            <a:ext cx="6314682" cy="0"/>
          </a:xfrm>
          <a:prstGeom prst="line">
            <a:avLst/>
          </a:prstGeom>
          <a:ln w="9525" cap="flat">
            <a:solidFill>
              <a:srgbClr val="7A11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 rot="5400000">
            <a:off x="8851177" y="6115207"/>
            <a:ext cx="6276660" cy="0"/>
          </a:xfrm>
          <a:prstGeom prst="line">
            <a:avLst/>
          </a:prstGeom>
          <a:ln w="9525" cap="flat">
            <a:solidFill>
              <a:srgbClr val="7A11FF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897" b="41463"/>
          <a:stretch>
            <a:fillRect/>
          </a:stretch>
        </p:blipFill>
        <p:spPr>
          <a:xfrm>
            <a:off x="-25400" y="-73299"/>
            <a:ext cx="18313400" cy="2787839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6707013" y="3131783"/>
            <a:ext cx="4848573" cy="1795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42"/>
              </a:lnSpc>
            </a:pPr>
            <a:r>
              <a:rPr lang="ru-RU" sz="2724" dirty="0" smtClean="0">
                <a:solidFill>
                  <a:srgbClr val="000000"/>
                </a:solidFill>
                <a:latin typeface="Clear Sans Regular"/>
              </a:rPr>
              <a:t>РЕАЛИЗАЦИЯ В 2023 ГОДУ ФЕДЕРАЛЬНОГО ПРОЕКТА </a:t>
            </a:r>
          </a:p>
          <a:p>
            <a:pPr algn="ctr">
              <a:lnSpc>
                <a:spcPts val="3542"/>
              </a:lnSpc>
            </a:pPr>
            <a:r>
              <a:rPr lang="ru-RU" sz="2724" dirty="0" smtClean="0">
                <a:solidFill>
                  <a:srgbClr val="000000"/>
                </a:solidFill>
                <a:latin typeface="Clear Sans Regular"/>
              </a:rPr>
              <a:t>«</a:t>
            </a:r>
            <a:r>
              <a:rPr lang="en-US" sz="2724" dirty="0" smtClean="0">
                <a:solidFill>
                  <a:srgbClr val="000000"/>
                </a:solidFill>
                <a:latin typeface="Clear Sans Regular"/>
              </a:rPr>
              <a:t>IT</a:t>
            </a:r>
            <a:r>
              <a:rPr lang="ru-RU" sz="2724" dirty="0" smtClean="0">
                <a:solidFill>
                  <a:srgbClr val="000000"/>
                </a:solidFill>
                <a:latin typeface="Clear Sans Regular"/>
              </a:rPr>
              <a:t> МОГУЩИЙ»</a:t>
            </a:r>
          </a:p>
          <a:p>
            <a:pPr algn="ctr">
              <a:lnSpc>
                <a:spcPts val="3542"/>
              </a:lnSpc>
            </a:pPr>
            <a:endParaRPr lang="en-US" sz="2724" dirty="0">
              <a:solidFill>
                <a:srgbClr val="000000"/>
              </a:solidFill>
              <a:latin typeface="Clear Sans Regular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333986" y="1253915"/>
            <a:ext cx="16453801" cy="98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79"/>
              </a:lnSpc>
            </a:pPr>
            <a:r>
              <a:rPr lang="ru-RU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ic A1 Bold"/>
              </a:rPr>
              <a:t>«</a:t>
            </a:r>
            <a:r>
              <a:rPr lang="en-US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ic A1 Bold"/>
              </a:rPr>
              <a:t>DIGITAL CLUB</a:t>
            </a:r>
            <a:r>
              <a:rPr lang="ru-RU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ic A1 Bold"/>
              </a:rPr>
              <a:t>»</a:t>
            </a:r>
            <a:endParaRPr lang="en-US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thic A1 Bold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2606" y="6819900"/>
            <a:ext cx="4848573" cy="1042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en-US" sz="3200" dirty="0" smtClean="0">
                <a:solidFill>
                  <a:srgbClr val="7A11FF"/>
                </a:solidFill>
                <a:latin typeface="Clear Sans Regular Bold"/>
              </a:rPr>
              <a:t>PARMA technologies group</a:t>
            </a:r>
            <a:endParaRPr lang="en-US" sz="3200" dirty="0">
              <a:solidFill>
                <a:srgbClr val="7A11FF"/>
              </a:solidFill>
              <a:latin typeface="Clear Sans Regular Bold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722027" y="7108296"/>
            <a:ext cx="4848573" cy="2693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ru-RU" sz="3200" dirty="0" smtClean="0">
                <a:solidFill>
                  <a:srgbClr val="7A11FF"/>
                </a:solidFill>
                <a:latin typeface="Clear Sans Regular Bold"/>
              </a:rPr>
              <a:t>Интерактивные игры</a:t>
            </a:r>
          </a:p>
          <a:p>
            <a:pPr algn="ctr">
              <a:lnSpc>
                <a:spcPts val="4160"/>
              </a:lnSpc>
            </a:pPr>
            <a:endParaRPr lang="ru-RU" sz="3200" dirty="0">
              <a:solidFill>
                <a:srgbClr val="7A11FF"/>
              </a:solidFill>
              <a:latin typeface="Clear Sans Regular Bold"/>
            </a:endParaRPr>
          </a:p>
          <a:p>
            <a:pPr algn="ctr">
              <a:lnSpc>
                <a:spcPts val="4160"/>
              </a:lnSpc>
            </a:pPr>
            <a:r>
              <a:rPr lang="ru-RU" sz="3200" dirty="0" smtClean="0">
                <a:solidFill>
                  <a:srgbClr val="7A11FF"/>
                </a:solidFill>
                <a:latin typeface="Clear Sans Regular Bold"/>
              </a:rPr>
              <a:t>Обучение основам </a:t>
            </a:r>
          </a:p>
          <a:p>
            <a:pPr algn="ctr">
              <a:lnSpc>
                <a:spcPts val="4160"/>
              </a:lnSpc>
            </a:pPr>
            <a:endParaRPr lang="ru-RU" sz="3200" dirty="0">
              <a:solidFill>
                <a:srgbClr val="7A11FF"/>
              </a:solidFill>
              <a:latin typeface="Clear Sans Regular Bold"/>
            </a:endParaRPr>
          </a:p>
          <a:p>
            <a:pPr algn="ctr">
              <a:lnSpc>
                <a:spcPts val="4160"/>
              </a:lnSpc>
            </a:pPr>
            <a:r>
              <a:rPr lang="ru-RU" sz="3200" dirty="0" smtClean="0">
                <a:solidFill>
                  <a:srgbClr val="7A11FF"/>
                </a:solidFill>
                <a:latin typeface="Clear Sans Regular Bold"/>
              </a:rPr>
              <a:t>Помощь для лиц с ОВЗ</a:t>
            </a:r>
          </a:p>
        </p:txBody>
      </p:sp>
      <p:pic>
        <p:nvPicPr>
          <p:cNvPr id="14" name="Picture 12" descr="https://sun9-50.userapi.com/impg/xW1Dmbk4xJQjp4jkuo8ZuaWGY1sHNfbDAZSJtw/Mz3UMQOdDkE.jpg?size=604x604&amp;quality=95&amp;sign=8de1583ee113c277a11d8ad0085c9619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754399" y="247550"/>
            <a:ext cx="2146138" cy="2146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s://sun9-79.userapi.com/impg/GX-r9J_Wxtwl3vKY2hpgN1EEbI5TnWqIRU7_gw/l9VbWJm7umw.jpg?size=1280x853&amp;quality=96&amp;sign=39b941c95644697c48ddc96b709d7e03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877" y="3144483"/>
            <a:ext cx="4822215" cy="321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sun1-93.userapi.com/impg/UPoNSysm1tzP_Lk2pRlgzH9XHB0Yyv852QvBzg/JS7SLNuqLt0.jpg?size=2560x1924&amp;quality=95&amp;sign=0459d81a92fc4577439b0c46a4d712bb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59308" y="3060435"/>
            <a:ext cx="4574009" cy="3437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sun9-2.userapi.com/impg/loyOBh2X8NvUlSf7ZgcqhJVTTrY5SN1pOdNmXw/8Xe_FUOzvJk.jpg?size=500x500&amp;quality=96&amp;sign=e07f6dd1242acec1fb5da3e3bb670c22&amp;type=albu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18113" y="4751260"/>
            <a:ext cx="5031440" cy="5031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55151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5400000">
            <a:off x="3141152" y="6096196"/>
            <a:ext cx="6314682" cy="0"/>
          </a:xfrm>
          <a:prstGeom prst="line">
            <a:avLst/>
          </a:prstGeom>
          <a:ln w="9525" cap="flat">
            <a:solidFill>
              <a:srgbClr val="7A11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 rot="5400000">
            <a:off x="8851177" y="6115207"/>
            <a:ext cx="6276660" cy="0"/>
          </a:xfrm>
          <a:prstGeom prst="line">
            <a:avLst/>
          </a:prstGeom>
          <a:ln w="9525" cap="flat">
            <a:solidFill>
              <a:srgbClr val="7A11FF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r="897" b="41463"/>
          <a:stretch>
            <a:fillRect/>
          </a:stretch>
        </p:blipFill>
        <p:spPr>
          <a:xfrm>
            <a:off x="-25400" y="-73299"/>
            <a:ext cx="18313400" cy="2787839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333986" y="1253915"/>
            <a:ext cx="16453801" cy="98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79"/>
              </a:lnSpc>
            </a:pPr>
            <a:r>
              <a:rPr lang="ru-RU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ic A1 Bold"/>
              </a:rPr>
              <a:t>НАСТАВНИЧЕСТВО</a:t>
            </a:r>
            <a:endParaRPr lang="en-US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thic A1 Bold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1803" y="8445623"/>
            <a:ext cx="4848573" cy="1615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ru-RU" sz="3200" dirty="0" smtClean="0">
                <a:solidFill>
                  <a:srgbClr val="7A11FF"/>
                </a:solidFill>
                <a:latin typeface="Clear Sans Regular Bold"/>
              </a:rPr>
              <a:t>Сопровождение несовершеннолетних, попавших в ТЖС</a:t>
            </a:r>
            <a:endParaRPr lang="en-US" sz="3200" dirty="0">
              <a:solidFill>
                <a:srgbClr val="7A11FF"/>
              </a:solidFill>
              <a:latin typeface="Clear Sans Regular Bold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526894" y="3046622"/>
            <a:ext cx="4848573" cy="1042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1" algn="ctr">
              <a:lnSpc>
                <a:spcPts val="4160"/>
              </a:lnSpc>
            </a:pPr>
            <a:r>
              <a:rPr lang="ru-RU" sz="3200" dirty="0" smtClean="0">
                <a:solidFill>
                  <a:srgbClr val="7A11FF"/>
                </a:solidFill>
                <a:latin typeface="Clear Sans Regular Bold"/>
              </a:rPr>
              <a:t>Наставник=друг, помощник</a:t>
            </a:r>
          </a:p>
        </p:txBody>
      </p:sp>
      <p:pic>
        <p:nvPicPr>
          <p:cNvPr id="15" name="Picture 18" descr="https://psv4.userapi.com/c235131/u139124103/docs/d40/6f415d3ce39b/nastavnik.png?extra=0xpXAOV1CLKwmYQj-r0OL0LM3KlKUfE_q2o-QVF8TTrk9L2a5Vx-7pPFvBt1eW6CdPJDxjWxWikYQZYOafxnGDhuJuICEuuay16413M_NIeG8cOgEOs4Ozt0wzQTWvm0EB_VX_38NjY1DsRWB2f4suFF5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392400" y="104048"/>
            <a:ext cx="2433144" cy="243314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sun9-72.userapi.com/impg/Baf-ZcOKX88HdJbG7_6cqPKBMqux6o_T24KSZg/tGF1IiXzEXY.jpg?size=1600x1200&amp;quality=95&amp;sign=28994edc57a3dcdc82c92b45b913d802&amp;type=album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6739"/>
          <a:stretch/>
        </p:blipFill>
        <p:spPr bwMode="auto">
          <a:xfrm>
            <a:off x="285655" y="4089280"/>
            <a:ext cx="5780868" cy="3176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Windows\Desktop\eSk3cd_MFVw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68099" y="4577276"/>
            <a:ext cx="5822835" cy="437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707013" y="3720351"/>
            <a:ext cx="4848573" cy="2693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1" algn="ctr">
              <a:lnSpc>
                <a:spcPts val="4160"/>
              </a:lnSpc>
            </a:pPr>
            <a:r>
              <a:rPr lang="ru-RU" sz="3200" dirty="0" smtClean="0">
                <a:solidFill>
                  <a:srgbClr val="7A11FF"/>
                </a:solidFill>
                <a:latin typeface="Clear Sans Regular Bold"/>
              </a:rPr>
              <a:t>ПОНИМАНИЕ</a:t>
            </a:r>
          </a:p>
          <a:p>
            <a:pPr lvl="1" algn="ctr">
              <a:lnSpc>
                <a:spcPts val="4160"/>
              </a:lnSpc>
            </a:pPr>
            <a:endParaRPr lang="ru-RU" sz="3200" dirty="0">
              <a:solidFill>
                <a:srgbClr val="7A11FF"/>
              </a:solidFill>
              <a:latin typeface="Clear Sans Regular Bold"/>
            </a:endParaRPr>
          </a:p>
          <a:p>
            <a:pPr lvl="1" algn="ctr">
              <a:lnSpc>
                <a:spcPts val="4160"/>
              </a:lnSpc>
            </a:pPr>
            <a:r>
              <a:rPr lang="ru-RU" sz="3200" dirty="0" smtClean="0">
                <a:solidFill>
                  <a:srgbClr val="7A11FF"/>
                </a:solidFill>
                <a:latin typeface="Clear Sans Regular Bold"/>
              </a:rPr>
              <a:t>ПОДДЕРЖКА</a:t>
            </a:r>
          </a:p>
          <a:p>
            <a:pPr lvl="1" algn="ctr">
              <a:lnSpc>
                <a:spcPts val="4160"/>
              </a:lnSpc>
            </a:pPr>
            <a:endParaRPr lang="ru-RU" sz="3200" dirty="0">
              <a:solidFill>
                <a:srgbClr val="7A11FF"/>
              </a:solidFill>
              <a:latin typeface="Clear Sans Regular Bold"/>
            </a:endParaRPr>
          </a:p>
          <a:p>
            <a:pPr lvl="1" algn="ctr">
              <a:lnSpc>
                <a:spcPts val="4160"/>
              </a:lnSpc>
            </a:pPr>
            <a:r>
              <a:rPr lang="ru-RU" sz="3200" dirty="0" smtClean="0">
                <a:solidFill>
                  <a:srgbClr val="7A11FF"/>
                </a:solidFill>
                <a:latin typeface="Clear Sans Regular Bold"/>
              </a:rPr>
              <a:t>НАСТАВНИЧЕСТВО</a:t>
            </a:r>
          </a:p>
        </p:txBody>
      </p:sp>
    </p:spTree>
    <p:extLst>
      <p:ext uri="{BB962C8B-B14F-4D97-AF65-F5344CB8AC3E}">
        <p14:creationId xmlns:p14="http://schemas.microsoft.com/office/powerpoint/2010/main" xmlns="" val="335759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5400000">
            <a:off x="3141152" y="6096196"/>
            <a:ext cx="6314682" cy="0"/>
          </a:xfrm>
          <a:prstGeom prst="line">
            <a:avLst/>
          </a:prstGeom>
          <a:ln w="9525" cap="flat">
            <a:solidFill>
              <a:srgbClr val="7A11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 rot="5400000">
            <a:off x="8851177" y="6115207"/>
            <a:ext cx="6276660" cy="0"/>
          </a:xfrm>
          <a:prstGeom prst="line">
            <a:avLst/>
          </a:prstGeom>
          <a:ln w="9525" cap="flat">
            <a:solidFill>
              <a:srgbClr val="7A11FF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r="897" b="41463"/>
          <a:stretch>
            <a:fillRect/>
          </a:stretch>
        </p:blipFill>
        <p:spPr>
          <a:xfrm>
            <a:off x="-25400" y="-73299"/>
            <a:ext cx="18313400" cy="2787839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6707013" y="4229100"/>
            <a:ext cx="4848573" cy="860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42"/>
              </a:lnSpc>
            </a:pPr>
            <a:r>
              <a:rPr lang="ru-RU" sz="3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ear Sans Regular"/>
              </a:rPr>
              <a:t>САМОПРЕЗЕНТАЦИЯ</a:t>
            </a:r>
          </a:p>
          <a:p>
            <a:pPr algn="ctr">
              <a:lnSpc>
                <a:spcPts val="3542"/>
              </a:lnSpc>
            </a:pPr>
            <a:endParaRPr lang="en-US" sz="2400" dirty="0">
              <a:solidFill>
                <a:srgbClr val="000000"/>
              </a:solidFill>
              <a:latin typeface="Clear Sans Regular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333986" y="1253915"/>
            <a:ext cx="16453801" cy="98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79"/>
              </a:lnSpc>
            </a:pPr>
            <a:r>
              <a:rPr lang="ru-RU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ic A1 Bold"/>
              </a:rPr>
              <a:t>«</a:t>
            </a:r>
            <a:r>
              <a:rPr lang="ru-RU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ic A1 Bold"/>
              </a:rPr>
              <a:t>ГОВОРЮ КРАСИВО И УВЕРЕННО</a:t>
            </a:r>
            <a:r>
              <a:rPr lang="ru-RU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ic A1 Bold"/>
              </a:rPr>
              <a:t>»</a:t>
            </a:r>
            <a:endParaRPr lang="en-US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thic A1 Bold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2606" y="6819900"/>
            <a:ext cx="4848573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ru-RU" sz="3200" dirty="0" smtClean="0">
                <a:solidFill>
                  <a:srgbClr val="7A11FF"/>
                </a:solidFill>
                <a:latin typeface="Clear Sans Regular Bold"/>
              </a:rPr>
              <a:t>СЕКРЕТЫ ПУБЛИЧНЫХ ВЫСТУПЛЕНИЙ</a:t>
            </a:r>
            <a:endParaRPr lang="en-US" sz="3200" dirty="0">
              <a:solidFill>
                <a:srgbClr val="7A11FF"/>
              </a:solidFill>
              <a:latin typeface="Clear Sans Regular Bold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722027" y="7108296"/>
            <a:ext cx="4848573" cy="1042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ru-RU" sz="3200" dirty="0" smtClean="0">
                <a:solidFill>
                  <a:srgbClr val="7A11FF"/>
                </a:solidFill>
                <a:latin typeface="Clear Sans Regular Bold"/>
              </a:rPr>
              <a:t>ОРАТОРСКОЕ МАСТЕРСТВО</a:t>
            </a:r>
          </a:p>
        </p:txBody>
      </p:sp>
      <p:pic>
        <p:nvPicPr>
          <p:cNvPr id="15" name="Picture 14" descr="https://sun9-33.userapi.com/impg/Nv63_P8Yj11BvDWrPYh-Bs_9v5-tjj5dyfEMqQ/V5DV7zU03Nw.jpg?size=500x500&amp;quality=95&amp;sign=ad18bc3a0db3e6ebbedaf704b82e2a11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91806" y="323603"/>
            <a:ext cx="1994034" cy="1994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КОМП\Desktop\7aKhYl3rHfM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7846" y="3131783"/>
            <a:ext cx="4871086" cy="324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sun9-67.userapi.com/impg/ycq9g84vKiJacB-K4203rvLhfkY2FPUnfsUPAA/hPP1h02nME4.jpg?size=1600x1200&amp;quality=95&amp;sign=cc83301b6f553ab16f6ec1ae2ad474ce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05127" y="5464280"/>
            <a:ext cx="5052343" cy="3789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КОМП\Desktop\YZSLtL05Ju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691547" y="2920925"/>
            <a:ext cx="5188473" cy="3891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81257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5400000">
            <a:off x="3141152" y="6096196"/>
            <a:ext cx="6314682" cy="0"/>
          </a:xfrm>
          <a:prstGeom prst="line">
            <a:avLst/>
          </a:prstGeom>
          <a:ln w="9525" cap="flat">
            <a:solidFill>
              <a:srgbClr val="7A11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 rot="5400000">
            <a:off x="8851177" y="6115207"/>
            <a:ext cx="6276660" cy="0"/>
          </a:xfrm>
          <a:prstGeom prst="line">
            <a:avLst/>
          </a:prstGeom>
          <a:ln w="9525" cap="flat">
            <a:solidFill>
              <a:srgbClr val="7A11FF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r="897" b="41463"/>
          <a:stretch>
            <a:fillRect/>
          </a:stretch>
        </p:blipFill>
        <p:spPr>
          <a:xfrm>
            <a:off x="0" y="-73299"/>
            <a:ext cx="18313400" cy="2787839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6707013" y="4229100"/>
            <a:ext cx="4848573" cy="2693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42"/>
              </a:lnSpc>
            </a:pPr>
            <a:r>
              <a:rPr lang="ru-RU" sz="3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ear Sans Regular"/>
              </a:rPr>
              <a:t>37 учреждений</a:t>
            </a:r>
          </a:p>
          <a:p>
            <a:pPr algn="ctr">
              <a:lnSpc>
                <a:spcPts val="3542"/>
              </a:lnSpc>
            </a:pPr>
            <a:endParaRPr lang="ru-RU" sz="36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lear Sans Regular"/>
            </a:endParaRPr>
          </a:p>
          <a:p>
            <a:pPr algn="ctr">
              <a:lnSpc>
                <a:spcPts val="3542"/>
              </a:lnSpc>
            </a:pPr>
            <a:r>
              <a:rPr lang="ru-RU" sz="3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ear Sans Regular"/>
              </a:rPr>
              <a:t>550 человек</a:t>
            </a:r>
          </a:p>
          <a:p>
            <a:pPr algn="ctr">
              <a:lnSpc>
                <a:spcPts val="3542"/>
              </a:lnSpc>
            </a:pPr>
            <a:endParaRPr lang="ru-RU" sz="36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lear Sans Regular"/>
            </a:endParaRPr>
          </a:p>
          <a:p>
            <a:pPr algn="ctr">
              <a:lnSpc>
                <a:spcPts val="3542"/>
              </a:lnSpc>
            </a:pPr>
            <a:r>
              <a:rPr lang="ru-RU" sz="3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ear Sans Regular"/>
              </a:rPr>
              <a:t>4 часа в неделю</a:t>
            </a:r>
          </a:p>
          <a:p>
            <a:pPr algn="ctr">
              <a:lnSpc>
                <a:spcPts val="3542"/>
              </a:lnSpc>
            </a:pPr>
            <a:endParaRPr lang="en-US" sz="2400" dirty="0">
              <a:solidFill>
                <a:srgbClr val="000000"/>
              </a:solidFill>
              <a:latin typeface="Clear Sans Regular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333986" y="1253915"/>
            <a:ext cx="16453801" cy="98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79"/>
              </a:lnSpc>
            </a:pPr>
            <a:r>
              <a:rPr lang="ru-RU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ic A1 Bold"/>
              </a:rPr>
              <a:t>ПРОФОРИЕНТАЦИЯ</a:t>
            </a:r>
            <a:endParaRPr lang="en-US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thic A1 Bold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3986" y="3151882"/>
            <a:ext cx="5181599" cy="59246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ts val="4160"/>
              </a:lnSpc>
              <a:buFont typeface="Arial" panose="020B0604020202020204" pitchFamily="34" charset="0"/>
              <a:buChar char="•"/>
            </a:pPr>
            <a:r>
              <a:rPr lang="ru-RU" sz="3200" dirty="0" smtClean="0">
                <a:solidFill>
                  <a:srgbClr val="7A11FF"/>
                </a:solidFill>
                <a:latin typeface="Clear Sans Regular Bold"/>
              </a:rPr>
              <a:t>Сельскохозяйственная деятельность</a:t>
            </a:r>
          </a:p>
          <a:p>
            <a:pPr marL="457200" indent="-457200">
              <a:lnSpc>
                <a:spcPts val="4160"/>
              </a:lnSpc>
              <a:buFont typeface="Arial" panose="020B0604020202020204" pitchFamily="34" charset="0"/>
              <a:buChar char="•"/>
            </a:pPr>
            <a:r>
              <a:rPr lang="ru-RU" sz="3200" dirty="0" smtClean="0">
                <a:solidFill>
                  <a:srgbClr val="7A11FF"/>
                </a:solidFill>
                <a:latin typeface="Clear Sans Regular Bold"/>
              </a:rPr>
              <a:t>Творческая деятельность</a:t>
            </a:r>
          </a:p>
          <a:p>
            <a:pPr marL="457200" indent="-457200">
              <a:lnSpc>
                <a:spcPts val="4160"/>
              </a:lnSpc>
              <a:buFont typeface="Arial" panose="020B0604020202020204" pitchFamily="34" charset="0"/>
              <a:buChar char="•"/>
            </a:pPr>
            <a:r>
              <a:rPr lang="ru-RU" sz="3200" dirty="0" smtClean="0">
                <a:solidFill>
                  <a:srgbClr val="7A11FF"/>
                </a:solidFill>
                <a:latin typeface="Clear Sans Regular Bold"/>
              </a:rPr>
              <a:t>Педагогическая деятельность</a:t>
            </a:r>
          </a:p>
          <a:p>
            <a:pPr marL="457200" indent="-457200">
              <a:lnSpc>
                <a:spcPts val="4160"/>
              </a:lnSpc>
              <a:buFont typeface="Arial" panose="020B0604020202020204" pitchFamily="34" charset="0"/>
              <a:buChar char="•"/>
            </a:pPr>
            <a:r>
              <a:rPr lang="ru-RU" sz="3200" dirty="0" smtClean="0">
                <a:solidFill>
                  <a:srgbClr val="7A11FF"/>
                </a:solidFill>
                <a:latin typeface="Clear Sans Regular Bold"/>
              </a:rPr>
              <a:t>Делопроизводство</a:t>
            </a:r>
          </a:p>
          <a:p>
            <a:pPr marL="457200" indent="-457200">
              <a:lnSpc>
                <a:spcPts val="4160"/>
              </a:lnSpc>
              <a:buFont typeface="Arial" panose="020B0604020202020204" pitchFamily="34" charset="0"/>
              <a:buChar char="•"/>
            </a:pPr>
            <a:r>
              <a:rPr lang="ru-RU" sz="3200" dirty="0" smtClean="0">
                <a:solidFill>
                  <a:srgbClr val="7A11FF"/>
                </a:solidFill>
                <a:latin typeface="Clear Sans Regular Bold"/>
              </a:rPr>
              <a:t>Библиотекарь</a:t>
            </a:r>
          </a:p>
          <a:p>
            <a:pPr marL="457200" indent="-457200">
              <a:lnSpc>
                <a:spcPts val="4160"/>
              </a:lnSpc>
              <a:buFont typeface="Arial" panose="020B0604020202020204" pitchFamily="34" charset="0"/>
              <a:buChar char="•"/>
            </a:pPr>
            <a:r>
              <a:rPr lang="ru-RU" sz="3200" dirty="0" smtClean="0">
                <a:solidFill>
                  <a:srgbClr val="7A11FF"/>
                </a:solidFill>
                <a:latin typeface="Clear Sans Regular Bold"/>
              </a:rPr>
              <a:t>Дизайнер ландшафта </a:t>
            </a:r>
          </a:p>
          <a:p>
            <a:pPr marL="457200" indent="-457200">
              <a:lnSpc>
                <a:spcPts val="4160"/>
              </a:lnSpc>
              <a:buFont typeface="Arial" panose="020B0604020202020204" pitchFamily="34" charset="0"/>
              <a:buChar char="•"/>
            </a:pPr>
            <a:r>
              <a:rPr lang="ru-RU" sz="3200" dirty="0" smtClean="0">
                <a:solidFill>
                  <a:srgbClr val="7A11FF"/>
                </a:solidFill>
                <a:latin typeface="Clear Sans Regular Bold"/>
              </a:rPr>
              <a:t>Эколог</a:t>
            </a:r>
          </a:p>
          <a:p>
            <a:pPr marL="457200" indent="-457200">
              <a:lnSpc>
                <a:spcPts val="4160"/>
              </a:lnSpc>
              <a:buFont typeface="Arial" panose="020B0604020202020204" pitchFamily="34" charset="0"/>
              <a:buChar char="•"/>
            </a:pPr>
            <a:r>
              <a:rPr lang="ru-RU" sz="3200" dirty="0" err="1" smtClean="0">
                <a:solidFill>
                  <a:srgbClr val="7A11FF"/>
                </a:solidFill>
                <a:latin typeface="Clear Sans Regular Bold"/>
              </a:rPr>
              <a:t>Клининг</a:t>
            </a:r>
            <a:r>
              <a:rPr lang="ru-RU" sz="3200" dirty="0">
                <a:solidFill>
                  <a:srgbClr val="7A11FF"/>
                </a:solidFill>
                <a:latin typeface="Clear Sans Regular Bold"/>
              </a:rPr>
              <a:t> </a:t>
            </a:r>
            <a:r>
              <a:rPr lang="ru-RU" sz="3200" dirty="0" smtClean="0">
                <a:solidFill>
                  <a:srgbClr val="7A11FF"/>
                </a:solidFill>
                <a:latin typeface="Clear Sans Regular Bold"/>
              </a:rPr>
              <a:t>менеджер</a:t>
            </a:r>
            <a:endParaRPr lang="en-US" sz="3200" dirty="0">
              <a:solidFill>
                <a:srgbClr val="7A11FF"/>
              </a:solidFill>
              <a:latin typeface="Clear Sans Regular Bold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954000" y="3186442"/>
            <a:ext cx="4848573" cy="4308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ru-RU" sz="3200" dirty="0" smtClean="0">
                <a:solidFill>
                  <a:srgbClr val="7A11FF"/>
                </a:solidFill>
                <a:latin typeface="Clear Sans Regular Bold"/>
              </a:rPr>
              <a:t>Экскурсии на предприятия</a:t>
            </a:r>
          </a:p>
          <a:p>
            <a:pPr algn="ctr">
              <a:lnSpc>
                <a:spcPts val="4160"/>
              </a:lnSpc>
            </a:pPr>
            <a:endParaRPr lang="ru-RU" sz="3200" dirty="0">
              <a:solidFill>
                <a:srgbClr val="7A11FF"/>
              </a:solidFill>
              <a:latin typeface="Clear Sans Regular Bold"/>
            </a:endParaRPr>
          </a:p>
          <a:p>
            <a:pPr algn="ctr">
              <a:lnSpc>
                <a:spcPts val="4160"/>
              </a:lnSpc>
            </a:pPr>
            <a:endParaRPr lang="ru-RU" sz="3200" dirty="0" smtClean="0">
              <a:solidFill>
                <a:srgbClr val="7A11FF"/>
              </a:solidFill>
              <a:latin typeface="Clear Sans Regular Bold"/>
            </a:endParaRPr>
          </a:p>
          <a:p>
            <a:pPr algn="ctr">
              <a:lnSpc>
                <a:spcPts val="4160"/>
              </a:lnSpc>
            </a:pPr>
            <a:r>
              <a:rPr lang="ru-RU" sz="3200" dirty="0" smtClean="0">
                <a:solidFill>
                  <a:srgbClr val="7A11FF"/>
                </a:solidFill>
                <a:latin typeface="Clear Sans Regular Bold"/>
              </a:rPr>
              <a:t>Проведение мастер-классов</a:t>
            </a:r>
          </a:p>
          <a:p>
            <a:pPr algn="ctr">
              <a:lnSpc>
                <a:spcPts val="4160"/>
              </a:lnSpc>
            </a:pPr>
            <a:endParaRPr lang="ru-RU" sz="3200" dirty="0">
              <a:solidFill>
                <a:srgbClr val="7A11FF"/>
              </a:solidFill>
              <a:latin typeface="Clear Sans Regular Bold"/>
            </a:endParaRPr>
          </a:p>
          <a:p>
            <a:pPr algn="ctr">
              <a:lnSpc>
                <a:spcPts val="4160"/>
              </a:lnSpc>
            </a:pPr>
            <a:r>
              <a:rPr lang="ru-RU" sz="3200" dirty="0" err="1" smtClean="0">
                <a:solidFill>
                  <a:srgbClr val="7A11FF"/>
                </a:solidFill>
                <a:latin typeface="Clear Sans Regular Bold"/>
              </a:rPr>
              <a:t>Проф.пробы</a:t>
            </a:r>
            <a:endParaRPr lang="ru-RU" sz="3200" dirty="0" smtClean="0">
              <a:solidFill>
                <a:srgbClr val="7A11FF"/>
              </a:solidFill>
              <a:latin typeface="Clear Sans Regular Bold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9266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639" b="42706"/>
          <a:stretch>
            <a:fillRect/>
          </a:stretch>
        </p:blipFill>
        <p:spPr>
          <a:xfrm>
            <a:off x="0" y="2105526"/>
            <a:ext cx="18335626" cy="81915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555197" y="624119"/>
            <a:ext cx="16581782" cy="8998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679"/>
              </a:lnSpc>
            </a:pPr>
            <a:r>
              <a:rPr lang="ru-RU" sz="6399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ic A1 Bold"/>
              </a:rPr>
              <a:t>ГРАНТОВАЯ ДЕЯТЕЛЬНОСТЬ</a:t>
            </a:r>
            <a:endParaRPr lang="en-US" sz="6399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thic A1 Bold"/>
            </a:endParaRPr>
          </a:p>
        </p:txBody>
      </p:sp>
      <p:sp>
        <p:nvSpPr>
          <p:cNvPr id="7" name="TextBox 5"/>
          <p:cNvSpPr txBox="1"/>
          <p:nvPr/>
        </p:nvSpPr>
        <p:spPr>
          <a:xfrm>
            <a:off x="1018674" y="2324100"/>
            <a:ext cx="4765638" cy="41036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59"/>
              </a:lnSpc>
            </a:pPr>
            <a:r>
              <a:rPr lang="en-US" sz="3299" dirty="0" err="1">
                <a:solidFill>
                  <a:srgbClr val="000000"/>
                </a:solidFill>
                <a:latin typeface="Clear Sans Regular Bold"/>
              </a:rPr>
              <a:t>Выиграно</a:t>
            </a:r>
            <a:r>
              <a:rPr lang="en-US" sz="3299" dirty="0">
                <a:solidFill>
                  <a:srgbClr val="000000"/>
                </a:solidFill>
                <a:latin typeface="Clear Sans Regular Bold"/>
              </a:rPr>
              <a:t> </a:t>
            </a:r>
            <a:r>
              <a:rPr lang="ru-RU" sz="3299" dirty="0" smtClean="0">
                <a:solidFill>
                  <a:srgbClr val="000000"/>
                </a:solidFill>
                <a:latin typeface="Clear Sans Regular Bold"/>
              </a:rPr>
              <a:t>более 50</a:t>
            </a:r>
            <a:r>
              <a:rPr lang="en-US" sz="3299" dirty="0" smtClean="0">
                <a:solidFill>
                  <a:srgbClr val="000000"/>
                </a:solidFill>
                <a:latin typeface="Clear Sans Regular Bold"/>
              </a:rPr>
              <a:t>0.000 </a:t>
            </a:r>
            <a:r>
              <a:rPr lang="en-US" sz="3299" dirty="0" err="1">
                <a:solidFill>
                  <a:srgbClr val="000000"/>
                </a:solidFill>
                <a:latin typeface="Clear Sans Regular Bold"/>
              </a:rPr>
              <a:t>грантовых</a:t>
            </a:r>
            <a:r>
              <a:rPr lang="en-US" sz="3299" dirty="0">
                <a:solidFill>
                  <a:srgbClr val="000000"/>
                </a:solidFill>
                <a:latin typeface="Clear Sans Regular Bold"/>
              </a:rPr>
              <a:t> </a:t>
            </a:r>
            <a:r>
              <a:rPr lang="ru-RU" sz="3299" dirty="0" smtClean="0">
                <a:solidFill>
                  <a:srgbClr val="000000"/>
                </a:solidFill>
                <a:latin typeface="Clear Sans Regular Bold"/>
              </a:rPr>
              <a:t>средств</a:t>
            </a:r>
            <a:r>
              <a:rPr lang="en-US" sz="3299" dirty="0" smtClean="0">
                <a:solidFill>
                  <a:srgbClr val="000000"/>
                </a:solidFill>
                <a:latin typeface="Clear Sans Regular Bold"/>
              </a:rPr>
              <a:t> </a:t>
            </a:r>
            <a:r>
              <a:rPr lang="en-US" sz="3299" dirty="0" err="1">
                <a:solidFill>
                  <a:srgbClr val="000000"/>
                </a:solidFill>
                <a:latin typeface="Clear Sans Regular Bold"/>
              </a:rPr>
              <a:t>на</a:t>
            </a:r>
            <a:r>
              <a:rPr lang="en-US" sz="3299" dirty="0">
                <a:solidFill>
                  <a:srgbClr val="000000"/>
                </a:solidFill>
                <a:latin typeface="Clear Sans Regular Bold"/>
              </a:rPr>
              <a:t> </a:t>
            </a:r>
            <a:r>
              <a:rPr lang="en-US" sz="3299" dirty="0" err="1">
                <a:solidFill>
                  <a:srgbClr val="000000"/>
                </a:solidFill>
                <a:latin typeface="Clear Sans Regular Bold"/>
              </a:rPr>
              <a:t>улучшение</a:t>
            </a:r>
            <a:r>
              <a:rPr lang="en-US" sz="3299" dirty="0">
                <a:solidFill>
                  <a:srgbClr val="000000"/>
                </a:solidFill>
                <a:latin typeface="Clear Sans Regular Bold"/>
              </a:rPr>
              <a:t> ВОЗМОЖНОСТЕЙ</a:t>
            </a:r>
          </a:p>
          <a:p>
            <a:pPr algn="ctr">
              <a:lnSpc>
                <a:spcPts val="3959"/>
              </a:lnSpc>
            </a:pPr>
            <a:r>
              <a:rPr lang="en-US" sz="3299" dirty="0">
                <a:solidFill>
                  <a:srgbClr val="000000"/>
                </a:solidFill>
                <a:latin typeface="Clear Sans Regular Bold"/>
              </a:rPr>
              <a:t>и</a:t>
            </a:r>
          </a:p>
          <a:p>
            <a:pPr algn="ctr">
              <a:lnSpc>
                <a:spcPts val="3959"/>
              </a:lnSpc>
            </a:pPr>
            <a:r>
              <a:rPr lang="en-US" sz="3299" dirty="0">
                <a:solidFill>
                  <a:srgbClr val="000000"/>
                </a:solidFill>
                <a:latin typeface="Clear Sans Regular Bold"/>
              </a:rPr>
              <a:t>4 </a:t>
            </a:r>
            <a:r>
              <a:rPr lang="en-US" sz="3299" dirty="0" err="1">
                <a:solidFill>
                  <a:srgbClr val="000000"/>
                </a:solidFill>
                <a:latin typeface="Clear Sans Regular Bold"/>
              </a:rPr>
              <a:t>миллиона</a:t>
            </a:r>
            <a:r>
              <a:rPr lang="en-US" sz="3299" dirty="0">
                <a:solidFill>
                  <a:srgbClr val="000000"/>
                </a:solidFill>
                <a:latin typeface="Clear Sans Regular Bold"/>
              </a:rPr>
              <a:t> </a:t>
            </a:r>
            <a:r>
              <a:rPr lang="en-US" sz="3299" dirty="0" err="1">
                <a:solidFill>
                  <a:srgbClr val="000000"/>
                </a:solidFill>
                <a:latin typeface="Clear Sans Regular Bold"/>
              </a:rPr>
              <a:t>рублей</a:t>
            </a:r>
            <a:r>
              <a:rPr lang="en-US" sz="3299" dirty="0">
                <a:solidFill>
                  <a:srgbClr val="000000"/>
                </a:solidFill>
                <a:latin typeface="Clear Sans Regular Bold"/>
              </a:rPr>
              <a:t> </a:t>
            </a:r>
            <a:r>
              <a:rPr lang="en-US" sz="3299" dirty="0" err="1">
                <a:solidFill>
                  <a:srgbClr val="000000"/>
                </a:solidFill>
                <a:latin typeface="Clear Sans Regular Bold"/>
              </a:rPr>
              <a:t>на</a:t>
            </a:r>
            <a:r>
              <a:rPr lang="en-US" sz="3299" dirty="0">
                <a:solidFill>
                  <a:srgbClr val="000000"/>
                </a:solidFill>
                <a:latin typeface="Clear Sans Regular Bold"/>
              </a:rPr>
              <a:t> </a:t>
            </a:r>
            <a:r>
              <a:rPr lang="en-US" sz="3299" dirty="0" err="1">
                <a:solidFill>
                  <a:srgbClr val="000000"/>
                </a:solidFill>
                <a:latin typeface="Clear Sans Regular Bold"/>
              </a:rPr>
              <a:t>создание</a:t>
            </a:r>
            <a:r>
              <a:rPr lang="en-US" sz="3299" dirty="0">
                <a:solidFill>
                  <a:srgbClr val="000000"/>
                </a:solidFill>
                <a:latin typeface="Clear Sans Regular Bold"/>
              </a:rPr>
              <a:t> "</a:t>
            </a:r>
            <a:r>
              <a:rPr lang="en-US" sz="3299" dirty="0" err="1" smtClean="0">
                <a:solidFill>
                  <a:srgbClr val="000000"/>
                </a:solidFill>
                <a:latin typeface="Clear Sans Regular Bold"/>
              </a:rPr>
              <a:t>Мест</a:t>
            </a:r>
            <a:r>
              <a:rPr lang="ru-RU" sz="3299" dirty="0" smtClean="0">
                <a:solidFill>
                  <a:srgbClr val="000000"/>
                </a:solidFill>
                <a:latin typeface="Clear Sans Regular Bold"/>
              </a:rPr>
              <a:t>а</a:t>
            </a:r>
            <a:r>
              <a:rPr lang="en-US" sz="3299" dirty="0" smtClean="0">
                <a:solidFill>
                  <a:srgbClr val="000000"/>
                </a:solidFill>
                <a:latin typeface="Clear Sans Regular Bold"/>
              </a:rPr>
              <a:t> </a:t>
            </a:r>
            <a:r>
              <a:rPr lang="en-US" sz="3299" dirty="0" err="1">
                <a:solidFill>
                  <a:srgbClr val="000000"/>
                </a:solidFill>
                <a:latin typeface="Clear Sans Regular Bold"/>
              </a:rPr>
              <a:t>притяжения</a:t>
            </a:r>
            <a:r>
              <a:rPr lang="en-US" sz="3299" dirty="0">
                <a:solidFill>
                  <a:srgbClr val="000000"/>
                </a:solidFill>
                <a:latin typeface="Clear Sans Regular Bold"/>
              </a:rPr>
              <a:t>"</a:t>
            </a:r>
          </a:p>
        </p:txBody>
      </p:sp>
      <p:sp>
        <p:nvSpPr>
          <p:cNvPr id="10" name="TextBox 5"/>
          <p:cNvSpPr txBox="1"/>
          <p:nvPr/>
        </p:nvSpPr>
        <p:spPr>
          <a:xfrm>
            <a:off x="447457" y="6637640"/>
            <a:ext cx="10673710" cy="35907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959"/>
              </a:lnSpc>
            </a:pPr>
            <a:r>
              <a:rPr lang="ru-RU" sz="2400" dirty="0" smtClean="0">
                <a:solidFill>
                  <a:srgbClr val="000000"/>
                </a:solidFill>
                <a:latin typeface="Clear Sans Regular Bold"/>
              </a:rPr>
              <a:t>Наставничество</a:t>
            </a:r>
          </a:p>
          <a:p>
            <a:pPr>
              <a:lnSpc>
                <a:spcPts val="3959"/>
              </a:lnSpc>
            </a:pPr>
            <a:r>
              <a:rPr lang="ru-RU" sz="2400" dirty="0" smtClean="0">
                <a:solidFill>
                  <a:srgbClr val="000000"/>
                </a:solidFill>
                <a:latin typeface="Clear Sans Regular Bold"/>
              </a:rPr>
              <a:t>Я-патриот</a:t>
            </a:r>
          </a:p>
          <a:p>
            <a:pPr>
              <a:lnSpc>
                <a:spcPts val="3959"/>
              </a:lnSpc>
            </a:pPr>
            <a:r>
              <a:rPr lang="ru-RU" sz="2400" dirty="0" smtClean="0">
                <a:solidFill>
                  <a:srgbClr val="000000"/>
                </a:solidFill>
                <a:latin typeface="Clear Sans Regular Bold"/>
              </a:rPr>
              <a:t>Патриотический фестиваль «Парус»</a:t>
            </a:r>
          </a:p>
          <a:p>
            <a:pPr>
              <a:lnSpc>
                <a:spcPts val="3959"/>
              </a:lnSpc>
            </a:pPr>
            <a:r>
              <a:rPr lang="ru-RU" sz="2400" dirty="0" smtClean="0">
                <a:solidFill>
                  <a:srgbClr val="000000"/>
                </a:solidFill>
                <a:latin typeface="Clear Sans Regular Bold"/>
              </a:rPr>
              <a:t>Медиа-студия</a:t>
            </a:r>
          </a:p>
          <a:p>
            <a:pPr>
              <a:lnSpc>
                <a:spcPts val="3959"/>
              </a:lnSpc>
            </a:pPr>
            <a:r>
              <a:rPr lang="ru-RU" sz="2400" dirty="0" smtClean="0">
                <a:solidFill>
                  <a:srgbClr val="000000"/>
                </a:solidFill>
                <a:latin typeface="Clear Sans Regular Bold"/>
              </a:rPr>
              <a:t>Фестиваль молодежных культур «Гравитация»</a:t>
            </a:r>
          </a:p>
          <a:p>
            <a:pPr>
              <a:lnSpc>
                <a:spcPts val="3959"/>
              </a:lnSpc>
            </a:pPr>
            <a:r>
              <a:rPr lang="ru-RU" sz="2400" dirty="0" smtClean="0">
                <a:solidFill>
                  <a:srgbClr val="000000"/>
                </a:solidFill>
                <a:latin typeface="Clear Sans Regular Bold"/>
              </a:rPr>
              <a:t>Мастер-классы для ОВЗ «</a:t>
            </a:r>
            <a:r>
              <a:rPr lang="en-US" sz="2400" dirty="0" smtClean="0">
                <a:solidFill>
                  <a:srgbClr val="000000"/>
                </a:solidFill>
                <a:latin typeface="Clear Sans Regular Bold"/>
              </a:rPr>
              <a:t>it</a:t>
            </a:r>
            <a:r>
              <a:rPr lang="ru-RU" sz="2400" dirty="0" smtClean="0">
                <a:solidFill>
                  <a:srgbClr val="000000"/>
                </a:solidFill>
                <a:latin typeface="Clear Sans Regular Bold"/>
              </a:rPr>
              <a:t> </a:t>
            </a:r>
            <a:r>
              <a:rPr lang="ru-RU" sz="2400" dirty="0" err="1" smtClean="0">
                <a:solidFill>
                  <a:srgbClr val="000000"/>
                </a:solidFill>
                <a:latin typeface="Clear Sans Regular Bold"/>
              </a:rPr>
              <a:t>МОГУщий</a:t>
            </a:r>
            <a:r>
              <a:rPr lang="ru-RU" sz="2400" dirty="0" smtClean="0">
                <a:solidFill>
                  <a:srgbClr val="000000"/>
                </a:solidFill>
                <a:latin typeface="Clear Sans Regular Bold"/>
              </a:rPr>
              <a:t>»</a:t>
            </a:r>
          </a:p>
          <a:p>
            <a:pPr algn="ctr">
              <a:lnSpc>
                <a:spcPts val="3959"/>
              </a:lnSpc>
            </a:pPr>
            <a:endParaRPr lang="en-US" sz="3299" dirty="0">
              <a:solidFill>
                <a:srgbClr val="000000"/>
              </a:solidFill>
              <a:latin typeface="Clear Sans Regular Bold"/>
            </a:endParaRPr>
          </a:p>
        </p:txBody>
      </p:sp>
      <p:pic>
        <p:nvPicPr>
          <p:cNvPr id="3074" name="Picture 2" descr="C:\Users\Windows\Desktop\ПРОЕКТЫ\инициативкаъ\Проект пнг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43800" y="2365640"/>
            <a:ext cx="10404461" cy="7651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5400000">
            <a:off x="3141152" y="6096196"/>
            <a:ext cx="6314682" cy="0"/>
          </a:xfrm>
          <a:prstGeom prst="line">
            <a:avLst/>
          </a:prstGeom>
          <a:ln w="9525" cap="flat">
            <a:solidFill>
              <a:srgbClr val="7A11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 rot="5400000">
            <a:off x="8851177" y="6115207"/>
            <a:ext cx="6276660" cy="0"/>
          </a:xfrm>
          <a:prstGeom prst="line">
            <a:avLst/>
          </a:prstGeom>
          <a:ln w="9525" cap="flat">
            <a:solidFill>
              <a:srgbClr val="7A11FF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897" b="41463"/>
          <a:stretch>
            <a:fillRect/>
          </a:stretch>
        </p:blipFill>
        <p:spPr>
          <a:xfrm>
            <a:off x="0" y="0"/>
            <a:ext cx="18288000" cy="263554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r="71108"/>
          <a:stretch>
            <a:fillRect/>
          </a:stretch>
        </p:blipFill>
        <p:spPr>
          <a:xfrm>
            <a:off x="1028700" y="4358267"/>
            <a:ext cx="4063431" cy="574208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179774" y="7956646"/>
            <a:ext cx="1809733" cy="214370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599151" y="8353883"/>
            <a:ext cx="1652211" cy="165221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2232394" y="3854712"/>
            <a:ext cx="5713537" cy="5713537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333986" y="3322582"/>
            <a:ext cx="5195930" cy="1035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en-US" sz="3200" dirty="0">
                <a:solidFill>
                  <a:srgbClr val="7A11FF"/>
                </a:solidFill>
                <a:latin typeface="Clear Sans Regular Bold"/>
              </a:rPr>
              <a:t>РОССИЙСКИЙ СОЮЗ МОЛОДЕЖИ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715702" y="4701857"/>
            <a:ext cx="4848573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42"/>
              </a:lnSpc>
            </a:pPr>
            <a:r>
              <a:rPr lang="en-US" sz="2724" dirty="0" err="1">
                <a:solidFill>
                  <a:srgbClr val="000000"/>
                </a:solidFill>
                <a:latin typeface="Clear Sans Regular"/>
              </a:rPr>
              <a:t>топ</a:t>
            </a:r>
            <a:r>
              <a:rPr lang="en-US" sz="2724" dirty="0">
                <a:solidFill>
                  <a:srgbClr val="000000"/>
                </a:solidFill>
                <a:latin typeface="Clear Sans Regular"/>
              </a:rPr>
              <a:t> "</a:t>
            </a:r>
            <a:r>
              <a:rPr lang="en-US" sz="2724" dirty="0" err="1" smtClean="0">
                <a:solidFill>
                  <a:srgbClr val="000000"/>
                </a:solidFill>
                <a:latin typeface="Clear Sans Regular"/>
              </a:rPr>
              <a:t>икигаи</a:t>
            </a:r>
            <a:r>
              <a:rPr lang="en-US" sz="2724" dirty="0" smtClean="0">
                <a:solidFill>
                  <a:srgbClr val="000000"/>
                </a:solidFill>
                <a:latin typeface="Clear Sans Regular"/>
              </a:rPr>
              <a:t>«</a:t>
            </a:r>
            <a:r>
              <a:rPr lang="ru-RU" sz="2724" dirty="0" smtClean="0">
                <a:solidFill>
                  <a:srgbClr val="000000"/>
                </a:solidFill>
                <a:latin typeface="Clear Sans Regular"/>
              </a:rPr>
              <a:t>, топ «крепчай»</a:t>
            </a:r>
            <a:r>
              <a:rPr lang="en-US" sz="2724" dirty="0" smtClean="0">
                <a:solidFill>
                  <a:srgbClr val="000000"/>
                </a:solidFill>
                <a:latin typeface="Clear Sans Regular"/>
              </a:rPr>
              <a:t> </a:t>
            </a:r>
            <a:r>
              <a:rPr lang="en-US" sz="2724" dirty="0">
                <a:solidFill>
                  <a:srgbClr val="000000"/>
                </a:solidFill>
                <a:latin typeface="Clear Sans Regular"/>
              </a:rPr>
              <a:t>и </a:t>
            </a:r>
            <a:r>
              <a:rPr lang="en-US" sz="2724" dirty="0" err="1">
                <a:solidFill>
                  <a:srgbClr val="000000"/>
                </a:solidFill>
                <a:latin typeface="Clear Sans Regular"/>
              </a:rPr>
              <a:t>спо</a:t>
            </a:r>
            <a:r>
              <a:rPr lang="en-US" sz="2724" dirty="0">
                <a:solidFill>
                  <a:srgbClr val="000000"/>
                </a:solidFill>
                <a:latin typeface="Clear Sans Regular"/>
              </a:rPr>
              <a:t> "</a:t>
            </a:r>
            <a:r>
              <a:rPr lang="en-US" sz="2724" dirty="0" err="1">
                <a:solidFill>
                  <a:srgbClr val="000000"/>
                </a:solidFill>
                <a:latin typeface="Clear Sans Regular"/>
              </a:rPr>
              <a:t>лотос</a:t>
            </a:r>
            <a:r>
              <a:rPr lang="en-US" sz="2724" dirty="0">
                <a:solidFill>
                  <a:srgbClr val="000000"/>
                </a:solidFill>
                <a:latin typeface="Clear Sans Regular"/>
              </a:rPr>
              <a:t>"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719713" y="3322582"/>
            <a:ext cx="4848573" cy="1035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en-US" sz="3200" dirty="0">
                <a:solidFill>
                  <a:srgbClr val="7A11FF"/>
                </a:solidFill>
                <a:latin typeface="Clear Sans Regular Bold"/>
              </a:rPr>
              <a:t>РОССИЙСКИЕ СТУДЕНЧЕСКИЕ ОТРЯДЫ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184894" y="3342902"/>
            <a:ext cx="4848573" cy="511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60"/>
              </a:lnSpc>
            </a:pPr>
            <a:r>
              <a:rPr lang="en-US" sz="3200">
                <a:solidFill>
                  <a:srgbClr val="7A11FF"/>
                </a:solidFill>
                <a:latin typeface="Clear Sans Regular Bold"/>
              </a:rPr>
              <a:t>ВОЛОНТЕРЫ ПОБЕДЫ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63188" y="669814"/>
            <a:ext cx="16453801" cy="18873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79"/>
              </a:lnSpc>
            </a:pPr>
            <a:r>
              <a:rPr lang="ru-RU" sz="6399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ic A1 Bold"/>
              </a:rPr>
              <a:t>ОБЩЕСТВЕННЫЕ МОЛОДЕЖНЫЕ</a:t>
            </a:r>
            <a:r>
              <a:rPr lang="en-US" sz="6399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ic A1 Bold"/>
              </a:rPr>
              <a:t> </a:t>
            </a:r>
            <a:r>
              <a:rPr lang="en-US" sz="6399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ic A1 Bold"/>
              </a:rPr>
              <a:t>ОРГАНИЗАЦИИ В МРЦ</a:t>
            </a:r>
          </a:p>
        </p:txBody>
      </p:sp>
      <p:pic>
        <p:nvPicPr>
          <p:cNvPr id="2050" name="Picture 2" descr="https://sun9-76.userapi.com/impg/5_YvQ4iw--4ZRoPgo5284t5wKpYBu1LOduxpEA/l7-8ZmQ469Y.jpg?size=417x417&amp;quality=95&amp;sign=aa4abacacc8d132642285cea71da2f6e&amp;type=album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43099" y="8039099"/>
            <a:ext cx="1966995" cy="196699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un9-66.userapi.com/c857728/v857728482/88c41/QV9Q0AYC3b8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674" t="15441" r="28250" b="11840"/>
          <a:stretch/>
        </p:blipFill>
        <p:spPr bwMode="auto">
          <a:xfrm>
            <a:off x="7869036" y="5798979"/>
            <a:ext cx="2310738" cy="2194244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7717" r="897" b="234"/>
          <a:stretch>
            <a:fillRect/>
          </a:stretch>
        </p:blipFill>
        <p:spPr>
          <a:xfrm>
            <a:off x="6960185" y="0"/>
            <a:ext cx="11327815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186677" y="181907"/>
            <a:ext cx="7523306" cy="557978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744200" y="5383483"/>
            <a:ext cx="7382346" cy="4921564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028700" y="876300"/>
            <a:ext cx="5059131" cy="2095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79"/>
              </a:lnSpc>
            </a:pPr>
            <a:r>
              <a:rPr lang="en-US" sz="6399">
                <a:solidFill>
                  <a:srgbClr val="000000"/>
                </a:solidFill>
                <a:latin typeface="Gothic A1 Bold"/>
              </a:rPr>
              <a:t>ПЛАНЫ НА БУДУЩЕЕ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05032" y="3309563"/>
            <a:ext cx="6106467" cy="2095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6399">
                <a:solidFill>
                  <a:srgbClr val="000000"/>
                </a:solidFill>
                <a:latin typeface="Gothic A1 Bold"/>
              </a:rPr>
              <a:t>КОВОРКИНГ КВАДРАТ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7717" r="897" b="234"/>
          <a:stretch>
            <a:fillRect/>
          </a:stretch>
        </p:blipFill>
        <p:spPr>
          <a:xfrm>
            <a:off x="6960185" y="0"/>
            <a:ext cx="11327815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785769" y="1919211"/>
            <a:ext cx="9676648" cy="6448578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028700" y="876300"/>
            <a:ext cx="5059131" cy="2095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79"/>
              </a:lnSpc>
            </a:pPr>
            <a:r>
              <a:rPr lang="en-US" sz="6399">
                <a:solidFill>
                  <a:srgbClr val="000000"/>
                </a:solidFill>
                <a:latin typeface="Gothic A1 Bold"/>
              </a:rPr>
              <a:t>ПЛАНЫ НА БУДУЩЕЕ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05032" y="3309563"/>
            <a:ext cx="6106467" cy="3067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6399">
                <a:solidFill>
                  <a:srgbClr val="000000"/>
                </a:solidFill>
                <a:latin typeface="Gothic A1 Bold"/>
              </a:rPr>
              <a:t>ОБНОВЛЕНИЕ АКТОВОГО ЗАЛА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897" b="89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028700" y="8758639"/>
            <a:ext cx="16230600" cy="0"/>
          </a:xfrm>
          <a:prstGeom prst="line">
            <a:avLst/>
          </a:prstGeom>
          <a:ln w="9525" cap="flat">
            <a:solidFill>
              <a:srgbClr val="7A11FF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b="79880"/>
          <a:stretch>
            <a:fillRect/>
          </a:stretch>
        </p:blipFill>
        <p:spPr>
          <a:xfrm>
            <a:off x="3286084" y="642906"/>
            <a:ext cx="11756522" cy="2365378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2080149" y="3453152"/>
            <a:ext cx="14127702" cy="5805148"/>
            <a:chOff x="0" y="0"/>
            <a:chExt cx="18836936" cy="7740197"/>
          </a:xfrm>
        </p:grpSpPr>
        <p:sp>
          <p:nvSpPr>
            <p:cNvPr id="7" name="TextBox 7"/>
            <p:cNvSpPr txBox="1"/>
            <p:nvPr/>
          </p:nvSpPr>
          <p:spPr>
            <a:xfrm>
              <a:off x="0" y="276860"/>
              <a:ext cx="18836936" cy="1828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690"/>
                </a:lnSpc>
              </a:pPr>
              <a:r>
                <a:rPr lang="en-US" sz="8075" dirty="0">
                  <a:solidFill>
                    <a:srgbClr val="FFFFFF"/>
                  </a:solidFill>
                  <a:latin typeface="Gothic A1 Bold"/>
                </a:rPr>
                <a:t>ДЕЯТЕЛЬНОСТЬ МРЦ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3022782"/>
              <a:ext cx="18836936" cy="46598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</a:pPr>
              <a:r>
                <a:rPr lang="en-US" sz="5000" dirty="0">
                  <a:solidFill>
                    <a:srgbClr val="FFFFFF"/>
                  </a:solidFill>
                  <a:latin typeface="Clear Sans Regular"/>
                </a:rPr>
                <a:t>„Я </a:t>
              </a:r>
              <a:r>
                <a:rPr lang="en-US" sz="5000" dirty="0" err="1">
                  <a:solidFill>
                    <a:srgbClr val="FFFFFF"/>
                  </a:solidFill>
                  <a:latin typeface="Clear Sans Regular"/>
                </a:rPr>
                <a:t>говорю</a:t>
              </a:r>
              <a:r>
                <a:rPr lang="en-US" sz="5000" dirty="0">
                  <a:solidFill>
                    <a:srgbClr val="FFFFFF"/>
                  </a:solidFill>
                  <a:latin typeface="Clear Sans Regular"/>
                </a:rPr>
                <a:t>, </a:t>
              </a:r>
              <a:r>
                <a:rPr lang="en-US" sz="5000" dirty="0" err="1">
                  <a:solidFill>
                    <a:srgbClr val="FFFFFF"/>
                  </a:solidFill>
                  <a:latin typeface="Clear Sans Regular"/>
                </a:rPr>
                <a:t>что</a:t>
              </a:r>
              <a:r>
                <a:rPr lang="en-US" sz="5000" dirty="0">
                  <a:solidFill>
                    <a:srgbClr val="FFFFFF"/>
                  </a:solidFill>
                  <a:latin typeface="Clear Sans Regular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Clear Sans Regular"/>
                </a:rPr>
                <a:t>сегодняшняя</a:t>
              </a:r>
              <a:r>
                <a:rPr lang="en-US" sz="5000" dirty="0">
                  <a:solidFill>
                    <a:srgbClr val="FFFFFF"/>
                  </a:solidFill>
                  <a:latin typeface="Clear Sans Regular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Clear Sans Regular"/>
                </a:rPr>
                <a:t>молодежь</a:t>
              </a:r>
              <a:r>
                <a:rPr lang="en-US" sz="5000" dirty="0">
                  <a:solidFill>
                    <a:srgbClr val="FFFFFF"/>
                  </a:solidFill>
                  <a:latin typeface="Clear Sans Regular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Clear Sans Regular"/>
                </a:rPr>
                <a:t>верит</a:t>
              </a:r>
              <a:r>
                <a:rPr lang="en-US" sz="5000" dirty="0">
                  <a:solidFill>
                    <a:srgbClr val="FFFFFF"/>
                  </a:solidFill>
                  <a:latin typeface="Clear Sans Regular"/>
                </a:rPr>
                <a:t> в </a:t>
              </a:r>
              <a:r>
                <a:rPr lang="en-US" sz="5000" dirty="0" err="1">
                  <a:solidFill>
                    <a:srgbClr val="FFFFFF"/>
                  </a:solidFill>
                  <a:latin typeface="Clear Sans Regular"/>
                </a:rPr>
                <a:t>будущее</a:t>
              </a:r>
              <a:r>
                <a:rPr lang="en-US" sz="5000" dirty="0">
                  <a:solidFill>
                    <a:srgbClr val="FFFFFF"/>
                  </a:solidFill>
                  <a:latin typeface="Clear Sans Regular"/>
                </a:rPr>
                <a:t>, </a:t>
              </a:r>
              <a:r>
                <a:rPr lang="en-US" sz="5000" dirty="0" err="1">
                  <a:solidFill>
                    <a:srgbClr val="FFFFFF"/>
                  </a:solidFill>
                  <a:latin typeface="Clear Sans Regular"/>
                </a:rPr>
                <a:t>мир</a:t>
              </a:r>
              <a:r>
                <a:rPr lang="en-US" sz="5000" dirty="0">
                  <a:solidFill>
                    <a:srgbClr val="FFFFFF"/>
                  </a:solidFill>
                  <a:latin typeface="Clear Sans Regular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Clear Sans Regular"/>
                </a:rPr>
                <a:t>становится</a:t>
              </a:r>
              <a:r>
                <a:rPr lang="en-US" sz="5000" dirty="0">
                  <a:solidFill>
                    <a:srgbClr val="FFFFFF"/>
                  </a:solidFill>
                  <a:latin typeface="Clear Sans Regular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Clear Sans Regular"/>
                </a:rPr>
                <a:t>лучше</a:t>
              </a:r>
              <a:r>
                <a:rPr lang="en-US" sz="5000" dirty="0">
                  <a:solidFill>
                    <a:srgbClr val="FFFFFF"/>
                  </a:solidFill>
                  <a:latin typeface="Clear Sans Regular"/>
                </a:rPr>
                <a:t>; </a:t>
              </a:r>
              <a:r>
                <a:rPr lang="en-US" sz="5000" dirty="0" err="1">
                  <a:solidFill>
                    <a:srgbClr val="FFFFFF"/>
                  </a:solidFill>
                  <a:latin typeface="Clear Sans Regular"/>
                </a:rPr>
                <a:t>там</a:t>
              </a:r>
              <a:r>
                <a:rPr lang="en-US" sz="5000" dirty="0">
                  <a:solidFill>
                    <a:srgbClr val="FFFFFF"/>
                  </a:solidFill>
                  <a:latin typeface="Clear Sans Regular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Clear Sans Regular"/>
                </a:rPr>
                <a:t>еще</a:t>
              </a:r>
              <a:r>
                <a:rPr lang="en-US" sz="5000" dirty="0">
                  <a:solidFill>
                    <a:srgbClr val="FFFFFF"/>
                  </a:solidFill>
                  <a:latin typeface="Clear Sans Regular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Clear Sans Regular"/>
                </a:rPr>
                <a:t>много</a:t>
              </a:r>
              <a:r>
                <a:rPr lang="en-US" sz="5000" dirty="0">
                  <a:solidFill>
                    <a:srgbClr val="FFFFFF"/>
                  </a:solidFill>
                  <a:latin typeface="Clear Sans Regular"/>
                </a:rPr>
                <a:t> </a:t>
              </a:r>
              <a:r>
                <a:rPr lang="en-US" sz="5000" dirty="0" err="1">
                  <a:solidFill>
                    <a:srgbClr val="FFFFFF"/>
                  </a:solidFill>
                  <a:latin typeface="Clear Sans Regular"/>
                </a:rPr>
                <a:t>возможностей</a:t>
              </a:r>
              <a:r>
                <a:rPr lang="en-US" sz="5000" dirty="0">
                  <a:solidFill>
                    <a:srgbClr val="FFFFFF"/>
                  </a:solidFill>
                  <a:latin typeface="Clear Sans Regular"/>
                </a:rPr>
                <a:t>." </a:t>
              </a:r>
              <a:r>
                <a:rPr lang="en-US" sz="5000" dirty="0" err="1">
                  <a:solidFill>
                    <a:srgbClr val="FFFFFF"/>
                  </a:solidFill>
                  <a:latin typeface="Clear Sans Regular"/>
                </a:rPr>
                <a:t>У.Дисней</a:t>
              </a:r>
              <a:endParaRPr lang="en-US" sz="5000" dirty="0">
                <a:solidFill>
                  <a:srgbClr val="FFFFFF"/>
                </a:solidFill>
                <a:latin typeface="Clear Sans Regular"/>
              </a:endParaRPr>
            </a:p>
            <a:p>
              <a:pPr algn="ctr">
                <a:lnSpc>
                  <a:spcPts val="7000"/>
                </a:lnSpc>
              </a:pPr>
              <a:endParaRPr lang="en-US" sz="5000" dirty="0">
                <a:solidFill>
                  <a:srgbClr val="FFFFFF"/>
                </a:solidFill>
                <a:latin typeface="Clear Sans Regular"/>
              </a:endParaRPr>
            </a:p>
          </p:txBody>
        </p:sp>
      </p:grpSp>
      <p:pic>
        <p:nvPicPr>
          <p:cNvPr id="11" name="Picture 9"/>
          <p:cNvPicPr>
            <a:picLocks noChangeAspect="1"/>
          </p:cNvPicPr>
          <p:nvPr/>
        </p:nvPicPr>
        <p:blipFill>
          <a:blip r:embed="rId4"/>
          <a:srcRect t="47051" r="56899" b="28349"/>
          <a:stretch>
            <a:fillRect/>
          </a:stretch>
        </p:blipFill>
        <p:spPr>
          <a:xfrm>
            <a:off x="5572100" y="8715400"/>
            <a:ext cx="3929090" cy="2242406"/>
          </a:xfrm>
          <a:prstGeom prst="rect">
            <a:avLst/>
          </a:prstGeom>
        </p:spPr>
      </p:pic>
      <p:pic>
        <p:nvPicPr>
          <p:cNvPr id="12" name="Picture 5"/>
          <p:cNvPicPr>
            <a:picLocks noChangeAspect="1"/>
          </p:cNvPicPr>
          <p:nvPr/>
        </p:nvPicPr>
        <p:blipFill>
          <a:blip r:embed="rId4"/>
          <a:srcRect l="33421" r="47742" b="79880"/>
          <a:stretch>
            <a:fillRect/>
          </a:stretch>
        </p:blipFill>
        <p:spPr>
          <a:xfrm>
            <a:off x="9572628" y="8226832"/>
            <a:ext cx="2214578" cy="20601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7717" r="897" b="234"/>
          <a:stretch>
            <a:fillRect/>
          </a:stretch>
        </p:blipFill>
        <p:spPr>
          <a:xfrm>
            <a:off x="6960185" y="0"/>
            <a:ext cx="11327815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612891" y="2000250"/>
            <a:ext cx="10022404" cy="668160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028700" y="876300"/>
            <a:ext cx="5059131" cy="2095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79"/>
              </a:lnSpc>
            </a:pPr>
            <a:r>
              <a:rPr lang="en-US" sz="6399">
                <a:solidFill>
                  <a:srgbClr val="000000"/>
                </a:solidFill>
                <a:latin typeface="Gothic A1 Bold"/>
              </a:rPr>
              <a:t>ПЛАНЫ НА БУДУЩЕЕ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0" y="3533775"/>
            <a:ext cx="6908059" cy="3067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6399">
                <a:solidFill>
                  <a:srgbClr val="000000"/>
                </a:solidFill>
                <a:latin typeface="Gothic A1 Bold"/>
              </a:rPr>
              <a:t>СОЗДАНИЕ ПРОСТРАНСТВА ДЛЯ ЧТЕНИЯ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71506" y="2928922"/>
            <a:ext cx="5143500" cy="51435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643142" y="500030"/>
            <a:ext cx="14514670" cy="1638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6059"/>
              </a:lnSpc>
            </a:pPr>
            <a:r>
              <a:rPr lang="en-US" sz="5049" dirty="0" err="1">
                <a:solidFill>
                  <a:srgbClr val="000000"/>
                </a:solidFill>
                <a:latin typeface="Gothic A1 Bold"/>
              </a:rPr>
              <a:t>В.В.Путин</a:t>
            </a:r>
            <a:r>
              <a:rPr lang="en-US" sz="5049" dirty="0">
                <a:solidFill>
                  <a:srgbClr val="000000"/>
                </a:solidFill>
                <a:latin typeface="Gothic A1 Bold"/>
              </a:rPr>
              <a:t>: "</a:t>
            </a:r>
            <a:r>
              <a:rPr lang="en-US" sz="5049" dirty="0" err="1">
                <a:solidFill>
                  <a:srgbClr val="000000"/>
                </a:solidFill>
                <a:latin typeface="Gothic A1 Bold"/>
              </a:rPr>
              <a:t>Успех</a:t>
            </a:r>
            <a:r>
              <a:rPr lang="en-US" sz="5049" dirty="0">
                <a:solidFill>
                  <a:srgbClr val="000000"/>
                </a:solidFill>
                <a:latin typeface="Gothic A1 Bold"/>
              </a:rPr>
              <a:t> </a:t>
            </a:r>
            <a:r>
              <a:rPr lang="en-US" sz="5049" dirty="0" err="1">
                <a:solidFill>
                  <a:srgbClr val="000000"/>
                </a:solidFill>
                <a:latin typeface="Gothic A1 Bold"/>
              </a:rPr>
              <a:t>России</a:t>
            </a:r>
            <a:r>
              <a:rPr lang="en-US" sz="5049" dirty="0">
                <a:solidFill>
                  <a:srgbClr val="000000"/>
                </a:solidFill>
                <a:latin typeface="Gothic A1 Bold"/>
              </a:rPr>
              <a:t> в </a:t>
            </a:r>
            <a:r>
              <a:rPr lang="en-US" sz="5049" dirty="0" err="1">
                <a:solidFill>
                  <a:srgbClr val="000000"/>
                </a:solidFill>
                <a:latin typeface="Gothic A1 Bold"/>
              </a:rPr>
              <a:t>раскрытии</a:t>
            </a:r>
            <a:r>
              <a:rPr lang="en-US" sz="5049" dirty="0">
                <a:solidFill>
                  <a:srgbClr val="000000"/>
                </a:solidFill>
                <a:latin typeface="Gothic A1 Bold"/>
              </a:rPr>
              <a:t> </a:t>
            </a:r>
            <a:r>
              <a:rPr lang="en-US" sz="5049" dirty="0" err="1">
                <a:solidFill>
                  <a:srgbClr val="000000"/>
                </a:solidFill>
                <a:latin typeface="Gothic A1 Bold"/>
              </a:rPr>
              <a:t>талантов</a:t>
            </a:r>
            <a:r>
              <a:rPr lang="en-US" sz="5049" dirty="0">
                <a:solidFill>
                  <a:srgbClr val="000000"/>
                </a:solidFill>
                <a:latin typeface="Gothic A1 Bold"/>
              </a:rPr>
              <a:t> </a:t>
            </a:r>
            <a:r>
              <a:rPr lang="en-US" sz="5049" dirty="0" err="1">
                <a:solidFill>
                  <a:srgbClr val="000000"/>
                </a:solidFill>
                <a:latin typeface="Gothic A1 Bold"/>
              </a:rPr>
              <a:t>молодого</a:t>
            </a:r>
            <a:r>
              <a:rPr lang="en-US" sz="5049" dirty="0">
                <a:solidFill>
                  <a:srgbClr val="000000"/>
                </a:solidFill>
                <a:latin typeface="Gothic A1 Bold"/>
              </a:rPr>
              <a:t> </a:t>
            </a:r>
            <a:r>
              <a:rPr lang="en-US" sz="5049" dirty="0" err="1">
                <a:solidFill>
                  <a:srgbClr val="000000"/>
                </a:solidFill>
                <a:latin typeface="Gothic A1 Bold"/>
              </a:rPr>
              <a:t>поколения</a:t>
            </a:r>
            <a:r>
              <a:rPr lang="en-US" sz="5049" dirty="0">
                <a:solidFill>
                  <a:srgbClr val="000000"/>
                </a:solidFill>
                <a:latin typeface="Gothic A1 Bold"/>
              </a:rPr>
              <a:t>"</a:t>
            </a:r>
          </a:p>
        </p:txBody>
      </p:sp>
      <p:pic>
        <p:nvPicPr>
          <p:cNvPr id="6" name="Picture 9"/>
          <p:cNvPicPr>
            <a:picLocks noChangeAspect="1"/>
          </p:cNvPicPr>
          <p:nvPr/>
        </p:nvPicPr>
        <p:blipFill>
          <a:blip r:embed="rId3"/>
          <a:srcRect t="47051" r="56899" b="28349"/>
          <a:stretch>
            <a:fillRect/>
          </a:stretch>
        </p:blipFill>
        <p:spPr>
          <a:xfrm>
            <a:off x="6643670" y="3428988"/>
            <a:ext cx="4643470" cy="2242406"/>
          </a:xfrm>
          <a:prstGeom prst="rect">
            <a:avLst/>
          </a:prstGeom>
        </p:spPr>
      </p:pic>
      <p:pic>
        <p:nvPicPr>
          <p:cNvPr id="7" name="Picture 5"/>
          <p:cNvPicPr>
            <a:picLocks noChangeAspect="1"/>
          </p:cNvPicPr>
          <p:nvPr/>
        </p:nvPicPr>
        <p:blipFill>
          <a:blip r:embed="rId3"/>
          <a:srcRect l="33421" b="79880"/>
          <a:stretch>
            <a:fillRect/>
          </a:stretch>
        </p:blipFill>
        <p:spPr>
          <a:xfrm>
            <a:off x="8286744" y="3929054"/>
            <a:ext cx="7827432" cy="23653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897" b="897"/>
          <a:stretch>
            <a:fillRect/>
          </a:stretch>
        </p:blipFill>
        <p:spPr>
          <a:xfrm>
            <a:off x="0" y="-18047"/>
            <a:ext cx="18288000" cy="10287000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2080149" y="3660797"/>
            <a:ext cx="14127702" cy="7463582"/>
            <a:chOff x="0" y="276860"/>
            <a:chExt cx="18836936" cy="9951443"/>
          </a:xfrm>
        </p:grpSpPr>
        <p:sp>
          <p:nvSpPr>
            <p:cNvPr id="7" name="TextBox 7"/>
            <p:cNvSpPr txBox="1"/>
            <p:nvPr/>
          </p:nvSpPr>
          <p:spPr>
            <a:xfrm>
              <a:off x="0" y="276860"/>
              <a:ext cx="18836936" cy="99514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690"/>
                </a:lnSpc>
              </a:pPr>
              <a:r>
                <a:rPr lang="ru-RU" sz="8075" dirty="0" smtClean="0">
                  <a:solidFill>
                    <a:srgbClr val="FFFFFF"/>
                  </a:solidFill>
                  <a:latin typeface="Gothic A1 Bold"/>
                </a:rPr>
                <a:t>Мероприятия </a:t>
              </a:r>
            </a:p>
            <a:p>
              <a:pPr>
                <a:lnSpc>
                  <a:spcPts val="9690"/>
                </a:lnSpc>
              </a:pPr>
              <a:r>
                <a:rPr lang="ru-RU" sz="8075" dirty="0" err="1" smtClean="0">
                  <a:solidFill>
                    <a:srgbClr val="FFFFFF"/>
                  </a:solidFill>
                  <a:latin typeface="Gothic A1 Bold"/>
                </a:rPr>
                <a:t>Грантовые</a:t>
              </a:r>
              <a:r>
                <a:rPr lang="ru-RU" sz="8075" dirty="0" smtClean="0">
                  <a:solidFill>
                    <a:srgbClr val="FFFFFF"/>
                  </a:solidFill>
                  <a:latin typeface="Gothic A1 Bold"/>
                </a:rPr>
                <a:t> консультации</a:t>
              </a:r>
            </a:p>
            <a:p>
              <a:pPr>
                <a:lnSpc>
                  <a:spcPts val="9690"/>
                </a:lnSpc>
              </a:pPr>
              <a:r>
                <a:rPr lang="ru-RU" sz="8075" dirty="0" smtClean="0">
                  <a:solidFill>
                    <a:srgbClr val="FFFFFF"/>
                  </a:solidFill>
                  <a:latin typeface="Gothic A1 Bold"/>
                </a:rPr>
                <a:t>Встречи/ </a:t>
              </a:r>
              <a:r>
                <a:rPr lang="en-US" sz="8075" dirty="0" smtClean="0">
                  <a:solidFill>
                    <a:srgbClr val="FFFFFF"/>
                  </a:solidFill>
                  <a:latin typeface="Gothic A1 Bold"/>
                </a:rPr>
                <a:t>open </a:t>
              </a:r>
              <a:r>
                <a:rPr lang="en-US" sz="8075" dirty="0" err="1" smtClean="0">
                  <a:solidFill>
                    <a:srgbClr val="FFFFFF"/>
                  </a:solidFill>
                  <a:latin typeface="Gothic A1 Bold"/>
                </a:rPr>
                <a:t>tallk</a:t>
              </a:r>
              <a:endParaRPr lang="ru-RU" sz="8075" dirty="0" smtClean="0">
                <a:solidFill>
                  <a:srgbClr val="FFFFFF"/>
                </a:solidFill>
                <a:latin typeface="Gothic A1 Bold"/>
              </a:endParaRPr>
            </a:p>
            <a:p>
              <a:pPr>
                <a:lnSpc>
                  <a:spcPts val="9690"/>
                </a:lnSpc>
              </a:pPr>
              <a:r>
                <a:rPr lang="ru-RU" sz="8075" dirty="0" smtClean="0">
                  <a:solidFill>
                    <a:srgbClr val="FFFFFF"/>
                  </a:solidFill>
                  <a:latin typeface="Gothic A1 Bold"/>
                </a:rPr>
                <a:t>Пространство</a:t>
              </a:r>
            </a:p>
            <a:p>
              <a:pPr>
                <a:lnSpc>
                  <a:spcPts val="9690"/>
                </a:lnSpc>
              </a:pPr>
              <a:r>
                <a:rPr lang="ru-RU" sz="8075" dirty="0" smtClean="0">
                  <a:solidFill>
                    <a:srgbClr val="FFFFFF"/>
                  </a:solidFill>
                  <a:latin typeface="Gothic A1 Bold"/>
                </a:rPr>
                <a:t>МК</a:t>
              </a:r>
            </a:p>
            <a:p>
              <a:pPr>
                <a:lnSpc>
                  <a:spcPts val="9690"/>
                </a:lnSpc>
              </a:pPr>
              <a:endParaRPr lang="ru-RU" sz="8075" dirty="0" smtClean="0">
                <a:solidFill>
                  <a:srgbClr val="FFFFFF"/>
                </a:solidFill>
                <a:latin typeface="Gothic A1 Bold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3022783"/>
              <a:ext cx="18836936" cy="11062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</a:pPr>
              <a:endParaRPr lang="en-US" sz="5000" dirty="0">
                <a:solidFill>
                  <a:srgbClr val="FFFFFF"/>
                </a:solidFill>
                <a:latin typeface="Clear Sans Regular"/>
              </a:endParaRP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 t="47051" r="56899" b="28349"/>
          <a:stretch>
            <a:fillRect/>
          </a:stretch>
        </p:blipFill>
        <p:spPr>
          <a:xfrm>
            <a:off x="3071770" y="1142972"/>
            <a:ext cx="3929090" cy="2242406"/>
          </a:xfrm>
          <a:prstGeom prst="rect">
            <a:avLst/>
          </a:prstGeom>
        </p:spPr>
      </p:pic>
      <p:pic>
        <p:nvPicPr>
          <p:cNvPr id="10" name="Picture 5"/>
          <p:cNvPicPr>
            <a:picLocks noChangeAspect="1"/>
          </p:cNvPicPr>
          <p:nvPr/>
        </p:nvPicPr>
        <p:blipFill>
          <a:blip r:embed="rId4"/>
          <a:srcRect l="33421" b="79880"/>
          <a:stretch>
            <a:fillRect/>
          </a:stretch>
        </p:blipFill>
        <p:spPr>
          <a:xfrm>
            <a:off x="7072298" y="500030"/>
            <a:ext cx="7827432" cy="236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30573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639" b="42706"/>
          <a:stretch>
            <a:fillRect/>
          </a:stretch>
        </p:blipFill>
        <p:spPr>
          <a:xfrm>
            <a:off x="0" y="2095500"/>
            <a:ext cx="18288000" cy="8191500"/>
          </a:xfrm>
          <a:prstGeom prst="rect">
            <a:avLst/>
          </a:prstGeom>
        </p:spPr>
      </p:pic>
      <p:sp>
        <p:nvSpPr>
          <p:cNvPr id="3" name="TextBox 7"/>
          <p:cNvSpPr txBox="1"/>
          <p:nvPr/>
        </p:nvSpPr>
        <p:spPr>
          <a:xfrm>
            <a:off x="-990600" y="495300"/>
            <a:ext cx="14127702" cy="113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90"/>
              </a:lnSpc>
            </a:pPr>
            <a:r>
              <a:rPr lang="ru-RU" sz="8075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ic A1 Bold"/>
              </a:rPr>
              <a:t>С кем держать связь?</a:t>
            </a:r>
            <a:endParaRPr lang="en-US" sz="8075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thic A1 Bold"/>
            </a:endParaRPr>
          </a:p>
        </p:txBody>
      </p:sp>
      <p:sp>
        <p:nvSpPr>
          <p:cNvPr id="4" name="TextBox 10"/>
          <p:cNvSpPr txBox="1"/>
          <p:nvPr/>
        </p:nvSpPr>
        <p:spPr>
          <a:xfrm>
            <a:off x="381000" y="2458521"/>
            <a:ext cx="13639799" cy="65428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sz="4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ear Sans Regular"/>
              </a:rPr>
              <a:t>Дарья Алексеевна Апанасенко- </a:t>
            </a:r>
          </a:p>
          <a:p>
            <a:r>
              <a:rPr lang="ru-RU" sz="4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ear Sans Regular"/>
              </a:rPr>
              <a:t>начальник отдела по работе с молодежью </a:t>
            </a:r>
          </a:p>
          <a:p>
            <a:r>
              <a:rPr lang="ru-RU" sz="4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ear Sans Regular"/>
              </a:rPr>
              <a:t>МАУ «</a:t>
            </a:r>
            <a:r>
              <a:rPr lang="ru-RU" sz="4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ear Sans Regular"/>
              </a:rPr>
              <a:t>ММЦ</a:t>
            </a:r>
            <a:r>
              <a:rPr lang="ru-RU" sz="4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ear Sans Regular"/>
              </a:rPr>
              <a:t>»</a:t>
            </a:r>
          </a:p>
          <a:p>
            <a:endParaRPr lang="ru-RU" sz="44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lear Sans Regular"/>
            </a:endParaRPr>
          </a:p>
          <a:p>
            <a:r>
              <a:rPr lang="ru-RU" sz="4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ear Sans Regular"/>
              </a:rPr>
              <a:t>   </a:t>
            </a:r>
            <a:r>
              <a:rPr lang="en-US" sz="4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ear Sans Regular"/>
              </a:rPr>
              <a:t>  </a:t>
            </a:r>
            <a:r>
              <a:rPr lang="ru-RU" sz="4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ear Sans Regular"/>
              </a:rPr>
              <a:t>8-912-489-89-69</a:t>
            </a:r>
          </a:p>
          <a:p>
            <a:endParaRPr lang="ru-RU" sz="44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lear Sans Regular"/>
            </a:endParaRPr>
          </a:p>
          <a:p>
            <a:r>
              <a:rPr lang="ru-RU" sz="4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ear Sans Regular"/>
              </a:rPr>
              <a:t>   </a:t>
            </a:r>
            <a:r>
              <a:rPr lang="en-US" sz="4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ear Sans Regular"/>
              </a:rPr>
              <a:t>  </a:t>
            </a:r>
            <a:r>
              <a:rPr lang="ru-RU" sz="4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ear Sans Regular"/>
              </a:rPr>
              <a:t>7-10-90 (доб.5)</a:t>
            </a:r>
          </a:p>
          <a:p>
            <a:r>
              <a:rPr lang="ru-RU" sz="4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ear Sans Regular"/>
              </a:rPr>
              <a:t> </a:t>
            </a:r>
            <a:r>
              <a:rPr lang="ru-RU" sz="4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ear Sans Regular"/>
              </a:rPr>
              <a:t>  </a:t>
            </a:r>
          </a:p>
          <a:p>
            <a:r>
              <a:rPr lang="ru-RU" sz="4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ear Sans Regular"/>
              </a:rPr>
              <a:t> </a:t>
            </a:r>
            <a:r>
              <a:rPr lang="ru-RU" sz="4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ear Sans Regular"/>
              </a:rPr>
              <a:t>  </a:t>
            </a:r>
            <a:r>
              <a:rPr lang="en-US" sz="4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ear Sans Regular"/>
              </a:rPr>
              <a:t>  centr-molod@yandex.ru</a:t>
            </a:r>
            <a:endParaRPr lang="ru-RU" sz="4400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lear Sans Regular"/>
            </a:endParaRPr>
          </a:p>
          <a:p>
            <a:pPr algn="ctr">
              <a:lnSpc>
                <a:spcPts val="3542"/>
              </a:lnSpc>
            </a:pPr>
            <a:endParaRPr lang="en-US" sz="2724" dirty="0">
              <a:solidFill>
                <a:srgbClr val="000000"/>
              </a:solidFill>
              <a:latin typeface="Clear Sans Regular"/>
            </a:endParaRPr>
          </a:p>
        </p:txBody>
      </p:sp>
      <p:pic>
        <p:nvPicPr>
          <p:cNvPr id="23554" name="Picture 2" descr="C:\Users\Windows\Desktop\qrcode_vk.com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73000" y="4610100"/>
            <a:ext cx="3817352" cy="381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771756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45369" r="897"/>
          <a:stretch>
            <a:fillRect/>
          </a:stretch>
        </p:blipFill>
        <p:spPr>
          <a:xfrm>
            <a:off x="12192001" y="1"/>
            <a:ext cx="6095999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1568150" y="171500"/>
            <a:ext cx="7343699" cy="899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ru-RU" sz="6399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ic A1 Bold"/>
              </a:rPr>
              <a:t>ИТОГИ 2022 </a:t>
            </a:r>
            <a:endParaRPr lang="en-US" sz="6399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thic A1 Bold"/>
            </a:endParaRPr>
          </a:p>
        </p:txBody>
      </p:sp>
      <p:sp>
        <p:nvSpPr>
          <p:cNvPr id="6" name="AutoShape 6"/>
          <p:cNvSpPr/>
          <p:nvPr/>
        </p:nvSpPr>
        <p:spPr>
          <a:xfrm>
            <a:off x="990600" y="3924300"/>
            <a:ext cx="10577550" cy="0"/>
          </a:xfrm>
          <a:prstGeom prst="line">
            <a:avLst/>
          </a:prstGeom>
          <a:ln w="9525" cap="flat">
            <a:solidFill>
              <a:srgbClr val="7A11FF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3487400" y="1525212"/>
            <a:ext cx="3505200" cy="2651206"/>
          </a:xfrm>
          <a:prstGeom prst="rect">
            <a:avLst/>
          </a:prstGeom>
        </p:spPr>
      </p:pic>
      <p:sp>
        <p:nvSpPr>
          <p:cNvPr id="8" name="TextBox 3"/>
          <p:cNvSpPr txBox="1"/>
          <p:nvPr/>
        </p:nvSpPr>
        <p:spPr>
          <a:xfrm>
            <a:off x="533400" y="598411"/>
            <a:ext cx="14097324" cy="29623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679"/>
              </a:lnSpc>
            </a:pPr>
            <a:r>
              <a:rPr lang="ru-RU" sz="6399" dirty="0" smtClean="0">
                <a:solidFill>
                  <a:srgbClr val="000000"/>
                </a:solidFill>
                <a:latin typeface="Gothic A1 Bold"/>
              </a:rPr>
              <a:t>                  205</a:t>
            </a:r>
            <a:r>
              <a:rPr lang="en-US" sz="6399" dirty="0" smtClean="0">
                <a:solidFill>
                  <a:srgbClr val="000000"/>
                </a:solidFill>
                <a:latin typeface="Gothic A1 Bold"/>
              </a:rPr>
              <a:t> </a:t>
            </a:r>
            <a:r>
              <a:rPr lang="ru-RU" sz="6399" dirty="0" smtClean="0">
                <a:solidFill>
                  <a:srgbClr val="000000"/>
                </a:solidFill>
                <a:latin typeface="Gothic A1 Bold"/>
              </a:rPr>
              <a:t>мероприятий</a:t>
            </a:r>
          </a:p>
          <a:p>
            <a:pPr>
              <a:lnSpc>
                <a:spcPts val="7679"/>
              </a:lnSpc>
            </a:pPr>
            <a:endParaRPr lang="ru-RU" sz="6399" dirty="0">
              <a:solidFill>
                <a:srgbClr val="000000"/>
              </a:solidFill>
              <a:latin typeface="Gothic A1 Bold"/>
            </a:endParaRPr>
          </a:p>
          <a:p>
            <a:pPr>
              <a:lnSpc>
                <a:spcPts val="7679"/>
              </a:lnSpc>
            </a:pPr>
            <a:r>
              <a:rPr lang="ru-RU" sz="6399" dirty="0" smtClean="0">
                <a:solidFill>
                  <a:srgbClr val="000000"/>
                </a:solidFill>
                <a:latin typeface="Gothic A1 Bold"/>
              </a:rPr>
              <a:t>6.000</a:t>
            </a:r>
            <a:r>
              <a:rPr lang="en-US" sz="6399" dirty="0" smtClean="0">
                <a:solidFill>
                  <a:srgbClr val="000000"/>
                </a:solidFill>
                <a:latin typeface="Gothic A1 Bold"/>
              </a:rPr>
              <a:t> </a:t>
            </a:r>
            <a:r>
              <a:rPr lang="ru-RU" sz="6399" dirty="0" smtClean="0">
                <a:solidFill>
                  <a:srgbClr val="000000"/>
                </a:solidFill>
                <a:latin typeface="Gothic A1 Bold"/>
              </a:rPr>
              <a:t>молодежи</a:t>
            </a:r>
            <a:endParaRPr lang="en-US" sz="6399" dirty="0">
              <a:solidFill>
                <a:srgbClr val="000000"/>
              </a:solidFill>
              <a:latin typeface="Gothic A1 Bold"/>
            </a:endParaRPr>
          </a:p>
        </p:txBody>
      </p:sp>
      <p:pic>
        <p:nvPicPr>
          <p:cNvPr id="1026" name="Picture 2" descr="C:\Users\КОМП\Desktop\free-icon-event-planner-8152110.png"/>
          <p:cNvPicPr>
            <a:picLocks noChangeAspect="1" noChangeArrowheads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1500"/>
            <a:ext cx="2193885" cy="2193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КОМП\Desktop\free-icon-group-558971.png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18046" y="1907673"/>
            <a:ext cx="1886283" cy="1886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ttps://sun9-50.userapi.com/impg/DO6-hV98mJH9NUkpTZee_zXlkVooyhUNwJxvVg/OuktZWruJGI.jpg?size=643x629&amp;quality=95&amp;sign=dd15d7613f73ba045181a8dfe271bd47&amp;type=albu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0" b="100000" l="0" r="100000">
                        <a14:foregroundMark x1="69673" y1="48331" x2="69673" y2="48331"/>
                        <a14:foregroundMark x1="55210" y1="47536" x2="55210" y2="47536"/>
                        <a14:foregroundMark x1="40280" y1="48013" x2="40280" y2="48013"/>
                        <a14:foregroundMark x1="30638" y1="51828" x2="30638" y2="51828"/>
                        <a14:foregroundMark x1="26128" y1="52146" x2="26128" y2="52146"/>
                        <a14:foregroundMark x1="25661" y1="49603" x2="25661" y2="49603"/>
                        <a14:foregroundMark x1="29393" y1="46264" x2="31571" y2="45787"/>
                        <a14:foregroundMark x1="36547" y1="44197" x2="36547" y2="44197"/>
                        <a14:foregroundMark x1="39347" y1="44197" x2="71384" y2="46264"/>
                        <a14:foregroundMark x1="72628" y1="50079" x2="41058" y2="51351"/>
                        <a14:foregroundMark x1="74184" y1="35612" x2="74184" y2="35612"/>
                        <a14:foregroundMark x1="77605" y1="32750" x2="70451" y2="13196"/>
                        <a14:foregroundMark x1="67963" y1="12401" x2="75894" y2="31002"/>
                        <a14:foregroundMark x1="79627" y1="36566" x2="82582" y2="39110"/>
                        <a14:foregroundMark x1="82893" y1="39110" x2="84137" y2="26391"/>
                        <a14:foregroundMark x1="80871" y1="25914" x2="74184" y2="14944"/>
                        <a14:foregroundMark x1="21617" y1="49285" x2="10731" y2="35612"/>
                        <a14:foregroundMark x1="16952" y1="48808" x2="10420" y2="42925"/>
                        <a14:foregroundMark x1="17885" y1="39110" x2="18663" y2="25914"/>
                        <a14:foregroundMark x1="20373" y1="42925" x2="20373" y2="42925"/>
                        <a14:foregroundMark x1="21617" y1="31797" x2="21617" y2="31797"/>
                        <a14:foregroundMark x1="21617" y1="43243" x2="22862" y2="18283"/>
                        <a14:foregroundMark x1="18196" y1="42448" x2="17418" y2="19555"/>
                        <a14:foregroundMark x1="16174" y1="58188" x2="16174" y2="58188"/>
                        <a14:foregroundMark x1="21928" y1="67886" x2="14152" y2="72496"/>
                        <a14:foregroundMark x1="22395" y1="62321" x2="23173" y2="51351"/>
                        <a14:foregroundMark x1="20684" y1="60254" x2="13219" y2="55962"/>
                        <a14:foregroundMark x1="27838" y1="57711" x2="65941" y2="47536"/>
                        <a14:foregroundMark x1="26128" y1="56439" x2="53033" y2="48013"/>
                        <a14:foregroundMark x1="53033" y1="47536" x2="74650" y2="43720"/>
                        <a14:foregroundMark x1="54277" y1="42925" x2="75428" y2="40700"/>
                        <a14:foregroundMark x1="75428" y1="41653" x2="78849" y2="55644"/>
                        <a14:foregroundMark x1="78383" y1="54690" x2="78383" y2="54690"/>
                        <a14:foregroundMark x1="81649" y1="50874" x2="86625" y2="48013"/>
                        <a14:foregroundMark x1="73872" y1="59777" x2="78849" y2="58188"/>
                        <a14:foregroundMark x1="77138" y1="59459" x2="87869" y2="632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0202" y="4261710"/>
            <a:ext cx="2397083" cy="2344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КОМП\Desktop\iYVpIAVcTTQ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0542" y="4261710"/>
            <a:ext cx="2344892" cy="2344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un9-40.userapi.com/impg/c5i98e2kzU3g_PSHBB6fC0IkJYDpLxR4GhVWNA/-kZqrrsQ_as.jpg?size=2560x2560&amp;quality=95&amp;sign=b2b81a7052bf88d13cae9a8d9dd1f2a0&amp;type=album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39221" y="4163718"/>
            <a:ext cx="3088988" cy="3088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sun9-33.userapi.com/impg/4yV3JuIeaRRHUEqf_sPuOTMDNTCwWJl_f9yCRQ/pfUyPOJlY4A.jpg?size=1280x1280&amp;quality=95&amp;sign=c785794387c62eca09d1ff6fb42e0856&amp;type=album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80592" y="4434976"/>
            <a:ext cx="2546471" cy="254647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sun9-50.userapi.com/impg/xW1Dmbk4xJQjp4jkuo8ZuaWGY1sHNfbDAZSJtw/Mz3UMQOdDkE.jpg?size=604x604&amp;quality=95&amp;sign=8de1583ee113c277a11d8ad0085c9619&amp;type=albu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5674" y="6730539"/>
            <a:ext cx="2146138" cy="2146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sun9-33.userapi.com/impg/Nv63_P8Yj11BvDWrPYh-Bs_9v5-tjj5dyfEMqQ/V5DV7zU03Nw.jpg?size=500x500&amp;quality=95&amp;sign=ad18bc3a0db3e6ebbedaf704b82e2a11&amp;type=album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81400" y="6819291"/>
            <a:ext cx="1994034" cy="1994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psv4.userapi.com/c235131/u139124103/docs/d40/6f415d3ce39b/nastavnik.png?extra=0xpXAOV1CLKwmYQj-r0OL0LM3KlKUfE_q2o-QVF8TTrk9L2a5Vx-7pPFvBt1eW6CdPJDxjWxWikYQZYOafxnGDhuJuICEuuay16413M_NIeG8cOgEOs4Ozt0wzQTWvm0EB_VX_38NjY1DsRWB2f4suFF5A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40818" y="6901357"/>
            <a:ext cx="2433144" cy="2433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sun9-77.userapi.com/impg/HU_B0sP1KgYlyx-R1g7CSP7GbNVnDB2QsNKhGA/GzOgY_PVrSA.jpg?size=695x900&amp;quality=95&amp;sign=7af5b480bddd503af8f4feed528dbe09&amp;type=album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27378" y="6602947"/>
            <a:ext cx="2109367" cy="2731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4"/>
          <p:cNvSpPr txBox="1"/>
          <p:nvPr/>
        </p:nvSpPr>
        <p:spPr>
          <a:xfrm>
            <a:off x="139861" y="9105814"/>
            <a:ext cx="11887201" cy="11285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02"/>
              </a:lnSpc>
            </a:pPr>
            <a:r>
              <a:rPr lang="en-US" sz="3600" dirty="0" smtClean="0">
                <a:solidFill>
                  <a:srgbClr val="7A11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ear Sans Regular Bold"/>
              </a:rPr>
              <a:t>1</a:t>
            </a:r>
            <a:r>
              <a:rPr lang="ru-RU" sz="3600" dirty="0" smtClean="0">
                <a:solidFill>
                  <a:srgbClr val="7A11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ear Sans Regular Bold"/>
              </a:rPr>
              <a:t>3</a:t>
            </a:r>
            <a:r>
              <a:rPr lang="en-US" sz="3600" dirty="0" smtClean="0">
                <a:solidFill>
                  <a:srgbClr val="7A11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ear Sans Regular Bold"/>
              </a:rPr>
              <a:t> </a:t>
            </a:r>
            <a:r>
              <a:rPr lang="en-US" sz="3600" dirty="0">
                <a:solidFill>
                  <a:srgbClr val="7A11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ear Sans Regular Bold"/>
              </a:rPr>
              <a:t>НОВЫХ И СОВРЕМЕННЫХ </a:t>
            </a:r>
            <a:endParaRPr lang="ru-RU" sz="3600" dirty="0" smtClean="0">
              <a:solidFill>
                <a:srgbClr val="7A11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lear Sans Regular Bold"/>
            </a:endParaRPr>
          </a:p>
          <a:p>
            <a:pPr algn="ctr">
              <a:lnSpc>
                <a:spcPts val="4402"/>
              </a:lnSpc>
            </a:pPr>
            <a:r>
              <a:rPr lang="en-US" sz="3600" dirty="0" smtClean="0">
                <a:solidFill>
                  <a:srgbClr val="7A11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ear Sans Regular Bold"/>
              </a:rPr>
              <a:t>МОЛОДЕЖНЫХ </a:t>
            </a:r>
            <a:r>
              <a:rPr lang="en-US" sz="3600" dirty="0">
                <a:solidFill>
                  <a:srgbClr val="7A11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lear Sans Regular Bold"/>
              </a:rPr>
              <a:t>ОБЪЕДИНЕНИЙ</a:t>
            </a:r>
          </a:p>
        </p:txBody>
      </p:sp>
    </p:spTree>
    <p:extLst>
      <p:ext uri="{BB962C8B-B14F-4D97-AF65-F5344CB8AC3E}">
        <p14:creationId xmlns:p14="http://schemas.microsoft.com/office/powerpoint/2010/main" xmlns="" val="2258974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5400000">
            <a:off x="3141152" y="6096196"/>
            <a:ext cx="6314682" cy="0"/>
          </a:xfrm>
          <a:prstGeom prst="line">
            <a:avLst/>
          </a:prstGeom>
          <a:ln w="9525" cap="flat">
            <a:solidFill>
              <a:srgbClr val="7A11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 rot="5400000">
            <a:off x="8851177" y="6115207"/>
            <a:ext cx="6276660" cy="0"/>
          </a:xfrm>
          <a:prstGeom prst="line">
            <a:avLst/>
          </a:prstGeom>
          <a:ln w="9525" cap="flat">
            <a:solidFill>
              <a:srgbClr val="7A11FF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897" b="41463"/>
          <a:stretch>
            <a:fillRect/>
          </a:stretch>
        </p:blipFill>
        <p:spPr>
          <a:xfrm>
            <a:off x="-25400" y="-73299"/>
            <a:ext cx="18288000" cy="2787839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6719713" y="4701857"/>
            <a:ext cx="4848573" cy="870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42"/>
              </a:lnSpc>
            </a:pPr>
            <a:r>
              <a:rPr lang="en-US" sz="2724" dirty="0" smtClean="0">
                <a:solidFill>
                  <a:srgbClr val="000000"/>
                </a:solidFill>
                <a:latin typeface="Clear Sans Regular"/>
              </a:rPr>
              <a:t>Stand UP </a:t>
            </a:r>
            <a:r>
              <a:rPr lang="ru-RU" sz="2724" dirty="0" smtClean="0">
                <a:solidFill>
                  <a:srgbClr val="000000"/>
                </a:solidFill>
                <a:latin typeface="Clear Sans Regular"/>
              </a:rPr>
              <a:t>клуб</a:t>
            </a:r>
          </a:p>
          <a:p>
            <a:pPr algn="ctr">
              <a:lnSpc>
                <a:spcPts val="3542"/>
              </a:lnSpc>
            </a:pPr>
            <a:r>
              <a:rPr lang="ru-RU" sz="2724" dirty="0" err="1" smtClean="0">
                <a:solidFill>
                  <a:srgbClr val="000000"/>
                </a:solidFill>
                <a:latin typeface="Clear Sans Regular"/>
              </a:rPr>
              <a:t>Квест</a:t>
            </a:r>
            <a:r>
              <a:rPr lang="ru-RU" sz="2724" dirty="0" smtClean="0">
                <a:solidFill>
                  <a:srgbClr val="000000"/>
                </a:solidFill>
                <a:latin typeface="Clear Sans Regular"/>
              </a:rPr>
              <a:t>-студия</a:t>
            </a:r>
            <a:endParaRPr lang="en-US" sz="2724" dirty="0">
              <a:solidFill>
                <a:srgbClr val="000000"/>
              </a:solidFill>
              <a:latin typeface="Clear Sans Regular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6719713" y="3322582"/>
            <a:ext cx="4848573" cy="1042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ru-RU" sz="3200" dirty="0" smtClean="0">
                <a:solidFill>
                  <a:srgbClr val="7A11FF"/>
                </a:solidFill>
                <a:latin typeface="Clear Sans Regular Bold"/>
              </a:rPr>
              <a:t>СОВРЕМЕННАЯ МОЛОДЕЖНАЯ КУЛЬТУРА</a:t>
            </a:r>
            <a:endParaRPr lang="en-US" sz="3200" dirty="0">
              <a:solidFill>
                <a:srgbClr val="7A11FF"/>
              </a:solidFill>
              <a:latin typeface="Clear Sans Regular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333986" y="1253915"/>
            <a:ext cx="16453801" cy="1026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79"/>
              </a:lnSpc>
            </a:pPr>
            <a:r>
              <a:rPr lang="ru-RU" sz="1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ic A1 Bold"/>
              </a:rPr>
              <a:t>ТВОРИ С </a:t>
            </a:r>
            <a:r>
              <a:rPr lang="ru-RU" sz="1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ic A1 Bold"/>
              </a:rPr>
              <a:t>ММЦ</a:t>
            </a:r>
            <a:endParaRPr lang="en-US" sz="1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thic A1 Bold"/>
            </a:endParaRPr>
          </a:p>
        </p:txBody>
      </p:sp>
      <p:pic>
        <p:nvPicPr>
          <p:cNvPr id="14" name="Picture 5" descr="https://sun9-50.userapi.com/impg/DO6-hV98mJH9NUkpTZee_zXlkVooyhUNwJxvVg/OuktZWruJGI.jpg?size=643x629&amp;quality=95&amp;sign=dd15d7613f73ba045181a8dfe271bd47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100000" l="0" r="100000">
                        <a14:foregroundMark x1="69673" y1="48331" x2="69673" y2="48331"/>
                        <a14:foregroundMark x1="55210" y1="47536" x2="55210" y2="47536"/>
                        <a14:foregroundMark x1="40280" y1="48013" x2="40280" y2="48013"/>
                        <a14:foregroundMark x1="30638" y1="51828" x2="30638" y2="51828"/>
                        <a14:foregroundMark x1="26128" y1="52146" x2="26128" y2="52146"/>
                        <a14:foregroundMark x1="25661" y1="49603" x2="25661" y2="49603"/>
                        <a14:foregroundMark x1="29393" y1="46264" x2="31571" y2="45787"/>
                        <a14:foregroundMark x1="36547" y1="44197" x2="36547" y2="44197"/>
                        <a14:foregroundMark x1="39347" y1="44197" x2="71384" y2="46264"/>
                        <a14:foregroundMark x1="72628" y1="50079" x2="41058" y2="51351"/>
                        <a14:foregroundMark x1="74184" y1="35612" x2="74184" y2="35612"/>
                        <a14:foregroundMark x1="77605" y1="32750" x2="70451" y2="13196"/>
                        <a14:foregroundMark x1="67963" y1="12401" x2="75894" y2="31002"/>
                        <a14:foregroundMark x1="79627" y1="36566" x2="82582" y2="39110"/>
                        <a14:foregroundMark x1="82893" y1="39110" x2="84137" y2="26391"/>
                        <a14:foregroundMark x1="80871" y1="25914" x2="74184" y2="14944"/>
                        <a14:foregroundMark x1="21617" y1="49285" x2="10731" y2="35612"/>
                        <a14:foregroundMark x1="16952" y1="48808" x2="10420" y2="42925"/>
                        <a14:foregroundMark x1="17885" y1="39110" x2="18663" y2="25914"/>
                        <a14:foregroundMark x1="20373" y1="42925" x2="20373" y2="42925"/>
                        <a14:foregroundMark x1="21617" y1="31797" x2="21617" y2="31797"/>
                        <a14:foregroundMark x1="21617" y1="43243" x2="22862" y2="18283"/>
                        <a14:foregroundMark x1="18196" y1="42448" x2="17418" y2="19555"/>
                        <a14:foregroundMark x1="16174" y1="58188" x2="16174" y2="58188"/>
                        <a14:foregroundMark x1="21928" y1="67886" x2="14152" y2="72496"/>
                        <a14:foregroundMark x1="22395" y1="62321" x2="23173" y2="51351"/>
                        <a14:foregroundMark x1="20684" y1="60254" x2="13219" y2="55962"/>
                        <a14:foregroundMark x1="27838" y1="57711" x2="65941" y2="47536"/>
                        <a14:foregroundMark x1="26128" y1="56439" x2="53033" y2="48013"/>
                        <a14:foregroundMark x1="53033" y1="47536" x2="74650" y2="43720"/>
                        <a14:foregroundMark x1="54277" y1="42925" x2="75428" y2="40700"/>
                        <a14:foregroundMark x1="75428" y1="41653" x2="78849" y2="55644"/>
                        <a14:foregroundMark x1="78383" y1="54690" x2="78383" y2="54690"/>
                        <a14:foregroundMark x1="81649" y1="50874" x2="86625" y2="48013"/>
                        <a14:foregroundMark x1="73872" y1="59777" x2="78849" y2="58188"/>
                        <a14:foregroundMark x1="77138" y1="59459" x2="87869" y2="632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48848" y="148174"/>
            <a:ext cx="2397083" cy="2344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6559" y="2938855"/>
            <a:ext cx="2664296" cy="4340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 descr="https://sun9-54.userapi.com/impg/jmsR962CXmZEmQT0Gy9iD07w_6akF87Uzk2GPg/FM6XDUHb6DY.jpg?size=1280x853&amp;quality=95&amp;sign=6d43310fdc9108966fac222fe7017aea&amp;type=albu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269740" y="2976877"/>
            <a:ext cx="5484191" cy="3654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https://sun9-79.userapi.com/impg/jBm93LZMQJt-taGoo0-MPfIxELVpAbcIhWG70w/8gbaSuoLW_o.jpg?size=1280x960&amp;quality=95&amp;sign=b3e43211a0645c969e23163f796ff1a4&amp;type=album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175" r="24694"/>
          <a:stretch/>
        </p:blipFill>
        <p:spPr bwMode="auto">
          <a:xfrm>
            <a:off x="3429000" y="2976877"/>
            <a:ext cx="2520280" cy="2279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9" descr="https://sun9-24.userapi.com/impg/CU03-xM0mG9XdTi20gXWnxg3BnbhIe8EtbRNNQ/jwBxtAvKtf0.jpg?size=810x1080&amp;quality=95&amp;sign=cd5186844b02ba191e1488e1f1d582d9&amp;type=album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3327"/>
          <a:stretch/>
        </p:blipFill>
        <p:spPr bwMode="auto">
          <a:xfrm>
            <a:off x="3652050" y="5676900"/>
            <a:ext cx="2074180" cy="1843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8546" y="7479854"/>
            <a:ext cx="2000321" cy="2667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508" r="16382"/>
          <a:stretch/>
        </p:blipFill>
        <p:spPr bwMode="auto">
          <a:xfrm>
            <a:off x="3058229" y="7876204"/>
            <a:ext cx="2891051" cy="2268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7" descr="https://sun9-12.userapi.com/impg/nuwXi8nwX-T7d29Md6bS77g4aKe-l2cna-niJQ/bEg9qTGGgtE.jpg?size=1280x853&amp;quality=95&amp;sign=213f7340a82737686eddf9b0c5ecdec9&amp;type=album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604349" y="6856822"/>
            <a:ext cx="4839039" cy="3224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s://sun9-61.userapi.com/impg/iU2pnm2eMu3sahg3ABquzHA4eqiaZ0-KXt5v2g/PACM1fuSe9I.jpg?size=1280x921&amp;quality=95&amp;sign=4efb07a72255d7fd5552dd8329a448dd&amp;type=albu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46163" y="5748063"/>
            <a:ext cx="5195672" cy="3738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16882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5400000">
            <a:off x="2252859" y="6096196"/>
            <a:ext cx="6314682" cy="0"/>
          </a:xfrm>
          <a:prstGeom prst="line">
            <a:avLst/>
          </a:prstGeom>
          <a:ln w="9525" cap="flat">
            <a:solidFill>
              <a:srgbClr val="7A11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 rot="5400000">
            <a:off x="8881295" y="6115207"/>
            <a:ext cx="6276660" cy="0"/>
          </a:xfrm>
          <a:prstGeom prst="line">
            <a:avLst/>
          </a:prstGeom>
          <a:ln w="9525" cap="flat">
            <a:solidFill>
              <a:srgbClr val="7A11FF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897" b="41463"/>
          <a:stretch>
            <a:fillRect/>
          </a:stretch>
        </p:blipFill>
        <p:spPr>
          <a:xfrm>
            <a:off x="-25400" y="-73299"/>
            <a:ext cx="18288000" cy="2787839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6719713" y="3322582"/>
            <a:ext cx="4848573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ru-RU" sz="3200" dirty="0" smtClean="0">
                <a:solidFill>
                  <a:srgbClr val="7A11FF"/>
                </a:solidFill>
                <a:latin typeface="Clear Sans Regular Bold"/>
              </a:rPr>
              <a:t>АРТ-СТУДИЯ </a:t>
            </a:r>
          </a:p>
          <a:p>
            <a:pPr algn="ctr">
              <a:lnSpc>
                <a:spcPts val="4160"/>
              </a:lnSpc>
            </a:pPr>
            <a:r>
              <a:rPr lang="ru-RU" sz="3200" dirty="0" smtClean="0">
                <a:solidFill>
                  <a:srgbClr val="7A11FF"/>
                </a:solidFill>
                <a:latin typeface="Clear Sans Regular Bold"/>
              </a:rPr>
              <a:t>«ФОТО </a:t>
            </a:r>
            <a:r>
              <a:rPr lang="ru-RU" sz="3200" dirty="0" err="1" smtClean="0">
                <a:solidFill>
                  <a:srgbClr val="7A11FF"/>
                </a:solidFill>
                <a:latin typeface="Clear Sans Regular Bold"/>
              </a:rPr>
              <a:t>Микс</a:t>
            </a:r>
            <a:r>
              <a:rPr lang="ru-RU" sz="3200" dirty="0" smtClean="0">
                <a:solidFill>
                  <a:srgbClr val="7A11FF"/>
                </a:solidFill>
                <a:latin typeface="Clear Sans Regular Bold"/>
              </a:rPr>
              <a:t>»</a:t>
            </a:r>
            <a:endParaRPr lang="en-US" sz="3200" dirty="0">
              <a:solidFill>
                <a:srgbClr val="7A11FF"/>
              </a:solidFill>
              <a:latin typeface="Clear Sans Regular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333986" y="1253915"/>
            <a:ext cx="16453801" cy="1026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79"/>
              </a:lnSpc>
            </a:pPr>
            <a:r>
              <a:rPr lang="ru-RU" sz="1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ic A1 Bold"/>
              </a:rPr>
              <a:t>ТВОРИ С </a:t>
            </a:r>
            <a:r>
              <a:rPr lang="ru-RU" sz="1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ic A1 Bold"/>
              </a:rPr>
              <a:t>ММЦ</a:t>
            </a:r>
            <a:endParaRPr lang="en-US" sz="1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thic A1 Bold"/>
            </a:endParaRPr>
          </a:p>
        </p:txBody>
      </p:sp>
      <p:pic>
        <p:nvPicPr>
          <p:cNvPr id="14" name="Picture 5" descr="https://sun9-50.userapi.com/impg/DO6-hV98mJH9NUkpTZee_zXlkVooyhUNwJxvVg/OuktZWruJGI.jpg?size=643x629&amp;quality=95&amp;sign=dd15d7613f73ba045181a8dfe271bd47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100000" l="0" r="100000">
                        <a14:foregroundMark x1="69673" y1="48331" x2="69673" y2="48331"/>
                        <a14:foregroundMark x1="55210" y1="47536" x2="55210" y2="47536"/>
                        <a14:foregroundMark x1="40280" y1="48013" x2="40280" y2="48013"/>
                        <a14:foregroundMark x1="30638" y1="51828" x2="30638" y2="51828"/>
                        <a14:foregroundMark x1="26128" y1="52146" x2="26128" y2="52146"/>
                        <a14:foregroundMark x1="25661" y1="49603" x2="25661" y2="49603"/>
                        <a14:foregroundMark x1="29393" y1="46264" x2="31571" y2="45787"/>
                        <a14:foregroundMark x1="36547" y1="44197" x2="36547" y2="44197"/>
                        <a14:foregroundMark x1="39347" y1="44197" x2="71384" y2="46264"/>
                        <a14:foregroundMark x1="72628" y1="50079" x2="41058" y2="51351"/>
                        <a14:foregroundMark x1="74184" y1="35612" x2="74184" y2="35612"/>
                        <a14:foregroundMark x1="77605" y1="32750" x2="70451" y2="13196"/>
                        <a14:foregroundMark x1="67963" y1="12401" x2="75894" y2="31002"/>
                        <a14:foregroundMark x1="79627" y1="36566" x2="82582" y2="39110"/>
                        <a14:foregroundMark x1="82893" y1="39110" x2="84137" y2="26391"/>
                        <a14:foregroundMark x1="80871" y1="25914" x2="74184" y2="14944"/>
                        <a14:foregroundMark x1="21617" y1="49285" x2="10731" y2="35612"/>
                        <a14:foregroundMark x1="16952" y1="48808" x2="10420" y2="42925"/>
                        <a14:foregroundMark x1="17885" y1="39110" x2="18663" y2="25914"/>
                        <a14:foregroundMark x1="20373" y1="42925" x2="20373" y2="42925"/>
                        <a14:foregroundMark x1="21617" y1="31797" x2="21617" y2="31797"/>
                        <a14:foregroundMark x1="21617" y1="43243" x2="22862" y2="18283"/>
                        <a14:foregroundMark x1="18196" y1="42448" x2="17418" y2="19555"/>
                        <a14:foregroundMark x1="16174" y1="58188" x2="16174" y2="58188"/>
                        <a14:foregroundMark x1="21928" y1="67886" x2="14152" y2="72496"/>
                        <a14:foregroundMark x1="22395" y1="62321" x2="23173" y2="51351"/>
                        <a14:foregroundMark x1="20684" y1="60254" x2="13219" y2="55962"/>
                        <a14:foregroundMark x1="27838" y1="57711" x2="65941" y2="47536"/>
                        <a14:foregroundMark x1="26128" y1="56439" x2="53033" y2="48013"/>
                        <a14:foregroundMark x1="53033" y1="47536" x2="74650" y2="43720"/>
                        <a14:foregroundMark x1="54277" y1="42925" x2="75428" y2="40700"/>
                        <a14:foregroundMark x1="75428" y1="41653" x2="78849" y2="55644"/>
                        <a14:foregroundMark x1="78383" y1="54690" x2="78383" y2="54690"/>
                        <a14:foregroundMark x1="81649" y1="50874" x2="86625" y2="48013"/>
                        <a14:foregroundMark x1="73872" y1="59777" x2="78849" y2="58188"/>
                        <a14:foregroundMark x1="77138" y1="59459" x2="87869" y2="632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48848" y="148174"/>
            <a:ext cx="2397083" cy="2344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https://sun9-6.userapi.com/impg/Gz7MzM0nairoa_wAmP_Vrlc8_XSJiRROSbn_Mw/FhJHDHVLv4k.jpg?size=720x1080&amp;quality=96&amp;sign=bf545549ba5d540c05c744a5bbb17d12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74797" y="4592694"/>
            <a:ext cx="3124775" cy="4687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https://sun9-4.userapi.com/impg/VUZVVHvBwf-S8N5Cfbw59bUXIt7yBRiGk30jIA/XjCwZ2NPjjY.jpg?size=720x1080&amp;quality=96&amp;sign=531b763d2e955b8e0d5247e71dcb22d4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12491" y="4586678"/>
            <a:ext cx="3111239" cy="4666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11"/>
          <p:cNvSpPr txBox="1"/>
          <p:nvPr/>
        </p:nvSpPr>
        <p:spPr>
          <a:xfrm>
            <a:off x="333986" y="3322582"/>
            <a:ext cx="4848573" cy="1041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ru-RU" sz="3200" dirty="0" smtClean="0">
                <a:solidFill>
                  <a:srgbClr val="7A11FF"/>
                </a:solidFill>
                <a:latin typeface="Clear Sans Regular Bold"/>
              </a:rPr>
              <a:t>Литературное объединение «Гранат»</a:t>
            </a:r>
            <a:endParaRPr lang="en-US" sz="3200" dirty="0">
              <a:solidFill>
                <a:srgbClr val="7A11FF"/>
              </a:solidFill>
              <a:latin typeface="Clear Sans Regular Bold"/>
            </a:endParaRPr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3986" y="4503319"/>
            <a:ext cx="2984515" cy="3078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5" descr="https://sun9-82.userapi.com/impg/eMFVy610fv_BG3m55eyn_m27Eo01TUIMmzs3NA/Y0rLPmpm1Yc.jpg?size=1080x540&amp;quality=95&amp;sign=0f272aba4744a68aaf465e39bba80697&amp;type=album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0384" y="7845809"/>
            <a:ext cx="4651213" cy="2325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11"/>
          <p:cNvSpPr txBox="1"/>
          <p:nvPr/>
        </p:nvSpPr>
        <p:spPr>
          <a:xfrm>
            <a:off x="12994879" y="3322582"/>
            <a:ext cx="4848573" cy="5040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ru-RU" sz="3200" dirty="0" err="1" smtClean="0">
                <a:solidFill>
                  <a:srgbClr val="7A11FF"/>
                </a:solidFill>
                <a:latin typeface="Clear Sans Regular Bold"/>
              </a:rPr>
              <a:t>Косплей</a:t>
            </a:r>
            <a:r>
              <a:rPr lang="ru-RU" sz="3200" dirty="0" smtClean="0">
                <a:solidFill>
                  <a:srgbClr val="7A11FF"/>
                </a:solidFill>
                <a:latin typeface="Clear Sans Regular Bold"/>
              </a:rPr>
              <a:t>-студия</a:t>
            </a:r>
            <a:endParaRPr lang="en-US" sz="3200" dirty="0">
              <a:solidFill>
                <a:srgbClr val="7A11FF"/>
              </a:solidFill>
              <a:latin typeface="Clear Sans Regular Bold"/>
            </a:endParaRP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06139" y="4042697"/>
            <a:ext cx="4426052" cy="5901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59825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5400000">
            <a:off x="3141152" y="6096196"/>
            <a:ext cx="6314682" cy="0"/>
          </a:xfrm>
          <a:prstGeom prst="line">
            <a:avLst/>
          </a:prstGeom>
          <a:ln w="9525" cap="flat">
            <a:solidFill>
              <a:srgbClr val="7A11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 rot="5400000">
            <a:off x="8851177" y="6115207"/>
            <a:ext cx="6276660" cy="0"/>
          </a:xfrm>
          <a:prstGeom prst="line">
            <a:avLst/>
          </a:prstGeom>
          <a:ln w="9525" cap="flat">
            <a:solidFill>
              <a:srgbClr val="7A11FF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897" b="41463"/>
          <a:stretch>
            <a:fillRect/>
          </a:stretch>
        </p:blipFill>
        <p:spPr>
          <a:xfrm>
            <a:off x="-25400" y="-73299"/>
            <a:ext cx="18313400" cy="2787839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6707013" y="3131783"/>
            <a:ext cx="4848573" cy="6283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42"/>
              </a:lnSpc>
            </a:pPr>
            <a:r>
              <a:rPr lang="ru-RU" sz="2724" dirty="0" smtClean="0">
                <a:solidFill>
                  <a:srgbClr val="000000"/>
                </a:solidFill>
                <a:latin typeface="Clear Sans Regular"/>
              </a:rPr>
              <a:t>Обучение студенческому самоуправлению</a:t>
            </a:r>
          </a:p>
          <a:p>
            <a:pPr algn="ctr">
              <a:lnSpc>
                <a:spcPts val="3542"/>
              </a:lnSpc>
            </a:pPr>
            <a:endParaRPr lang="ru-RU" sz="2724" dirty="0">
              <a:solidFill>
                <a:srgbClr val="000000"/>
              </a:solidFill>
              <a:latin typeface="Clear Sans Regular"/>
            </a:endParaRPr>
          </a:p>
          <a:p>
            <a:pPr algn="ctr">
              <a:lnSpc>
                <a:spcPts val="3542"/>
              </a:lnSpc>
            </a:pPr>
            <a:r>
              <a:rPr lang="ru-RU" sz="2724" dirty="0" smtClean="0">
                <a:solidFill>
                  <a:srgbClr val="000000"/>
                </a:solidFill>
                <a:latin typeface="Clear Sans Regular"/>
              </a:rPr>
              <a:t>Разработка идей и предложений для улучшения студенчества в Пермском крае</a:t>
            </a:r>
          </a:p>
          <a:p>
            <a:pPr algn="ctr">
              <a:lnSpc>
                <a:spcPts val="3542"/>
              </a:lnSpc>
            </a:pPr>
            <a:endParaRPr lang="ru-RU" sz="2724" dirty="0">
              <a:solidFill>
                <a:srgbClr val="000000"/>
              </a:solidFill>
              <a:latin typeface="Clear Sans Regular"/>
            </a:endParaRPr>
          </a:p>
          <a:p>
            <a:pPr algn="ctr">
              <a:lnSpc>
                <a:spcPts val="3542"/>
              </a:lnSpc>
            </a:pPr>
            <a:r>
              <a:rPr lang="ru-RU" sz="2724" dirty="0" smtClean="0">
                <a:solidFill>
                  <a:srgbClr val="000000"/>
                </a:solidFill>
                <a:latin typeface="Clear Sans Regular"/>
              </a:rPr>
              <a:t>39 РЕЗИДЕНТОВ</a:t>
            </a:r>
          </a:p>
          <a:p>
            <a:pPr algn="ctr">
              <a:lnSpc>
                <a:spcPts val="3542"/>
              </a:lnSpc>
            </a:pPr>
            <a:endParaRPr lang="ru-RU" sz="2724" dirty="0">
              <a:solidFill>
                <a:srgbClr val="000000"/>
              </a:solidFill>
              <a:latin typeface="Clear Sans Regular"/>
            </a:endParaRPr>
          </a:p>
          <a:p>
            <a:pPr algn="ctr">
              <a:lnSpc>
                <a:spcPts val="3542"/>
              </a:lnSpc>
            </a:pPr>
            <a:endParaRPr lang="ru-RU" sz="2724" dirty="0" smtClean="0">
              <a:solidFill>
                <a:srgbClr val="000000"/>
              </a:solidFill>
              <a:latin typeface="Clear Sans Regular"/>
            </a:endParaRPr>
          </a:p>
          <a:p>
            <a:pPr algn="ctr">
              <a:lnSpc>
                <a:spcPts val="3542"/>
              </a:lnSpc>
            </a:pPr>
            <a:r>
              <a:rPr lang="ru-RU" sz="2724" dirty="0" smtClean="0">
                <a:solidFill>
                  <a:srgbClr val="000000"/>
                </a:solidFill>
                <a:latin typeface="Clear Sans Regular"/>
              </a:rPr>
              <a:t>В планах: обучение РСМ «КОМАНДА ПРОФИ»</a:t>
            </a:r>
          </a:p>
          <a:p>
            <a:pPr algn="ctr">
              <a:lnSpc>
                <a:spcPts val="3542"/>
              </a:lnSpc>
            </a:pPr>
            <a:endParaRPr lang="en-US" sz="2724" dirty="0">
              <a:solidFill>
                <a:srgbClr val="000000"/>
              </a:solidFill>
              <a:latin typeface="Clear Sans Regular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333986" y="1253915"/>
            <a:ext cx="16453801" cy="98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79"/>
              </a:lnSpc>
            </a:pPr>
            <a:r>
              <a:rPr lang="ru-RU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ic A1 Bold"/>
              </a:rPr>
              <a:t>СТУДЕНЧЕСКИЙ СОВЕТ «СОК»</a:t>
            </a:r>
            <a:endParaRPr lang="en-US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thic A1 Bold"/>
            </a:endParaRPr>
          </a:p>
        </p:txBody>
      </p:sp>
      <p:pic>
        <p:nvPicPr>
          <p:cNvPr id="9" name="Picture 6" descr="C:\Users\КОМП\Desktop\iYVpIAVcTTQ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316200" y="148174"/>
            <a:ext cx="2344892" cy="2344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sun9-30.userapi.com/impg/Zl-0ImIOvBDdcXUrzQ35gVrErXPNcegBTgGkoA/3yuAUS_CLJw.jpg?size=1620x2160&amp;quality=95&amp;sign=5c5dc2d13955cb394e0ebf315a490652&amp;type=albu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5" t="38704" r="-165" b="18543"/>
          <a:stretch/>
        </p:blipFill>
        <p:spPr bwMode="auto">
          <a:xfrm>
            <a:off x="333986" y="2976877"/>
            <a:ext cx="5685814" cy="324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un9-35.userapi.com/impg/KIL9xwaW0B7xCxQj-3z75-p5N2KsB8_Q1eN5gg/w0MRrBVS1AE.jpg?size=1280x959&amp;quality=95&amp;sign=a65a8be1538a7da57e870881cfb2505e&amp;type=album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55337" y="3182558"/>
            <a:ext cx="5181955" cy="3882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52606" y="6547133"/>
            <a:ext cx="4848573" cy="1042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ru-RU" sz="3200" dirty="0" smtClean="0">
                <a:solidFill>
                  <a:srgbClr val="7A11FF"/>
                </a:solidFill>
                <a:latin typeface="Clear Sans Regular Bold"/>
              </a:rPr>
              <a:t>СОДЕЙСТВИЕ ЗАНЯТОСТИ СТУДЕНТОВ</a:t>
            </a:r>
            <a:endParaRPr lang="en-US" sz="3200" dirty="0">
              <a:solidFill>
                <a:srgbClr val="7A11FF"/>
              </a:solidFill>
              <a:latin typeface="Clear Sans Regular Bold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2606" y="8206070"/>
            <a:ext cx="4848573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ru-RU" sz="3200" dirty="0" smtClean="0">
                <a:solidFill>
                  <a:srgbClr val="7A11FF"/>
                </a:solidFill>
                <a:latin typeface="Clear Sans Regular Bold"/>
              </a:rPr>
              <a:t>РАЗВИТИЕ ТВОРЧЕСКОГО ПОТЕНЦИАЛА</a:t>
            </a:r>
            <a:endParaRPr lang="en-US" sz="3200" dirty="0">
              <a:solidFill>
                <a:srgbClr val="7A11FF"/>
              </a:solidFill>
              <a:latin typeface="Clear Sans Regular Bold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722027" y="7667461"/>
            <a:ext cx="4848573" cy="1615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ru-RU" sz="3200" dirty="0" smtClean="0">
                <a:solidFill>
                  <a:srgbClr val="7A11FF"/>
                </a:solidFill>
                <a:latin typeface="Clear Sans Regular Bold"/>
              </a:rPr>
              <a:t>СОЦИАЛЬНОЕ ПРОЕКТИРОВАНИЕ И РЕАЛИЗАЦИЯ</a:t>
            </a:r>
          </a:p>
        </p:txBody>
      </p:sp>
    </p:spTree>
    <p:extLst>
      <p:ext uri="{BB962C8B-B14F-4D97-AF65-F5344CB8AC3E}">
        <p14:creationId xmlns:p14="http://schemas.microsoft.com/office/powerpoint/2010/main" xmlns="" val="442648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5400000">
            <a:off x="3141152" y="6096196"/>
            <a:ext cx="6314682" cy="0"/>
          </a:xfrm>
          <a:prstGeom prst="line">
            <a:avLst/>
          </a:prstGeom>
          <a:ln w="9525" cap="flat">
            <a:solidFill>
              <a:srgbClr val="7A11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 rot="5400000">
            <a:off x="8851177" y="6115207"/>
            <a:ext cx="6276660" cy="0"/>
          </a:xfrm>
          <a:prstGeom prst="line">
            <a:avLst/>
          </a:prstGeom>
          <a:ln w="9525" cap="flat">
            <a:solidFill>
              <a:srgbClr val="7A11FF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r="897" b="41463"/>
          <a:stretch>
            <a:fillRect/>
          </a:stretch>
        </p:blipFill>
        <p:spPr>
          <a:xfrm>
            <a:off x="-25400" y="-73299"/>
            <a:ext cx="18313400" cy="2787839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333986" y="1253915"/>
            <a:ext cx="16453801" cy="98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79"/>
              </a:lnSpc>
            </a:pPr>
            <a:r>
              <a:rPr lang="ru-RU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ic A1 Bold"/>
              </a:rPr>
              <a:t>СОВЕТ РАБОТАЮЩЕЙ МОЛОДЕЖИ</a:t>
            </a:r>
            <a:endParaRPr lang="en-US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thic A1 Bold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7845" y="6031078"/>
            <a:ext cx="4848573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ru-RU" sz="3200" dirty="0" smtClean="0">
                <a:solidFill>
                  <a:srgbClr val="7A11FF"/>
                </a:solidFill>
                <a:latin typeface="Clear Sans Regular Bold"/>
              </a:rPr>
              <a:t>АВГУСТ 2022 </a:t>
            </a:r>
          </a:p>
          <a:p>
            <a:pPr algn="ctr">
              <a:lnSpc>
                <a:spcPts val="4160"/>
              </a:lnSpc>
            </a:pPr>
            <a:r>
              <a:rPr lang="ru-RU" sz="3200" dirty="0" smtClean="0">
                <a:solidFill>
                  <a:srgbClr val="7A11FF"/>
                </a:solidFill>
                <a:latin typeface="Clear Sans Regular Bold"/>
              </a:rPr>
              <a:t>СОЗДАНИЕ НА БАЗЕ МРЦ</a:t>
            </a:r>
            <a:endParaRPr lang="en-US" sz="3200" dirty="0">
              <a:solidFill>
                <a:srgbClr val="7A11FF"/>
              </a:solidFill>
              <a:latin typeface="Clear Sans Regular Bold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722027" y="7481198"/>
            <a:ext cx="4848573" cy="1615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1" algn="ctr">
              <a:lnSpc>
                <a:spcPts val="4160"/>
              </a:lnSpc>
            </a:pPr>
            <a:r>
              <a:rPr lang="ru-RU" sz="3200" dirty="0" smtClean="0">
                <a:solidFill>
                  <a:srgbClr val="7A11FF"/>
                </a:solidFill>
                <a:latin typeface="Clear Sans Regular Bold"/>
              </a:rPr>
              <a:t>РАБОТАЮЩАЯ МОЛОДЕЖЬ КОЛХОЗА ИМ.ЧАПАЕВА</a:t>
            </a:r>
          </a:p>
        </p:txBody>
      </p:sp>
      <p:pic>
        <p:nvPicPr>
          <p:cNvPr id="14" name="Picture 16" descr="https://sun9-77.userapi.com/impg/HU_B0sP1KgYlyx-R1g7CSP7GbNVnDB2QsNKhGA/GzOgY_PVrSA.jpg?size=695x900&amp;quality=95&amp;sign=7af5b480bddd503af8f4feed528dbe09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02000" y="130874"/>
            <a:ext cx="1837497" cy="237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s://sun9-29.userapi.com/impg/-2mK7XbLeX9ImkUYqzRDEyWxK7ixpcft_VSsWA/uj7_BTkZEtA.jpg?size=2560x1707&amp;quality=95&amp;sign=4606fd63f45dd6d00eb71eaac4657a45&amp;type=album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31" t="31107" r="231" b="-7185"/>
          <a:stretch/>
        </p:blipFill>
        <p:spPr bwMode="auto">
          <a:xfrm>
            <a:off x="333987" y="3162301"/>
            <a:ext cx="5783500" cy="293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sun9-49.userapi.com/impg/rM0qf-gD6SkDm8i7FVRaK1SKdg8-9PWVkrUo4w/YUU52nIaPFQ.jpg?size=1920x1280&amp;quality=95&amp;sign=55dd72f3a97944dbad2bd5988edf7dc3&amp;type=albu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44968" y="3038361"/>
            <a:ext cx="4772663" cy="3181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sun9-36.userapi.com/impg/Yrt03-hir_vUYy_JrHx6R8SVfhoHPflvNJaS-w/MNWBgqqo4L8.jpg?size=1600x1066&amp;quality=95&amp;sign=53ebb10c5670a53eab3b63460ed59854&amp;type=albu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46384" y="6743705"/>
            <a:ext cx="4369831" cy="29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s://sun9-42.userapi.com/impg/qTvc6ZmmjGbhwPn61cBu-PDojuCrcJ3fq1wjGg/ndmlIh0NPA4.jpg?size=1748x1240&amp;quality=95&amp;sign=b4fe2ad04d69f442251035a468171904&amp;type=album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799" t="11196" r="10645" b="12179"/>
          <a:stretch/>
        </p:blipFill>
        <p:spPr bwMode="auto">
          <a:xfrm>
            <a:off x="12484850" y="2976877"/>
            <a:ext cx="5369887" cy="3668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s://sun9-35.userapi.com/impg/VnrpvbJeeMHg0GV0xTbyy2f50YapibmlsfSlpA/RtJWejfk7Tg.jpg?size=2160x2160&amp;quality=96&amp;sign=1bf068c3a5b808cf1067f787ef89776e&amp;type=album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76400" y="7277100"/>
            <a:ext cx="2667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68747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410</Words>
  <Application>Microsoft Office PowerPoint</Application>
  <PresentationFormat>Произвольный</PresentationFormat>
  <Paragraphs>142</Paragraphs>
  <Slides>21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7" baseType="lpstr">
      <vt:lpstr>Arial</vt:lpstr>
      <vt:lpstr>Gothic A1 Bold</vt:lpstr>
      <vt:lpstr>Clear Sans Regular</vt:lpstr>
      <vt:lpstr>Clear Sans Regular Bold</vt:lpstr>
      <vt:lpstr>Calibri</vt:lpstr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Подготовлена Даниилом Лебедевым</dc:title>
  <dc:creator>User</dc:creator>
  <cp:lastModifiedBy>User</cp:lastModifiedBy>
  <cp:revision>50</cp:revision>
  <cp:lastPrinted>2023-02-16T13:06:11Z</cp:lastPrinted>
  <dcterms:created xsi:type="dcterms:W3CDTF">2006-08-16T00:00:00Z</dcterms:created>
  <dcterms:modified xsi:type="dcterms:W3CDTF">2024-01-30T05:46:53Z</dcterms:modified>
  <dc:identifier>DAFSFeVLFw0</dc:identifier>
</cp:coreProperties>
</file>