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2" r:id="rId3"/>
    <p:sldId id="313" r:id="rId4"/>
    <p:sldId id="261" r:id="rId5"/>
    <p:sldId id="287" r:id="rId6"/>
    <p:sldId id="308" r:id="rId7"/>
    <p:sldId id="293" r:id="rId8"/>
    <p:sldId id="303" r:id="rId9"/>
    <p:sldId id="291" r:id="rId10"/>
    <p:sldId id="309" r:id="rId11"/>
    <p:sldId id="310" r:id="rId12"/>
    <p:sldId id="314" r:id="rId13"/>
    <p:sldId id="315" r:id="rId14"/>
  </p:sldIdLst>
  <p:sldSz cx="12192000" cy="6858000"/>
  <p:notesSz cx="6797675" cy="987425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864"/>
    <a:srgbClr val="333333"/>
    <a:srgbClr val="9BB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pPr rtl="0"/>
            <a:fld id="{351198EC-8139-42E0-8E21-7D55627C4578}" type="datetime1">
              <a:rPr lang="ru-RU" smtClean="0"/>
              <a:t>04.07.2021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C0E85B5D-AF9C-4619-9577-8E9C8F4CF6D0}" type="datetime1">
              <a:rPr lang="ru-RU" smtClean="0"/>
              <a:pPr/>
              <a:t>04.07.2021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0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4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</a:t>
            </a:r>
            <a:br>
              <a:rPr lang="ru-RU" noProof="0" dirty="0"/>
            </a:br>
            <a:r>
              <a:rPr lang="ru-RU" noProof="0" dirty="0"/>
              <a:t>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lnSpc>
                <a:spcPct val="70000"/>
              </a:lnSpc>
              <a:defRPr sz="55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4846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илиния: Фигура 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Полилиния: Фигура 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Полилиния: Фигура 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олилиния: Фигура 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: Фигура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ru-RU" sz="1200" noProof="0" dirty="0">
                <a:solidFill>
                  <a:schemeClr val="tx2"/>
                </a:solidFill>
                <a:latin typeface="+mj-lt"/>
              </a:rPr>
              <a:t>Ваш логотип или название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83" r:id="rId9"/>
    <p:sldLayoutId id="2147483668" r:id="rId10"/>
    <p:sldLayoutId id="2147483682" r:id="rId11"/>
    <p:sldLayoutId id="2147483670" r:id="rId12"/>
    <p:sldLayoutId id="2147483653" r:id="rId13"/>
    <p:sldLayoutId id="2147483673" r:id="rId14"/>
    <p:sldLayoutId id="2147483674" r:id="rId15"/>
    <p:sldLayoutId id="2147483676" r:id="rId16"/>
    <p:sldLayoutId id="2147483677" r:id="rId17"/>
    <p:sldLayoutId id="2147483654" r:id="rId18"/>
    <p:sldLayoutId id="2147483660" r:id="rId19"/>
    <p:sldLayoutId id="2147483661" r:id="rId20"/>
    <p:sldLayoutId id="2147483678" r:id="rId21"/>
    <p:sldLayoutId id="214748368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129" y="0"/>
            <a:ext cx="788887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4292866" cy="3426594"/>
          </a:xfr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rtlCol="0"/>
          <a:lstStyle/>
          <a:p>
            <a:pPr algn="ctr" rt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b="1" dirty="0" smtClean="0">
                <a:solidFill>
                  <a:schemeClr val="tx1"/>
                </a:solidFill>
              </a:rPr>
              <a:t>Создание  «зеленых зон»  и «зеленых мастерских» для коррекционных школ и колледжей садоводческого направления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49079"/>
            <a:ext cx="4321743" cy="4008922"/>
          </a:xfrm>
          <a:solidFill>
            <a:srgbClr val="9BBEE2">
              <a:alpha val="90000"/>
            </a:srgbClr>
          </a:solidFill>
        </p:spPr>
        <p:txBody>
          <a:bodyPr rtlCol="0"/>
          <a:lstStyle/>
          <a:p>
            <a:pPr algn="ctr" rtl="0"/>
            <a:endParaRPr lang="ru-RU" sz="2400" b="1" dirty="0" smtClean="0">
              <a:solidFill>
                <a:schemeClr val="tx1"/>
              </a:solidFill>
            </a:endParaRPr>
          </a:p>
          <a:p>
            <a:pPr algn="ctr" rtl="0"/>
            <a:endParaRPr lang="ru-RU" sz="2400" b="1" dirty="0">
              <a:solidFill>
                <a:schemeClr val="tx1"/>
              </a:solidFill>
            </a:endParaRPr>
          </a:p>
          <a:p>
            <a:pPr algn="ctr" rtl="0"/>
            <a:endParaRPr lang="ru-RU" sz="2400" b="1" dirty="0" smtClean="0">
              <a:solidFill>
                <a:schemeClr val="tx1"/>
              </a:solidFill>
            </a:endParaRPr>
          </a:p>
          <a:p>
            <a:pPr algn="ctr" rtl="0"/>
            <a:endParaRPr lang="ru-RU" sz="2400" b="1" dirty="0">
              <a:solidFill>
                <a:schemeClr val="tx1"/>
              </a:solidFill>
            </a:endParaRPr>
          </a:p>
          <a:p>
            <a:pPr algn="ctr" rtl="0"/>
            <a:endParaRPr lang="ru-RU" sz="1800" b="1" dirty="0" smtClean="0">
              <a:solidFill>
                <a:schemeClr val="tx1"/>
              </a:solidFill>
            </a:endParaRPr>
          </a:p>
          <a:p>
            <a:pPr algn="ctr" rtl="0"/>
            <a:endParaRPr lang="ru-RU" sz="1800" b="1" dirty="0" smtClean="0">
              <a:solidFill>
                <a:schemeClr val="tx1"/>
              </a:solidFill>
            </a:endParaRPr>
          </a:p>
          <a:p>
            <a:pPr algn="ctr" rtl="0"/>
            <a:r>
              <a:rPr lang="ru-RU" sz="1800" b="1" dirty="0" smtClean="0">
                <a:solidFill>
                  <a:schemeClr val="tx1"/>
                </a:solidFill>
              </a:rPr>
              <a:t>ООО «Вертикальные лечебные  сады»</a:t>
            </a:r>
          </a:p>
          <a:p>
            <a:pPr algn="ctr" rtl="0"/>
            <a:r>
              <a:rPr lang="ru-RU" sz="1800" b="1" dirty="0" smtClean="0">
                <a:solidFill>
                  <a:schemeClr val="tx1"/>
                </a:solidFill>
              </a:rPr>
              <a:t>Проект на конкурс фонда</a:t>
            </a:r>
          </a:p>
          <a:p>
            <a:pPr algn="ctr" rtl="0"/>
            <a:r>
              <a:rPr lang="ru-RU" sz="1800" b="1" dirty="0" smtClean="0">
                <a:solidFill>
                  <a:schemeClr val="tx1"/>
                </a:solidFill>
              </a:rPr>
              <a:t> «НА ВСТРЕЧУ ПЕРЕМЕНАМ»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32" y="3082210"/>
            <a:ext cx="2118905" cy="18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779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00" y="134754"/>
            <a:ext cx="11340000" cy="5582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Сервисное сопровождение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672431" y="924025"/>
            <a:ext cx="10666129" cy="404260"/>
          </a:xfrm>
        </p:spPr>
        <p:txBody>
          <a:bodyPr/>
          <a:lstStyle/>
          <a:p>
            <a:r>
              <a:rPr lang="ru-RU" dirty="0" smtClean="0"/>
              <a:t>Обучение специалистов работе  с технологией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96253" y="4360244"/>
            <a:ext cx="12095747" cy="519763"/>
          </a:xfrm>
        </p:spPr>
        <p:txBody>
          <a:bodyPr/>
          <a:lstStyle/>
          <a:p>
            <a:r>
              <a:rPr lang="ru-RU" dirty="0" smtClean="0"/>
              <a:t>Подключение к сервису «сетевой агроном»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65267"/>
              </p:ext>
            </p:extLst>
          </p:nvPr>
        </p:nvGraphicFramePr>
        <p:xfrm>
          <a:off x="394636" y="1424541"/>
          <a:ext cx="11415562" cy="28535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590827">
                  <a:extLst>
                    <a:ext uri="{9D8B030D-6E8A-4147-A177-3AD203B41FA5}">
                      <a16:colId xmlns:a16="http://schemas.microsoft.com/office/drawing/2014/main" val="983331369"/>
                    </a:ext>
                  </a:extLst>
                </a:gridCol>
                <a:gridCol w="2824735">
                  <a:extLst>
                    <a:ext uri="{9D8B030D-6E8A-4147-A177-3AD203B41FA5}">
                      <a16:colId xmlns:a16="http://schemas.microsoft.com/office/drawing/2014/main" val="2007338337"/>
                    </a:ext>
                  </a:extLst>
                </a:gridCol>
              </a:tblGrid>
              <a:tr h="3428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</a:t>
                      </a:r>
                      <a:r>
                        <a:rPr lang="ru-RU" sz="1600" baseline="0" dirty="0" smtClean="0"/>
                        <a:t> обучения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Стоимость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99864"/>
                  </a:ext>
                </a:extLst>
              </a:tr>
              <a:tr h="3341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Курс д обучения в записи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090668"/>
                  </a:ext>
                </a:extLst>
              </a:tr>
              <a:tr h="3341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Курс дистанционного обучения (10</a:t>
                      </a:r>
                      <a:r>
                        <a:rPr lang="ru-RU" sz="1600" baseline="0" dirty="0" smtClean="0"/>
                        <a:t> встреч)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10 000 (1 человек)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72575"/>
                  </a:ext>
                </a:extLst>
              </a:tr>
              <a:tr h="3341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Курс очного обучения (24 часа) 3 дня в Москве. С практикой слушателя.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25 000 (1 человек)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375774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Выездной семинар 2 дня на коллектив до 15 слушателей + (проезд,</a:t>
                      </a:r>
                      <a:r>
                        <a:rPr lang="ru-RU" sz="1600" baseline="0" dirty="0" smtClean="0"/>
                        <a:t> проживание, командировочные 2 человека). Мастер-класс (без практики слушателей)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30 000(группа до 15 человек)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20078"/>
                  </a:ext>
                </a:extLst>
              </a:tr>
              <a:tr h="3341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Консультирование дистанционное(для прошедших любую форму обучения)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бесплатно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04451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Выезд к заказчику для консультирования на месте. Для регионов +проезд,</a:t>
                      </a:r>
                      <a:r>
                        <a:rPr lang="ru-RU" sz="1600" baseline="0" dirty="0" smtClean="0"/>
                        <a:t> суточные, проживание.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0086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71440"/>
              </p:ext>
            </p:extLst>
          </p:nvPr>
        </p:nvGraphicFramePr>
        <p:xfrm>
          <a:off x="434204" y="4958614"/>
          <a:ext cx="11289366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06562">
                  <a:extLst>
                    <a:ext uri="{9D8B030D-6E8A-4147-A177-3AD203B41FA5}">
                      <a16:colId xmlns:a16="http://schemas.microsoft.com/office/drawing/2014/main" val="2323698464"/>
                    </a:ext>
                  </a:extLst>
                </a:gridCol>
                <a:gridCol w="1982804">
                  <a:extLst>
                    <a:ext uri="{9D8B030D-6E8A-4147-A177-3AD203B41FA5}">
                      <a16:colId xmlns:a16="http://schemas.microsoft.com/office/drawing/2014/main" val="2578677881"/>
                    </a:ext>
                  </a:extLst>
                </a:gridCol>
              </a:tblGrid>
              <a:tr h="302274">
                <a:tc>
                  <a:txBody>
                    <a:bodyPr/>
                    <a:lstStyle/>
                    <a:p>
                      <a:r>
                        <a:rPr lang="ru-RU" dirty="0" smtClean="0"/>
                        <a:t>Сетевой агроном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93123"/>
                  </a:ext>
                </a:extLst>
              </a:tr>
              <a:tr h="8816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Сервис «сетевой агроном предполагает закрепление за площадкой специалиста по декоративным культурам. Специалист будет  задавать алгоритм работы по выращиванию растений, консультировать по всем  возникающим агрономическим вопросам. Сопровождение идет через </a:t>
                      </a:r>
                      <a:r>
                        <a:rPr lang="ru-RU" sz="1600" dirty="0" err="1" smtClean="0"/>
                        <a:t>абонетское</a:t>
                      </a:r>
                      <a:r>
                        <a:rPr lang="ru-RU" sz="1600" dirty="0" smtClean="0"/>
                        <a:t> обслуживание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5 000</a:t>
                      </a:r>
                      <a:r>
                        <a:rPr lang="ru-RU" sz="1600" baseline="0" dirty="0" smtClean="0"/>
                        <a:t> в месяц. Годовая подписка 60 000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55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65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12192000" cy="6930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11839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9646" y="67377"/>
            <a:ext cx="10481912" cy="96634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Монтаж «зеленой мастерской»  своими руками после обучения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163630" y="2088682"/>
            <a:ext cx="4907870" cy="481262"/>
          </a:xfrm>
        </p:spPr>
        <p:txBody>
          <a:bodyPr/>
          <a:lstStyle/>
          <a:p>
            <a:r>
              <a:rPr lang="ru-RU" dirty="0" smtClean="0"/>
              <a:t>Монтаж оборудования, стеллажей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221050" y="4398745"/>
            <a:ext cx="5188348" cy="606390"/>
          </a:xfrm>
        </p:spPr>
        <p:txBody>
          <a:bodyPr/>
          <a:lstStyle/>
          <a:p>
            <a:r>
              <a:rPr lang="ru-RU" dirty="0" smtClean="0"/>
              <a:t>Монтаж системы освещения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192505" y="2531443"/>
            <a:ext cx="3079071" cy="329525"/>
          </a:xfrm>
        </p:spPr>
        <p:txBody>
          <a:bodyPr/>
          <a:lstStyle/>
          <a:p>
            <a:r>
              <a:rPr lang="ru-RU" dirty="0" smtClean="0"/>
              <a:t>Высадка растений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610" y="2936325"/>
            <a:ext cx="295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Монтаж </a:t>
            </a:r>
            <a:r>
              <a:rPr lang="ru-RU" b="1" dirty="0" smtClean="0">
                <a:latin typeface="+mj-lt"/>
              </a:rPr>
              <a:t>системы полива</a:t>
            </a:r>
            <a:endParaRPr lang="ru-RU" b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737" y="3561347"/>
            <a:ext cx="444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Размещение модулей с растениями согласно проекту</a:t>
            </a:r>
            <a:endParaRPr lang="ru-RU" b="1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613" y="5881035"/>
            <a:ext cx="474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Абонентское обслуживание состояния  растений</a:t>
            </a:r>
            <a:endParaRPr lang="ru-RU" b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236" y="1337912"/>
            <a:ext cx="455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Закупка  и подготовка  растительного материала</a:t>
            </a:r>
            <a:endParaRPr lang="ru-RU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238" y="4860758"/>
            <a:ext cx="3789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Автоматизация системы освещения  и  системы  полива</a:t>
            </a:r>
            <a:endParaRPr lang="ru-RU" b="1" dirty="0"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14" y="1289785"/>
            <a:ext cx="7194568" cy="53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9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2192000" cy="798897"/>
          </a:xfrm>
          <a:prstGeom prst="rect">
            <a:avLst/>
          </a:prstGeom>
          <a:solidFill>
            <a:srgbClr val="58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290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Этапы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6314173" y="1588777"/>
            <a:ext cx="5765532" cy="2222828"/>
          </a:xfrm>
        </p:spPr>
        <p:txBody>
          <a:bodyPr/>
          <a:lstStyle/>
          <a:p>
            <a:pPr algn="l"/>
            <a:r>
              <a:rPr lang="ru-RU" dirty="0"/>
              <a:t>Создание  сообщества с единой цифровой платформой управления</a:t>
            </a:r>
          </a:p>
          <a:p>
            <a:pPr algn="l"/>
            <a:r>
              <a:rPr lang="ru-RU" dirty="0"/>
              <a:t>Запуск 15 площадок  в регионах</a:t>
            </a:r>
          </a:p>
          <a:p>
            <a:pPr algn="l"/>
            <a:r>
              <a:rPr lang="ru-RU" dirty="0"/>
              <a:t>Создание сетевых сервисов системы социального предпринимательства в зеленом хозяйстве</a:t>
            </a:r>
          </a:p>
          <a:p>
            <a:pPr algn="l"/>
            <a:r>
              <a:rPr lang="ru-RU" dirty="0"/>
              <a:t>Формирование договоров ГЧП</a:t>
            </a:r>
          </a:p>
          <a:p>
            <a:pPr algn="l"/>
            <a:r>
              <a:rPr lang="ru-RU" dirty="0"/>
              <a:t>Выход "зеленых мастерских" на самоокупаемость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2387" y="4350619"/>
            <a:ext cx="5496027" cy="1925053"/>
          </a:xfrm>
        </p:spPr>
        <p:txBody>
          <a:bodyPr/>
          <a:lstStyle/>
          <a:p>
            <a:pPr algn="l"/>
            <a:r>
              <a:rPr lang="ru-RU" dirty="0" smtClean="0"/>
              <a:t>Формирование </a:t>
            </a:r>
            <a:r>
              <a:rPr lang="ru-RU" dirty="0"/>
              <a:t>социальной франшизы</a:t>
            </a:r>
          </a:p>
          <a:p>
            <a:pPr algn="l"/>
            <a:r>
              <a:rPr lang="ru-RU" dirty="0"/>
              <a:t>Создание 50 площадок в  регионах</a:t>
            </a:r>
          </a:p>
          <a:p>
            <a:pPr algn="l"/>
            <a:r>
              <a:rPr lang="ru-RU" dirty="0"/>
              <a:t>Организация отлаженного производства и гарантированного сбыта продукции</a:t>
            </a:r>
          </a:p>
          <a:p>
            <a:pPr algn="l"/>
            <a:r>
              <a:rPr lang="ru-RU" dirty="0"/>
              <a:t>Включение проекта в госпрограммы  и  в </a:t>
            </a:r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614680" y="1115757"/>
            <a:ext cx="2160000" cy="504000"/>
          </a:xfrm>
        </p:spPr>
        <p:txBody>
          <a:bodyPr/>
          <a:lstStyle/>
          <a:p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6961192" y="1077258"/>
            <a:ext cx="2160587" cy="504000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708426" y="3839707"/>
            <a:ext cx="2160588" cy="504000"/>
          </a:xfrm>
        </p:spPr>
        <p:txBody>
          <a:bodyPr/>
          <a:lstStyle/>
          <a:p>
            <a:r>
              <a:rPr lang="ru-RU" dirty="0" smtClean="0"/>
              <a:t>3  этап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1"/>
          </p:nvPr>
        </p:nvSpPr>
        <p:spPr>
          <a:xfrm>
            <a:off x="441718" y="1661017"/>
            <a:ext cx="11310727" cy="2035084"/>
          </a:xfrm>
        </p:spPr>
        <p:txBody>
          <a:bodyPr/>
          <a:lstStyle/>
          <a:p>
            <a:pPr algn="l"/>
            <a:r>
              <a:rPr lang="ru-RU" dirty="0"/>
              <a:t>Запуск 3 пилотных площадок в Москве и Подмосковье</a:t>
            </a:r>
          </a:p>
          <a:p>
            <a:pPr algn="l"/>
            <a:r>
              <a:rPr lang="ru-RU" dirty="0"/>
              <a:t>Популяризация</a:t>
            </a:r>
          </a:p>
          <a:p>
            <a:pPr algn="l"/>
            <a:r>
              <a:rPr lang="ru-RU" dirty="0"/>
              <a:t>Сотрудничество с "</a:t>
            </a:r>
            <a:r>
              <a:rPr lang="ru-RU" dirty="0" err="1"/>
              <a:t>Доброшколой</a:t>
            </a:r>
            <a:r>
              <a:rPr lang="ru-RU" dirty="0"/>
              <a:t>"</a:t>
            </a:r>
          </a:p>
          <a:p>
            <a:pPr algn="l"/>
            <a:r>
              <a:rPr lang="ru-RU" dirty="0"/>
              <a:t>Обучение  организаторов "зеленых мастерских"</a:t>
            </a:r>
          </a:p>
          <a:p>
            <a:pPr algn="l"/>
            <a:r>
              <a:rPr lang="ru-RU" dirty="0"/>
              <a:t>Поиск  инвесторов (гранты, социально-ответственный бизнес)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173" y="3947235"/>
            <a:ext cx="5795860" cy="28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40918" y="2608446"/>
            <a:ext cx="6051082" cy="43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08295" y="1270534"/>
            <a:ext cx="5983705" cy="394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69794" y="0"/>
            <a:ext cx="6022206" cy="529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21381" y="0"/>
            <a:ext cx="6391175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11756" y="0"/>
            <a:ext cx="6371924" cy="1491916"/>
          </a:xfrm>
          <a:solidFill>
            <a:srgbClr val="586864">
              <a:alpha val="80000"/>
            </a:srgbClr>
          </a:solidFill>
        </p:spPr>
        <p:txBody>
          <a:bodyPr/>
          <a:lstStyle/>
          <a:p>
            <a:r>
              <a:rPr lang="ru-RU" sz="800" dirty="0" smtClean="0">
                <a:solidFill>
                  <a:srgbClr val="00B0F0"/>
                </a:solidFill>
              </a:rPr>
              <a:t>Создание</a:t>
            </a:r>
            <a:endParaRPr lang="ru-RU" sz="800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46797" y="4913068"/>
            <a:ext cx="5945204" cy="1944932"/>
          </a:xfrm>
          <a:gradFill>
            <a:gsLst>
              <a:gs pos="9805">
                <a:srgbClr val="9BBEE2"/>
              </a:gs>
              <a:gs pos="37000">
                <a:schemeClr val="accent3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66489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2400" dirty="0" smtClean="0">
                <a:latin typeface="+mj-lt"/>
              </a:rPr>
              <a:t>Реабилитация</a:t>
            </a:r>
          </a:p>
          <a:p>
            <a:pPr algn="ctr"/>
            <a:r>
              <a:rPr lang="ru-RU" sz="2400" dirty="0" smtClean="0">
                <a:latin typeface="+mj-lt"/>
              </a:rPr>
              <a:t>Профориентация</a:t>
            </a:r>
          </a:p>
          <a:p>
            <a:pPr algn="ctr"/>
            <a:r>
              <a:rPr lang="ru-RU" sz="2400" dirty="0" smtClean="0">
                <a:latin typeface="+mj-lt"/>
              </a:rPr>
              <a:t>Социализация</a:t>
            </a:r>
          </a:p>
          <a:p>
            <a:pPr algn="ctr"/>
            <a:r>
              <a:rPr lang="ru-RU" sz="2400" dirty="0" smtClean="0">
                <a:latin typeface="+mj-lt"/>
              </a:rPr>
              <a:t>Трудоустройство</a:t>
            </a:r>
            <a:endParaRPr lang="ru-RU" sz="2400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664143" y="1540042"/>
            <a:ext cx="4880009" cy="102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Трудоустройство людей с  ОВЗ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Школа- колледж – социальное предприятие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социальных предпринимателей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6935" y="154004"/>
            <a:ext cx="4957010" cy="4639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«Зеленые» зоны</a:t>
            </a:r>
          </a:p>
          <a:p>
            <a:pPr algn="ctr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Интернаты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«Зеленые» мастерские»</a:t>
            </a:r>
          </a:p>
          <a:p>
            <a:pPr algn="ctr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колледжи (тренажеры)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направления в созданных трудовых мастерских(средства производства)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Социальные «зеленые» предприниматели </a:t>
            </a:r>
          </a:p>
          <a:p>
            <a:pPr algn="ctr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рганизация трудовых мастерских по выращиванию растений  и создание «зеленых бригад» с куратором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Создание «зеленых комнат» –экологических просветительских площадок , центров «зеленых услуг», продаж растений, «живых букетов», произведенных в трудовых мастерских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5" y="4088931"/>
            <a:ext cx="4774131" cy="2685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7003" y="252249"/>
            <a:ext cx="5967663" cy="13085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Создание системы социального предпринимательства в зеленой отрасли через «зеленые мастерские»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96253" y="2550695"/>
            <a:ext cx="5919537" cy="13860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Ограничение направлений подготовки детей с ОВЗ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Зеленое хозяйство – востребованная отрасль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Ниша комнатного цветоводства пока свободна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Социальное предпринимательство создает дополнительную защиту в социализации молодежи с ОВЗ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4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634"/>
            <a:ext cx="6681795" cy="5121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3481"/>
            <a:ext cx="6681795" cy="5121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712270"/>
            <a:ext cx="6679933" cy="510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7700"/>
            <a:ext cx="6681795" cy="51210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12192000" cy="741145"/>
          </a:xfrm>
          <a:prstGeom prst="rect">
            <a:avLst/>
          </a:prstGeom>
          <a:solidFill>
            <a:srgbClr val="33333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55236" y="220245"/>
            <a:ext cx="4703542" cy="432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Мероприятия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94637" y="3792353"/>
            <a:ext cx="11347171" cy="779979"/>
          </a:xfrm>
        </p:spPr>
        <p:txBody>
          <a:bodyPr/>
          <a:lstStyle/>
          <a:p>
            <a:r>
              <a:rPr lang="ru-RU" dirty="0" smtClean="0"/>
              <a:t>Курс обучения знакомит потенциальных организаторов «зеленой мастерской» по всем аспектам создания оранжереи по выращиванию комнатных растений в обычных городских условиях. Курс состоит из 10 тем по 4 часа каждая. Оптимально его проведение в очном формате, но может быть проведен и дистанционно.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3137" y="5005137"/>
            <a:ext cx="11366422" cy="587141"/>
          </a:xfrm>
        </p:spPr>
        <p:txBody>
          <a:bodyPr/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Доброшкола</a:t>
            </a:r>
            <a:r>
              <a:rPr lang="ru-RU" dirty="0" smtClean="0"/>
              <a:t>» в рамках ФП «Современная школа» нацпроекта «Образование» для создания комфортных условий для детей с ОВЗ. На текущий момент он объединяет 160 школ и интернатов.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394635" y="856648"/>
            <a:ext cx="4543125" cy="366964"/>
          </a:xfrm>
        </p:spPr>
        <p:txBody>
          <a:bodyPr/>
          <a:lstStyle/>
          <a:p>
            <a:r>
              <a:rPr lang="ru-RU" dirty="0" smtClean="0"/>
              <a:t>Популяризация проекта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385010" y="3416969"/>
            <a:ext cx="6131293" cy="410808"/>
          </a:xfrm>
        </p:spPr>
        <p:txBody>
          <a:bodyPr/>
          <a:lstStyle/>
          <a:p>
            <a:r>
              <a:rPr lang="ru-RU" dirty="0" smtClean="0"/>
              <a:t>Курс обучения организаторов «зеленых мастерских»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423512" y="4552749"/>
            <a:ext cx="5188016" cy="406526"/>
          </a:xfrm>
        </p:spPr>
        <p:txBody>
          <a:bodyPr/>
          <a:lstStyle/>
          <a:p>
            <a:r>
              <a:rPr lang="ru-RU" dirty="0" smtClean="0"/>
              <a:t>Сотрудничество с проектом «</a:t>
            </a:r>
            <a:r>
              <a:rPr lang="ru-RU" dirty="0" err="1" smtClean="0"/>
              <a:t>Доброшкола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40631" y="1166572"/>
            <a:ext cx="6323798" cy="20001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тематических конференций с приглашением администрации коррекционных школ, колледжей,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родительских сообществ, заинтересованных лиц в проведении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Освещение проекта в  сетях и на сайтах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Публикации  в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Участие в выставках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9509" y="5496646"/>
            <a:ext cx="350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Запуск 2 пилотных площадок</a:t>
            </a:r>
            <a:endParaRPr lang="ru-RU" b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385" y="6027003"/>
            <a:ext cx="11048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текущий момент мы запустили «зеленую мастерскую» в БФ  Круг, где студенты  колледжа «Столица» проходили успешную практику. 4 человека в  результате трудоустраиваются. Мы планируем запуск площадок в 108  и 830 школах в рамках первого этапа проекта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82" y="744753"/>
            <a:ext cx="5492818" cy="29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7430703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7411453" cy="770021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92202" y="0"/>
            <a:ext cx="47997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1844"/>
            <a:ext cx="7382578" cy="1126156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algn="l" rtl="0"/>
            <a:r>
              <a:rPr lang="ru-RU" sz="2000" b="1" dirty="0" smtClean="0"/>
              <a:t>Авторская запатентованная  технология</a:t>
            </a:r>
          </a:p>
          <a:p>
            <a:pPr algn="l" rtl="0"/>
            <a:r>
              <a:rPr lang="ru-RU" sz="2000" b="1" dirty="0" smtClean="0"/>
              <a:t>Успешный пилот  Агентства инноваций г. Москвы по созданию «зеленой гостиной» в школе 1535</a:t>
            </a:r>
            <a:endParaRPr lang="ru-RU" sz="20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718" y="0"/>
            <a:ext cx="4042610" cy="5861786"/>
          </a:xfrm>
        </p:spPr>
        <p:txBody>
          <a:bodyPr rtlCol="0"/>
          <a:lstStyle/>
          <a:p>
            <a:pPr marL="0" indent="0" rtl="0">
              <a:lnSpc>
                <a:spcPct val="80000"/>
              </a:lnSpc>
              <a:buNone/>
            </a:pPr>
            <a:endParaRPr lang="ru-RU" sz="4400" dirty="0" smtClean="0"/>
          </a:p>
          <a:p>
            <a:pPr marL="0" indent="0" rtl="0">
              <a:lnSpc>
                <a:spcPct val="80000"/>
              </a:lnSpc>
              <a:buNone/>
            </a:pPr>
            <a:endParaRPr lang="ru-RU" sz="4400" dirty="0"/>
          </a:p>
          <a:p>
            <a:pPr marL="0" indent="0" rtl="0">
              <a:lnSpc>
                <a:spcPct val="80000"/>
              </a:lnSpc>
              <a:buNone/>
            </a:pPr>
            <a:endParaRPr lang="ru-RU" sz="4400" dirty="0" smtClean="0"/>
          </a:p>
          <a:p>
            <a:pPr marL="0" indent="0" rtl="0">
              <a:lnSpc>
                <a:spcPct val="80000"/>
              </a:lnSpc>
              <a:buNone/>
            </a:pPr>
            <a:endParaRPr lang="ru-RU" sz="4400" dirty="0" smtClean="0"/>
          </a:p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Технология создания вертикальных садов и оранжерей  в общественных пространствах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Производство, комплектация и поставка оборудования «зеленых мастерских»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Сервисное  сопровождение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Обучение специалистов по работе с оборудованием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Информационная  поддержка и консультирование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Подключение к сервисам системы : сетевой агроном,  конструктор  </a:t>
            </a:r>
            <a:r>
              <a:rPr lang="ru-RU" sz="2000" b="1" dirty="0" err="1" smtClean="0"/>
              <a:t>фитостен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Помощь в реализации произведенной продукции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  <p:grpSp>
        <p:nvGrpSpPr>
          <p:cNvPr id="46" name="Группа 45" title="группа треугольников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Полилиния: Фигура 15" title="треугольники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 title="треугольники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8" name="Полилиния: Фигура 17" title="треугольники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9" name="Полилиния: Фигура 18" title="треугольники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 19" title="треугольники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 20" title="треугольники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2" name="Полилиния: Фигура 21" title="треугольники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3" name="Полилиния: Фигура 22" title="треугольники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4" name="Полилиния: Фигура 23" title="треугольники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5" name="Полилиния: Фигура 24" title="треугольники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Полилиния: Фигура 25" title="треугольники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7" name="Полилиния: Фигура 26" title="треугольники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Полилиния: Фигура 27" title="треугольники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Полилиния: Фигура 28" title="треугольники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84118" y="6171381"/>
            <a:ext cx="2127183" cy="405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Verticalsad.ru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06" y="192505"/>
            <a:ext cx="7209322" cy="9240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ИННОВАЦИОННЫЙ БИЗНЕС  МОСКВЫ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306"/>
          <a:stretch/>
        </p:blipFill>
        <p:spPr>
          <a:xfrm>
            <a:off x="0" y="3275389"/>
            <a:ext cx="2579571" cy="2476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37" y="3291840"/>
            <a:ext cx="1177089" cy="24214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293" y="3282215"/>
            <a:ext cx="3652790" cy="2435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48" y="875900"/>
            <a:ext cx="5505651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30289"/>
            <a:ext cx="13126378" cy="7060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создании оранжереи мы используем – положение корзина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65456" y="0"/>
            <a:ext cx="4626543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7616857" cy="109350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Базовый элемент технологии - модуль редкого полива для вертикального сада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3582186" y="1866507"/>
            <a:ext cx="3657600" cy="1213577"/>
          </a:xfrm>
        </p:spPr>
        <p:txBody>
          <a:bodyPr/>
          <a:lstStyle/>
          <a:p>
            <a:r>
              <a:rPr lang="ru-RU" b="1" dirty="0" smtClean="0"/>
              <a:t>Экономия воды</a:t>
            </a:r>
          </a:p>
          <a:p>
            <a:r>
              <a:rPr lang="ru-RU" b="1" dirty="0" smtClean="0"/>
              <a:t>Благополучие растений</a:t>
            </a:r>
          </a:p>
          <a:p>
            <a:r>
              <a:rPr lang="ru-RU" b="1" dirty="0" smtClean="0"/>
              <a:t>Редкий полив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75385" y="3723588"/>
            <a:ext cx="6805746" cy="565608"/>
          </a:xfrm>
        </p:spPr>
        <p:txBody>
          <a:bodyPr/>
          <a:lstStyle/>
          <a:p>
            <a:r>
              <a:rPr lang="ru-RU" b="1" dirty="0"/>
              <a:t>Для создания вертикального сада мы используем размещение модулей – настенное и подвесное</a:t>
            </a:r>
          </a:p>
          <a:p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0" y="1102937"/>
            <a:ext cx="3139126" cy="39592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Умный горшок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3148553" y="1093510"/>
            <a:ext cx="4440023" cy="41478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Нет возвратной системы полива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0" y="3157977"/>
            <a:ext cx="7565457" cy="48999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Вертикальный сад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1"/>
          </p:nvPr>
        </p:nvSpPr>
        <p:spPr>
          <a:xfrm>
            <a:off x="403218" y="1819373"/>
            <a:ext cx="2160000" cy="1282046"/>
          </a:xfrm>
        </p:spPr>
        <p:txBody>
          <a:bodyPr/>
          <a:lstStyle/>
          <a:p>
            <a:r>
              <a:rPr lang="ru-RU" b="1" dirty="0" smtClean="0"/>
              <a:t>Отсек для воды</a:t>
            </a:r>
          </a:p>
          <a:p>
            <a:r>
              <a:rPr lang="ru-RU" b="1" dirty="0" smtClean="0"/>
              <a:t>Фитиль</a:t>
            </a:r>
          </a:p>
          <a:p>
            <a:r>
              <a:rPr lang="ru-RU" b="1" dirty="0" smtClean="0"/>
              <a:t>Возможность полива сверху</a:t>
            </a:r>
            <a:endParaRPr lang="ru-RU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2" t="24925" r="62098" b="13313"/>
          <a:stretch/>
        </p:blipFill>
        <p:spPr>
          <a:xfrm>
            <a:off x="3105364" y="1588167"/>
            <a:ext cx="995689" cy="1434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80" y="134754"/>
            <a:ext cx="4106323" cy="65969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264" y="4957010"/>
            <a:ext cx="6535553" cy="5005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создании оранжереи мы используем – положение корзина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5698156"/>
            <a:ext cx="5611528" cy="567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340994"/>
            <a:ext cx="7584707" cy="4908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7635" y="6025416"/>
            <a:ext cx="7045692" cy="5197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озеленении крыш мы предлагаем горизонтальное размещение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838" y="4350620"/>
            <a:ext cx="1732547" cy="4812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Оранжерея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486400"/>
            <a:ext cx="7565457" cy="471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38425" y="5467150"/>
            <a:ext cx="3850106" cy="3753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Озеленение крыш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7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318660"/>
            <a:ext cx="12262585" cy="55393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25642"/>
            <a:ext cx="12192000" cy="7026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12192000" cy="62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00" y="96253"/>
            <a:ext cx="11340000" cy="4812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Оборудование «зеленой мастерской»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040557" y="4456497"/>
            <a:ext cx="8123722" cy="1116530"/>
          </a:xfrm>
        </p:spPr>
        <p:txBody>
          <a:bodyPr/>
          <a:lstStyle/>
          <a:p>
            <a:pPr algn="l"/>
            <a:r>
              <a:rPr lang="ru-RU" dirty="0" smtClean="0"/>
              <a:t>Оранжерея состоит из белых модулей, что связано с отражательными способностями белого цвета. Она предназначена для выращивания сеянцев из семян и черенков, а также выращивание растений из сеянцев. Внутренне строений модулей отличается от внутреннего устройства черных. Создается на конструкциях из хромированных труб.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2040556" y="1366787"/>
            <a:ext cx="2646947" cy="433137"/>
          </a:xfrm>
        </p:spPr>
        <p:txBody>
          <a:bodyPr/>
          <a:lstStyle/>
          <a:p>
            <a:r>
              <a:rPr lang="ru-RU" dirty="0" smtClean="0"/>
              <a:t>Вертикальный сад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2011681" y="4052236"/>
            <a:ext cx="1886552" cy="404261"/>
          </a:xfrm>
        </p:spPr>
        <p:txBody>
          <a:bodyPr/>
          <a:lstStyle/>
          <a:p>
            <a:r>
              <a:rPr lang="ru-RU" dirty="0" smtClean="0"/>
              <a:t>Оранжерея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1969334" y="2820202"/>
            <a:ext cx="2160588" cy="365760"/>
          </a:xfrm>
        </p:spPr>
        <p:txBody>
          <a:bodyPr/>
          <a:lstStyle/>
          <a:p>
            <a:r>
              <a:rPr lang="ru-RU" dirty="0" smtClean="0"/>
              <a:t>Светильники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1"/>
          </p:nvPr>
        </p:nvSpPr>
        <p:spPr>
          <a:xfrm>
            <a:off x="1866257" y="1761422"/>
            <a:ext cx="10001691" cy="1001029"/>
          </a:xfrm>
        </p:spPr>
        <p:txBody>
          <a:bodyPr/>
          <a:lstStyle/>
          <a:p>
            <a:pPr algn="l"/>
            <a:r>
              <a:rPr lang="ru-RU" dirty="0" smtClean="0"/>
              <a:t>Вертикальный сад обычно состоит из черных модулей(они не видны за зеленью), в которые высажены растения с хорошо развитой корневой системой (маточники).Растения в них выращивают на продажу в модуле. Также они являются поставщиком черенков. Вертикальные сады создаются на цепях (крепление – потолок, стены), или на каркасах.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413885" y="673768"/>
            <a:ext cx="9914021" cy="5967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Зеленая мастерская может быть организована в отапливаемом помещении, площадью от 18 метров.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Желательно наличие естественного освещения.</a:t>
            </a:r>
          </a:p>
        </p:txBody>
      </p:sp>
      <p:sp>
        <p:nvSpPr>
          <p:cNvPr id="16" name="Текст 10"/>
          <p:cNvSpPr txBox="1">
            <a:spLocks/>
          </p:cNvSpPr>
          <p:nvPr/>
        </p:nvSpPr>
        <p:spPr>
          <a:xfrm>
            <a:off x="2059807" y="5561026"/>
            <a:ext cx="217531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Система полива</a:t>
            </a:r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3"/>
          </p:nvPr>
        </p:nvSpPr>
        <p:spPr>
          <a:xfrm>
            <a:off x="1925053" y="3234088"/>
            <a:ext cx="8114096" cy="856650"/>
          </a:xfrm>
        </p:spPr>
        <p:txBody>
          <a:bodyPr/>
          <a:lstStyle/>
          <a:p>
            <a:pPr algn="l"/>
            <a:r>
              <a:rPr lang="ru-RU" dirty="0" smtClean="0"/>
              <a:t>Для создания оптимального освещения мы используем светодиодные светильники. Для вертикального сада применяем  </a:t>
            </a:r>
            <a:r>
              <a:rPr lang="ru-RU" dirty="0" err="1" smtClean="0"/>
              <a:t>мощьные</a:t>
            </a:r>
            <a:r>
              <a:rPr lang="ru-RU" dirty="0" smtClean="0"/>
              <a:t> прожектора. Для </a:t>
            </a:r>
            <a:r>
              <a:rPr lang="ru-RU" dirty="0" err="1" smtClean="0"/>
              <a:t>досветки</a:t>
            </a:r>
            <a:r>
              <a:rPr lang="ru-RU" dirty="0" smtClean="0"/>
              <a:t> оранжерей светильники специальные (полного спектра) и холодного  белого света)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5" y="1366786"/>
            <a:ext cx="1287831" cy="26452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3" y="4282481"/>
            <a:ext cx="1453415" cy="23181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7182" y="5909912"/>
            <a:ext cx="7960093" cy="683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Система полива создается на фитингах капельного полива и ориентирована на давление  в сети до 2  атмосфер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788" y="2651864"/>
            <a:ext cx="1577039" cy="12210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286" y="4186989"/>
            <a:ext cx="1540041" cy="9869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352" y="5496025"/>
            <a:ext cx="1553685" cy="11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7773"/>
            <a:ext cx="12192000" cy="6097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7772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Продукты «зеленой мастерской»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791" y="5038383"/>
            <a:ext cx="1643465" cy="1906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346" y="3099334"/>
            <a:ext cx="2412734" cy="18095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145" y="5017010"/>
            <a:ext cx="1877393" cy="1840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512" y="1299411"/>
            <a:ext cx="8787865" cy="866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Городские оранжереи создаются в качестве производственных  площадок по выращиванию декоративных комнатных растений для использования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озеленении общественных пространств, вертикальных в том числе.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136" y="962526"/>
            <a:ext cx="8094846" cy="336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Растения для озеленения общественных  пространств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012" y="2107932"/>
            <a:ext cx="9182502" cy="375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Растения в модулях для  быстрого  создания вертикального сада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11" y="2598822"/>
            <a:ext cx="9172876" cy="5871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Продажа растений в модулях редкого полива  для быстрого монтажа вертикального  сада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138" y="3185963"/>
            <a:ext cx="9278754" cy="490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Услуги  по обслуживанию горшечных растений в  общественных пространствах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136" y="3657601"/>
            <a:ext cx="9817769" cy="5390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Комплекс  услуг по обслуживанию растений в городских пространствах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4061863"/>
            <a:ext cx="9153626" cy="519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«Живой букет» от особенных людей. Альтернатива букету  из  срезки.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5" r="-1"/>
          <a:stretch/>
        </p:blipFill>
        <p:spPr>
          <a:xfrm>
            <a:off x="154004" y="4972661"/>
            <a:ext cx="4698265" cy="1885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389" y="818144"/>
            <a:ext cx="2422361" cy="2119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892" y="5052993"/>
            <a:ext cx="2435190" cy="18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867266"/>
            <a:ext cx="12192000" cy="5990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5878" y="0"/>
            <a:ext cx="12297877" cy="88612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Вертикальный  сад 3500х230 (комплектация)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393" y="4292869"/>
            <a:ext cx="1037841" cy="2135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9411" y="4869845"/>
            <a:ext cx="2095698" cy="1018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8521" y="1010654"/>
            <a:ext cx="2906830" cy="385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 цепях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2727" y="1001027"/>
            <a:ext cx="2906830" cy="2502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 каркасах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629" y="6054291"/>
            <a:ext cx="5582653" cy="2887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2320"/>
              </p:ext>
            </p:extLst>
          </p:nvPr>
        </p:nvGraphicFramePr>
        <p:xfrm>
          <a:off x="155073" y="1472664"/>
          <a:ext cx="5629710" cy="49084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8383">
                  <a:extLst>
                    <a:ext uri="{9D8B030D-6E8A-4147-A177-3AD203B41FA5}">
                      <a16:colId xmlns:a16="http://schemas.microsoft.com/office/drawing/2014/main" val="415626277"/>
                    </a:ext>
                  </a:extLst>
                </a:gridCol>
                <a:gridCol w="1366788">
                  <a:extLst>
                    <a:ext uri="{9D8B030D-6E8A-4147-A177-3AD203B41FA5}">
                      <a16:colId xmlns:a16="http://schemas.microsoft.com/office/drawing/2014/main" val="1839527915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1658501467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16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Цепь </a:t>
                      </a:r>
                      <a:r>
                        <a:rPr lang="ru-RU" sz="1400" dirty="0" err="1" smtClean="0"/>
                        <a:t>мелкозвенная</a:t>
                      </a:r>
                      <a:r>
                        <a:rPr lang="ru-RU" sz="1400" dirty="0" smtClean="0"/>
                        <a:t> 4 мм, оцинкованная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 метров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9410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Анкерный</a:t>
                      </a:r>
                      <a:r>
                        <a:rPr lang="ru-RU" sz="1400" baseline="0" dirty="0" smtClean="0"/>
                        <a:t> болт  с крюком 10х60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 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113021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Крючки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84874"/>
                  </a:ext>
                </a:extLst>
              </a:tr>
              <a:tr h="5993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Модули  черные подвесные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100 800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99372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Прожектора</a:t>
                      </a:r>
                      <a:r>
                        <a:rPr lang="ru-RU" sz="1400" baseline="0" dirty="0" smtClean="0"/>
                        <a:t> светодиодные 50 </a:t>
                      </a:r>
                      <a:r>
                        <a:rPr lang="en-US" sz="1400" baseline="0" dirty="0" smtClean="0"/>
                        <a:t>w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</a:t>
                      </a:r>
                      <a:r>
                        <a:rPr lang="ru-RU" sz="1400" dirty="0" smtClean="0"/>
                        <a:t>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12 000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924023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Труба магистральная 16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12967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Тройники с зажимами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8560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Капельницы компенсированные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1680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414889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Трубка -3-5 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75657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35378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Колышки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72378"/>
                  </a:ext>
                </a:extLst>
              </a:tr>
              <a:tr h="34251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128 040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47909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861785" y="3715352"/>
            <a:ext cx="6015790" cy="288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69380"/>
              </p:ext>
            </p:extLst>
          </p:nvPr>
        </p:nvGraphicFramePr>
        <p:xfrm>
          <a:off x="5862855" y="1501539"/>
          <a:ext cx="6062847" cy="25645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0949">
                  <a:extLst>
                    <a:ext uri="{9D8B030D-6E8A-4147-A177-3AD203B41FA5}">
                      <a16:colId xmlns:a16="http://schemas.microsoft.com/office/drawing/2014/main" val="713787125"/>
                    </a:ext>
                  </a:extLst>
                </a:gridCol>
                <a:gridCol w="2020949">
                  <a:extLst>
                    <a:ext uri="{9D8B030D-6E8A-4147-A177-3AD203B41FA5}">
                      <a16:colId xmlns:a16="http://schemas.microsoft.com/office/drawing/2014/main" val="1726001253"/>
                    </a:ext>
                  </a:extLst>
                </a:gridCol>
                <a:gridCol w="2020949">
                  <a:extLst>
                    <a:ext uri="{9D8B030D-6E8A-4147-A177-3AD203B41FA5}">
                      <a16:colId xmlns:a16="http://schemas.microsoft.com/office/drawing/2014/main" val="3623322337"/>
                    </a:ext>
                  </a:extLst>
                </a:gridCol>
              </a:tblGrid>
              <a:tr h="39560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24974"/>
                  </a:ext>
                </a:extLst>
              </a:tr>
              <a:tr h="4487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Каркас</a:t>
                      </a:r>
                      <a:r>
                        <a:rPr lang="ru-RU" sz="1400" baseline="0" dirty="0" smtClean="0"/>
                        <a:t> металлический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59 400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71639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Модули подвесные черные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100 800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56364"/>
                  </a:ext>
                </a:extLst>
              </a:tr>
              <a:tr h="3956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Светильники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12 000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91441"/>
                  </a:ext>
                </a:extLst>
              </a:tr>
              <a:tr h="3956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Полив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4 990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19978"/>
                  </a:ext>
                </a:extLst>
              </a:tr>
              <a:tr h="395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177190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09200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321" y="4320069"/>
            <a:ext cx="1139379" cy="8832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4"/>
          <a:stretch/>
        </p:blipFill>
        <p:spPr>
          <a:xfrm>
            <a:off x="7064944" y="4273617"/>
            <a:ext cx="1309527" cy="2141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111" y="4308198"/>
            <a:ext cx="1047649" cy="21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20132"/>
            <a:ext cx="12192000" cy="60378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1070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Оранжерея 4400х2000 (комплектация)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121" y="1568918"/>
            <a:ext cx="1340873" cy="21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188" y="4148652"/>
            <a:ext cx="1169891" cy="2406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725" y="1559292"/>
            <a:ext cx="1186043" cy="21464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30970" y="4799810"/>
            <a:ext cx="2333370" cy="113427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1167"/>
              </p:ext>
            </p:extLst>
          </p:nvPr>
        </p:nvGraphicFramePr>
        <p:xfrm>
          <a:off x="471639" y="1145254"/>
          <a:ext cx="7392202" cy="54665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30264">
                  <a:extLst>
                    <a:ext uri="{9D8B030D-6E8A-4147-A177-3AD203B41FA5}">
                      <a16:colId xmlns:a16="http://schemas.microsoft.com/office/drawing/2014/main" val="2692224602"/>
                    </a:ext>
                  </a:extLst>
                </a:gridCol>
                <a:gridCol w="1405289">
                  <a:extLst>
                    <a:ext uri="{9D8B030D-6E8A-4147-A177-3AD203B41FA5}">
                      <a16:colId xmlns:a16="http://schemas.microsoft.com/office/drawing/2014/main" val="3064540441"/>
                    </a:ext>
                  </a:extLst>
                </a:gridCol>
                <a:gridCol w="856649">
                  <a:extLst>
                    <a:ext uri="{9D8B030D-6E8A-4147-A177-3AD203B41FA5}">
                      <a16:colId xmlns:a16="http://schemas.microsoft.com/office/drawing/2014/main" val="1677691944"/>
                    </a:ext>
                  </a:extLst>
                </a:gridCol>
              </a:tblGrid>
              <a:tr h="57749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87285"/>
                  </a:ext>
                </a:extLst>
              </a:tr>
              <a:tr h="467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Стойка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пристенная</a:t>
                      </a:r>
                      <a:r>
                        <a:rPr lang="ru-RU" sz="1400" baseline="0" dirty="0" smtClean="0"/>
                        <a:t> с решеткой и светоотражающей накладкой (в разобранном виде)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40 000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65725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Модули в положении «Корзина»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76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800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56313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Светильники светодиодные</a:t>
                      </a:r>
                      <a:r>
                        <a:rPr lang="ru-RU" sz="1400" baseline="0" dirty="0" smtClean="0"/>
                        <a:t> полного спектра для растений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(</a:t>
                      </a:r>
                      <a:r>
                        <a:rPr lang="en-US" sz="1400" baseline="0" dirty="0" smtClean="0"/>
                        <a:t>L 900)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30 000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914969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Светильники</a:t>
                      </a:r>
                      <a:r>
                        <a:rPr lang="ru-RU" sz="1400" baseline="0" dirty="0" smtClean="0"/>
                        <a:t> (холодный белы)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44448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Шланг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err="1" smtClean="0"/>
                        <a:t>магистральнвй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39910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Шланг 4-7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915461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Шланг 5-7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</a:t>
                      </a:r>
                      <a:r>
                        <a:rPr lang="ru-RU" sz="1400" baseline="0" dirty="0" smtClean="0"/>
                        <a:t> 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04922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Разветвитель на 4 положения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960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95379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Колышки с бороздками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192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1920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35295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Тройник малый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15702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Горшки пластиковые 11х11х11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128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4480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2227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4692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Тройники 16х16х6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528918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Паллеты на 9 мест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943282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163 884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3018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3176" y="1549668"/>
            <a:ext cx="1064139" cy="2175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218" y="4158114"/>
            <a:ext cx="1133798" cy="23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576_TF16411175.potx" id="{CF872717-A9DD-4D89-9D3B-10BC5348018B}" vid="{87C666A2-DF52-494E-9BA8-A65930750C1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презентация</Template>
  <TotalTime>0</TotalTime>
  <Words>1293</Words>
  <Application>Microsoft Office PowerPoint</Application>
  <PresentationFormat>Широкоэкранный</PresentationFormat>
  <Paragraphs>267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Times New Roman</vt:lpstr>
      <vt:lpstr>Тема Office</vt:lpstr>
      <vt:lpstr>      Создание  «зеленых зон»  и «зеленых мастерских» для коррекционных школ и колледжей садоводческого направления  </vt:lpstr>
      <vt:lpstr>Создание</vt:lpstr>
      <vt:lpstr>Мероприятия проекта</vt:lpstr>
      <vt:lpstr>Презентация PowerPoint</vt:lpstr>
      <vt:lpstr>Базовый элемент технологии - модуль редкого полива для вертикального сада</vt:lpstr>
      <vt:lpstr>Оборудование «зеленой мастерской»</vt:lpstr>
      <vt:lpstr>Продукты «зеленой мастерской»</vt:lpstr>
      <vt:lpstr>Вертикальный  сад 3500х230 (комплектация)</vt:lpstr>
      <vt:lpstr>Оранжерея 4400х2000 (комплектация)</vt:lpstr>
      <vt:lpstr>Сервисное сопровождение</vt:lpstr>
      <vt:lpstr>Монтаж «зеленой мастерской»  своими руками после обучения</vt:lpstr>
      <vt:lpstr>Этапы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2021-02-15T15:14:05Z</dcterms:created>
  <dcterms:modified xsi:type="dcterms:W3CDTF">2021-07-04T18:50:32Z</dcterms:modified>
</cp:coreProperties>
</file>