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6" r:id="rId6"/>
    <p:sldId id="262" r:id="rId7"/>
    <p:sldId id="267" r:id="rId8"/>
    <p:sldId id="263" r:id="rId9"/>
    <p:sldId id="268" r:id="rId10"/>
    <p:sldId id="264" r:id="rId11"/>
    <p:sldId id="265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184" userDrawn="1">
          <p15:clr>
            <a:srgbClr val="A4A3A4"/>
          </p15:clr>
        </p15:guide>
        <p15:guide id="2" pos="4407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  <p15:guide id="5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4"/>
    <a:srgbClr val="E31D25"/>
    <a:srgbClr val="293789"/>
    <a:srgbClr val="61C6F1"/>
    <a:srgbClr val="60A02F"/>
    <a:srgbClr val="E60656"/>
    <a:srgbClr val="E6196F"/>
    <a:srgbClr val="F6EB15"/>
    <a:srgbClr val="B4CC03"/>
    <a:srgbClr val="E518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48" y="-360"/>
      </p:cViewPr>
      <p:guideLst>
        <p:guide orient="horz" pos="2319"/>
        <p:guide orient="horz" pos="2115"/>
        <p:guide pos="2184"/>
        <p:guide pos="4407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862C9B-26D1-4E6A-87DB-DC0FC4120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E57694-2700-467B-BEB1-FAD6E181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DFF1DE-D0B5-40B2-A082-31991FE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EB2238-52D3-49CC-9241-CC580D2E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DA6F84-1EDC-4A8C-9897-4129CCDD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92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FEFC35-A38A-4EF7-8C23-A65823A9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DB450B6-B98F-4E36-8A96-36CF2697E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D0B9D8-745E-4D9A-BFF2-3667F48C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1B7711-A22A-4946-9E4C-9811FC59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6460FB-6044-4678-B87D-BF47FDC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8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7730D0-7C30-45C3-95CE-7720E55B2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7688E3-52C2-4EE3-8711-2F434C221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B82EA3-C3AB-462C-8BD7-716D1D54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2DEF78-806F-4A4A-B3D6-8BB69D3F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DE2B56-9E6D-4D66-9D77-3DFCAE97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7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0D3BE7-81CB-4F2D-BA32-358BE0A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5717BB-495C-4E39-B43A-729B0F84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706AD9-2CE1-4F6E-9D17-278D6ECC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AC4BC1-C122-443A-8449-EEB66B0F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D2B023-6E60-4386-B2CD-94DD3719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71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FAE96D-EFB4-4CF0-8B80-07E04ED8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01CA7A-445E-4BFE-BA75-E97234B8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887837-6911-4380-BDCF-7FCDA63F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1A9B7B-0B3C-42A4-9824-BCE1B238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0A5EC4-2CE9-459C-9FB3-23248B36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4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D80BD-CF32-4FC6-92F4-E3D4B283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783320-843F-4760-934A-278342F65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66E53EC-7BFB-4D72-90E5-BA114B11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47FAD46-0720-47E9-AB5D-21F72E54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33CB4B0-B3AF-49CB-A457-AA249013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D44884-7BD7-4D54-8C4A-A8967204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2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B54E66-8C16-452C-8CC4-D82A572F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7CE314-F7C2-4DD1-AD74-9EFDF6E2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59FA9C-19A6-4C8F-8134-4F5C4C1C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0EBE119-CF1E-48A3-84B4-3E4CB8A80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EFB248-C358-40FA-BED5-F44BE4954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4746AB9-D49E-46A1-8C72-092A754F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E26491-C9DC-4B56-B662-7CBDBC8E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4088D56-73EC-422A-A66B-A92FEC6A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24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E0B5A0-6373-457D-8E7B-8B98FE3A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603870-8713-45E8-A81E-4E852652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EB96191-F537-489B-A7D2-2974D676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3DE353C-D917-44D9-AE02-F16958C0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7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FEC195B-9713-4503-B77B-E6999AB5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25486E0-5FBF-49D8-83A7-3853488F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32A1A5-59B5-4F43-BE15-4BC0B171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1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441961-029B-48AF-8E6D-6F9F3EF0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C31A55-0A14-4EEA-9F1F-785BF53A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D2EB090-87F8-407D-B9DE-23F55FFF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201181-18FA-4B52-AFF4-898CC8DD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E17DB35-2E27-4034-AB08-05E8E77C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2C6D50-C259-4E57-90C5-17092B29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14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E7AAF8-3E43-4E59-89BE-C33DF723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EED5CF3-3419-494E-8A9E-F8A32F0A3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920C88-D89F-4F03-9178-37D8C618A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2B9E77-B959-4662-AD32-F95D8CCB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FCCD6F-2BD1-4234-820F-BAB15C2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3BFE8-3161-4B09-8F37-87061F0B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4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A5FF76-94A3-4EC3-8763-04D63C36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8DC063-8BD7-4F5D-8DDA-F13B6447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7059BC-AFA9-46C2-AE63-B971D4228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29A0-EE1E-4EED-B626-06B18469C8E3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E0316F-A688-41F9-A866-88EA7B344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D73EA7-ED4F-4E35-BDDB-AEBE97150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660E-FBC2-48EF-940B-0620E8ABB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82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B0D2E7-268F-4E48-B9FB-86DBF5B6E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1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944FBE2-17B3-4623-8A80-5D37D1C0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44FBE2-17B3-4623-8A80-5D37D1C0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"/>
            <a:ext cx="6858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944FBE2-17B3-4623-8A80-5D37D1C0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21" y="14377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78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FE1AD8-3F34-441F-8792-8293A17BCB03}"/>
              </a:ext>
            </a:extLst>
          </p:cNvPr>
          <p:cNvSpPr/>
          <p:nvPr/>
        </p:nvSpPr>
        <p:spPr>
          <a:xfrm>
            <a:off x="-13652" y="5967413"/>
            <a:ext cx="12192000" cy="890588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DDFCD7-3131-4406-BDD4-BFCD0D79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3702"/>
            <a:ext cx="3932237" cy="458071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2559" y="275208"/>
            <a:ext cx="1144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декабре 2022 г проект  Православный гуманитарный центр «Твори Добро» 2 этап: Продовольственная и социально-гигиеническая  помощь  стал победителем второго конкурса 2022г Гранта Губернатора </a:t>
            </a:r>
            <a:r>
              <a:rPr lang="ru-RU" dirty="0" err="1" smtClean="0"/>
              <a:t>Югры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 данное время успешно реализуется. Установлены боксы для сбора вещей и продуктов. Отремонтированы две душевые кабины, которыми могут воспользоваться нуждающиеся.</a:t>
            </a:r>
            <a:endParaRPr lang="ru-RU" dirty="0"/>
          </a:p>
        </p:txBody>
      </p:sp>
      <p:pic>
        <p:nvPicPr>
          <p:cNvPr id="17" name="Рисунок 16" descr="photo_2023-12-01_08-17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9" y="1595887"/>
            <a:ext cx="5091345" cy="5020573"/>
          </a:xfrm>
          <a:prstGeom prst="rect">
            <a:avLst/>
          </a:prstGeom>
        </p:spPr>
      </p:pic>
      <p:pic>
        <p:nvPicPr>
          <p:cNvPr id="18" name="Рисунок 17" descr="photo_2023-12-01_08-26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86" y="1595887"/>
            <a:ext cx="6458309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4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69F3B78-D57B-4886-B858-3BDA59865723}"/>
              </a:ext>
            </a:extLst>
          </p:cNvPr>
          <p:cNvSpPr/>
          <p:nvPr/>
        </p:nvSpPr>
        <p:spPr>
          <a:xfrm>
            <a:off x="-60960" y="5965371"/>
            <a:ext cx="12252960" cy="892629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85336" y="448574"/>
            <a:ext cx="963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условиям проекта команда Гуманитарного центра 1 раз в месяц проводит сбор продуктов от благотворителей в супермаркетах. Собрать продукты для нуждающихся также помогают боксы, установленные в  сети продуктовых магазинов в разных районах города.</a:t>
            </a:r>
            <a:endParaRPr lang="ru-RU" dirty="0"/>
          </a:p>
        </p:txBody>
      </p:sp>
      <p:pic>
        <p:nvPicPr>
          <p:cNvPr id="9" name="Рисунок 8" descr="photo_2023-12-01_08-41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226" y="1699404"/>
            <a:ext cx="4028537" cy="5158596"/>
          </a:xfrm>
          <a:prstGeom prst="rect">
            <a:avLst/>
          </a:prstGeom>
        </p:spPr>
      </p:pic>
      <p:pic>
        <p:nvPicPr>
          <p:cNvPr id="10" name="Рисунок 9" descr="photo_2023-12-01_07-51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0" y="1677377"/>
            <a:ext cx="3323512" cy="4361114"/>
          </a:xfrm>
          <a:prstGeom prst="rect">
            <a:avLst/>
          </a:prstGeom>
        </p:spPr>
      </p:pic>
      <p:pic>
        <p:nvPicPr>
          <p:cNvPr id="11" name="Рисунок 10" descr="photo_2023-12-01_09-26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048" y="1639018"/>
            <a:ext cx="4011283" cy="4330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24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8C5417-1CB0-46C4-B752-6AC7778FE442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2793274" cy="392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Сотрудничество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AAB15A-4B60-4F05-BA39-346D10BAD1BA}"/>
              </a:ext>
            </a:extLst>
          </p:cNvPr>
          <p:cNvSpPr txBox="1"/>
          <p:nvPr/>
        </p:nvSpPr>
        <p:spPr>
          <a:xfrm>
            <a:off x="452846" y="1010194"/>
            <a:ext cx="4484914" cy="526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Администрация г. Ханты-Мансийка;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Органы социальной защиты населения Ханты-Мансийска;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 «Ханты-Мансийский КЦСОН»;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РОО «Ассоциация ВДВ и </a:t>
            </a:r>
            <a:r>
              <a:rPr lang="ru-RU" sz="1400" kern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ВСпН</a:t>
            </a:r>
            <a:r>
              <a:rPr lang="ru-RU" sz="1400" kern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 в г. Ханты-Мансийске;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Региональное отделение </a:t>
            </a:r>
            <a:r>
              <a:rPr lang="ru-RU" sz="1400" b="0" i="0" dirty="0" smtClean="0">
                <a:solidFill>
                  <a:srgbClr val="282C32"/>
                </a:solidFill>
                <a:effectLst/>
                <a:latin typeface="PT Sans" panose="020B0503020203020204" pitchFamily="34" charset="-52"/>
              </a:rPr>
              <a:t>Общероссийской  </a:t>
            </a:r>
            <a:r>
              <a:rPr lang="ru-RU" sz="1400" b="0" i="0" dirty="0">
                <a:solidFill>
                  <a:srgbClr val="282C32"/>
                </a:solidFill>
                <a:effectLst/>
                <a:latin typeface="PT Sans" panose="020B0503020203020204" pitchFamily="34" charset="-52"/>
              </a:rPr>
              <a:t>общественной организации инвалидов «Всероссийское ордена Трудового Красного Знамени общество слепых</a:t>
            </a:r>
            <a:r>
              <a:rPr lang="ru-RU" sz="1400" b="0" i="0" dirty="0" smtClean="0">
                <a:solidFill>
                  <a:srgbClr val="282C32"/>
                </a:solidFill>
                <a:effectLst/>
                <a:latin typeface="PT Sans" panose="020B0503020203020204" pitchFamily="34" charset="-52"/>
              </a:rPr>
              <a:t>»;</a:t>
            </a:r>
            <a:endParaRPr lang="ru-RU" sz="1400" b="0" i="0" dirty="0">
              <a:solidFill>
                <a:srgbClr val="282C32"/>
              </a:solidFill>
              <a:effectLst/>
              <a:latin typeface="PT Sans" panose="020B0503020203020204" pitchFamily="34" charset="-5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НКО «Приют для животных без владельцев </a:t>
            </a:r>
            <a:r>
              <a:rPr lang="ru-RU" sz="1400" kern="18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sz="1400" kern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Велес», г. Ханты-Мансийск</a:t>
            </a:r>
            <a:r>
              <a:rPr lang="ru-RU" sz="1400" kern="180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Фонд «Защитники Отечества»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Региональное отделение Российского Красного Креста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Общественная организация «Лига пациентов»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Благотворительный фонд «Дари еду»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hoto_2023-12-01_08-53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264" y="129397"/>
            <a:ext cx="4968815" cy="2924354"/>
          </a:xfrm>
          <a:prstGeom prst="rect">
            <a:avLst/>
          </a:prstGeom>
        </p:spPr>
      </p:pic>
      <p:pic>
        <p:nvPicPr>
          <p:cNvPr id="7" name="Рисунок 6" descr="photo_2023-12-01_09-26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637" y="3088257"/>
            <a:ext cx="5046454" cy="36403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3DE655C-1F98-4571-9E22-1DE632CC9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3" y="229317"/>
            <a:ext cx="2888467" cy="28884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22DA605-90C5-42F6-836F-D7D2D3936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9" y="3312542"/>
            <a:ext cx="3286664" cy="3131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A18377-10D1-4AE2-A47C-AB5EF2018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7" y="132418"/>
            <a:ext cx="2888469" cy="28884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B2E570-C36E-4EC6-BB8C-5119E585A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3407434"/>
            <a:ext cx="4172506" cy="3105591"/>
          </a:xfrm>
          <a:prstGeom prst="rect">
            <a:avLst/>
          </a:prstGeom>
        </p:spPr>
      </p:pic>
      <p:pic>
        <p:nvPicPr>
          <p:cNvPr id="7" name="Рисунок 6" descr="photo_2023-12-01_07-27-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984" y="155274"/>
            <a:ext cx="4779035" cy="2924355"/>
          </a:xfrm>
          <a:prstGeom prst="rect">
            <a:avLst/>
          </a:prstGeom>
        </p:spPr>
      </p:pic>
      <p:pic>
        <p:nvPicPr>
          <p:cNvPr id="9" name="Рисунок 8" descr="photo_2023-12-01_01-39-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660" y="3329796"/>
            <a:ext cx="3545457" cy="3114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E6E19C6-CC40-4E30-A91C-33741C7C0B58}"/>
              </a:ext>
            </a:extLst>
          </p:cNvPr>
          <p:cNvSpPr txBox="1">
            <a:spLocks/>
          </p:cNvSpPr>
          <p:nvPr/>
        </p:nvSpPr>
        <p:spPr>
          <a:xfrm>
            <a:off x="531222" y="457200"/>
            <a:ext cx="3932237" cy="6487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2023 год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9A321F-A082-4FCD-9DD3-FB434AA42CC7}"/>
              </a:ext>
            </a:extLst>
          </p:cNvPr>
          <p:cNvSpPr txBox="1">
            <a:spLocks/>
          </p:cNvSpPr>
          <p:nvPr/>
        </p:nvSpPr>
        <p:spPr>
          <a:xfrm>
            <a:off x="531222" y="1306286"/>
            <a:ext cx="4240803" cy="50945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Помощь получили 2500 человек: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745 - многодетным семьи;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- 380 – неработающие пенсионеры;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246 – инвалиды;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- 553 – трудовые мигранты;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- 15 – бездомные;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- 561 – иные категории граждан.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Общий объем выданной вещевой помощи составил 15 тонн.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12,5 тонн вещевой помощи передано в села юга Тюменской области.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2080 горожан стали благотворителями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проекте приняли участие более 70 волонтёров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photo_2023-12-01_09-03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02" y="0"/>
            <a:ext cx="74560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50" y="0"/>
            <a:ext cx="11470257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планах нашей команды: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открытие новых направлений помощи нуждающимся</a:t>
            </a:r>
            <a:r>
              <a:rPr lang="ru-RU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увеличение в команде количества волонтёров</a:t>
            </a:r>
            <a:r>
              <a:rPr lang="ru-RU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Участие в конкурсах Гранта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333333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333333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photo_2023-12-01_07-27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0" y="1561381"/>
            <a:ext cx="10908159" cy="52966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3D76729-5C41-44DB-A8C7-F02B0D94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0"/>
            <a:ext cx="74022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15761F1-7ADB-4851-91F6-F819AE790280}"/>
              </a:ext>
            </a:extLst>
          </p:cNvPr>
          <p:cNvSpPr/>
          <p:nvPr/>
        </p:nvSpPr>
        <p:spPr>
          <a:xfrm>
            <a:off x="0" y="5965371"/>
            <a:ext cx="12192000" cy="892629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BB4C9-454B-4E61-A7E8-FD50AE0A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Православный гуманитарный центр </a:t>
            </a:r>
            <a:b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«Твори добро»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B5ED7E-FD6C-4616-BF99-96F70A64A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 на базе Социальной лавки </a:t>
            </a:r>
            <a:b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Ханты-Мансийска, </a:t>
            </a:r>
            <a:b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открытой в 2012 году Светланой Поливановой, известным в Югре общественным деятелем, писателем, журналистом, краеведом.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27B3CBC-4F95-4B8B-8F2B-324FC623D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-4354"/>
            <a:ext cx="6862354" cy="6862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22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0255A7-126D-48FF-8DAD-C7F9BE08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9" y="566058"/>
            <a:ext cx="4798423" cy="497259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Православный</a:t>
            </a:r>
            <a:r>
              <a:rPr lang="ru-RU" sz="2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гуманитарный</a:t>
            </a:r>
            <a:r>
              <a:rPr lang="ru-RU" sz="2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</a:t>
            </a:r>
            <a:r>
              <a:rPr lang="ru-RU" sz="2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Твори</a:t>
            </a:r>
            <a:r>
              <a:rPr lang="ru-RU" sz="2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Добро</a:t>
            </a:r>
            <a:r>
              <a:rPr lang="ru-RU" sz="2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b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благотворительный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Православного сестричества г. Ханты-Мансийска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нацеленный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нужды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социально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незащищённых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категорий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горожан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Миссия</a:t>
            </a:r>
            <a:r>
              <a:rPr lang="ru-RU" sz="2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</a:t>
            </a:r>
            <a:r>
              <a:rPr lang="ru-RU" sz="2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помощь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социально</a:t>
            </a:r>
            <a:r>
              <a:rPr lang="ru-RU" sz="2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незащищённым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гражданам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благотворительности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волонтёрского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движения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столицы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Югры</a:t>
            </a:r>
            <a: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RU" sz="22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FBF8C8F-266D-4269-A0C2-C8D3FF97C94B}"/>
              </a:ext>
            </a:extLst>
          </p:cNvPr>
          <p:cNvSpPr/>
          <p:nvPr/>
        </p:nvSpPr>
        <p:spPr>
          <a:xfrm>
            <a:off x="0" y="5965371"/>
            <a:ext cx="12192000" cy="892629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63642A-CF71-4C6A-88AF-A8FA8D9C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09" y="120770"/>
            <a:ext cx="6423078" cy="6737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4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0144C89-0384-4098-874A-4F4A92CA351D}"/>
              </a:ext>
            </a:extLst>
          </p:cNvPr>
          <p:cNvCxnSpPr>
            <a:cxnSpLocks/>
          </p:cNvCxnSpPr>
          <p:nvPr/>
        </p:nvCxnSpPr>
        <p:spPr>
          <a:xfrm>
            <a:off x="3209026" y="4753155"/>
            <a:ext cx="8543027" cy="36396"/>
          </a:xfrm>
          <a:prstGeom prst="line">
            <a:avLst/>
          </a:prstGeom>
          <a:ln w="57150">
            <a:solidFill>
              <a:srgbClr val="E200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183147" y="4882551"/>
            <a:ext cx="8164301" cy="931653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-apple-system"/>
              </a:rPr>
            </a:br>
            <a:r>
              <a:rPr lang="ru-RU" b="1" dirty="0" smtClean="0">
                <a:solidFill>
                  <a:srgbClr val="000000"/>
                </a:solidFill>
                <a:latin typeface="-apple-system"/>
              </a:rPr>
              <a:t>Руководитель проекта: председатель социального служения и благотворительности </a:t>
            </a:r>
            <a:r>
              <a:rPr lang="ru-RU" b="1" dirty="0" err="1" smtClean="0">
                <a:solidFill>
                  <a:srgbClr val="000000"/>
                </a:solidFill>
                <a:latin typeface="-apple-system"/>
              </a:rPr>
              <a:t>Ханты-Мансийской</a:t>
            </a:r>
            <a:r>
              <a:rPr lang="ru-RU" b="1" dirty="0" smtClean="0">
                <a:solidFill>
                  <a:srgbClr val="000000"/>
                </a:solidFill>
                <a:latin typeface="-apple-system"/>
              </a:rPr>
              <a:t> епархии, иерей Леонид </a:t>
            </a:r>
            <a:r>
              <a:rPr lang="ru-RU" b="1" dirty="0" err="1" smtClean="0">
                <a:solidFill>
                  <a:srgbClr val="000000"/>
                </a:solidFill>
                <a:latin typeface="-apple-system"/>
              </a:rPr>
              <a:t>Бартков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A736AD6-335E-4E33-BB87-0C011F53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6355"/>
            <a:ext cx="10515600" cy="8686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</a:t>
            </a:r>
            <a:r>
              <a:rPr lang="ru-RU" sz="3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оманда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3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Православного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гуманитарного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центра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3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Твори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добро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sz="3200" b="1" dirty="0"/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C49D3976-8C7D-481E-BDB3-CF472A49A9C3}"/>
              </a:ext>
            </a:extLst>
          </p:cNvPr>
          <p:cNvSpPr txBox="1">
            <a:spLocks/>
          </p:cNvSpPr>
          <p:nvPr/>
        </p:nvSpPr>
        <p:spPr>
          <a:xfrm>
            <a:off x="2329132" y="1691149"/>
            <a:ext cx="9496203" cy="29498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Православное </a:t>
            </a:r>
            <a:r>
              <a:rPr kumimoji="0" lang="ru-RU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сестричество</a:t>
            </a: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милосердия в честь святых </a:t>
            </a:r>
            <a:r>
              <a:rPr kumimoji="0" lang="ru-RU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преподомномучениц</a:t>
            </a: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великой княгини Елизаветы и инокини Варвары, г. Ханты-Мансийск.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Добровольные помощники из числа прихожан православных храмов г. Ханты-Мансийска.</a:t>
            </a:r>
            <a:b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</a:b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/>
            </a:r>
            <a:b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365E202-EA83-4E51-BE9E-C6C4BD856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" y="1639019"/>
            <a:ext cx="1216325" cy="108692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A15EB9F-093E-46F5-A08C-0C6D825BF04D}"/>
              </a:ext>
            </a:extLst>
          </p:cNvPr>
          <p:cNvSpPr/>
          <p:nvPr/>
        </p:nvSpPr>
        <p:spPr>
          <a:xfrm>
            <a:off x="0" y="5974080"/>
            <a:ext cx="12242274" cy="883920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A15EB9F-093E-46F5-A08C-0C6D825BF04D}"/>
              </a:ext>
            </a:extLst>
          </p:cNvPr>
          <p:cNvSpPr/>
          <p:nvPr/>
        </p:nvSpPr>
        <p:spPr>
          <a:xfrm>
            <a:off x="0" y="6072996"/>
            <a:ext cx="12192000" cy="785004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195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9A35081F-921D-432E-8897-0B5C8586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7" y="155274"/>
            <a:ext cx="5218981" cy="93165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Целевая</a:t>
            </a:r>
            <a:r>
              <a:rPr lang="ru-RU" sz="2400" b="1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аудитория</a:t>
            </a:r>
            <a:r>
              <a:rPr lang="ru-RU" sz="2400" b="1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потребителей</a:t>
            </a:r>
            <a:r>
              <a:rPr lang="ru-RU" sz="2400" b="1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услуг:</a:t>
            </a:r>
            <a:br>
              <a:rPr 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A91ADEAE-7854-4074-B85D-1B588A77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705" y="888522"/>
            <a:ext cx="4289219" cy="5848708"/>
          </a:xfrm>
        </p:spPr>
        <p:txBody>
          <a:bodyPr>
            <a:normAutofit fontScale="25000" lnSpcReduction="20000"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dirty="0" smtClean="0">
              <a:solidFill>
                <a:srgbClr val="333333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0000" b="1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u-RU" sz="1000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многодетные</a:t>
            </a:r>
            <a:r>
              <a:rPr lang="ru-RU" sz="10000" dirty="0" smtClean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семьи</a:t>
            </a:r>
            <a:r>
              <a:rPr lang="ru-RU" sz="10000" dirty="0" smtClean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            </a:t>
            </a: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инвалиды</a:t>
            </a:r>
            <a:r>
              <a:rPr lang="ru-RU" sz="10000" dirty="0" smtClean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                                    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беременные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женщины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сельское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население;</a:t>
            </a: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бездомные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лица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без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гражданства;                   </a:t>
            </a:r>
            <a:r>
              <a:rPr lang="ru-RU" sz="10000" dirty="0" smtClean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0" dirty="0" smtClean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попавшие в трудную жизненную ситуацию</a:t>
            </a:r>
            <a:r>
              <a:rPr lang="ru-RU" sz="10000" b="1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                                            - </a:t>
            </a:r>
            <a:r>
              <a:rPr lang="ru-RU" sz="100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вынужденные</a:t>
            </a:r>
            <a:r>
              <a:rPr lang="ru-RU" sz="10000" b="1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переселенцы</a:t>
            </a:r>
            <a:r>
              <a:rPr lang="ru-RU" sz="10000" dirty="0" smtClean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</a:t>
            </a: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территории</a:t>
            </a: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СВО</a:t>
            </a:r>
            <a: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ru-RU" sz="100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0" dirty="0" smtClean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0000" dirty="0" smtClean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мобилизованные</a:t>
            </a:r>
            <a:r>
              <a:rPr lang="ru-RU" sz="100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и</a:t>
            </a:r>
            <a:r>
              <a:rPr lang="ru-RU" sz="10000" dirty="0" smtClean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воины     контрактники;                                     </a:t>
            </a:r>
            <a:r>
              <a:rPr lang="ru-RU" sz="10000" b="1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00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семьи погибших и пропавших  без вести</a:t>
            </a:r>
            <a:r>
              <a:rPr lang="ru-RU" sz="10000" dirty="0" smtClean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воинов;</a:t>
            </a:r>
            <a:r>
              <a:rPr lang="ru-RU" sz="10000" dirty="0" smtClean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10000" dirty="0" smtClean="0">
                <a:solidFill>
                  <a:srgbClr val="333333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00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мирные жители освобождённых территорий;</a:t>
            </a:r>
          </a:p>
          <a:p>
            <a:r>
              <a:rPr lang="ru-RU" sz="86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86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86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8600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8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D10D5D3-B2AA-4B6A-9AF2-53259AC9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4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38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F84A694-ABC8-41EB-BB8F-7F41E32855CA}"/>
              </a:ext>
            </a:extLst>
          </p:cNvPr>
          <p:cNvSpPr/>
          <p:nvPr/>
        </p:nvSpPr>
        <p:spPr>
          <a:xfrm>
            <a:off x="181154" y="6062283"/>
            <a:ext cx="12192000" cy="795717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photo_2023-12-01_01-03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648"/>
            <a:ext cx="3312543" cy="2889849"/>
          </a:xfrm>
          <a:prstGeom prst="rect">
            <a:avLst/>
          </a:prstGeom>
        </p:spPr>
      </p:pic>
      <p:pic>
        <p:nvPicPr>
          <p:cNvPr id="14" name="Рисунок 13" descr="photo_2023-12-01_02-00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523" y="120770"/>
            <a:ext cx="3329798" cy="2777706"/>
          </a:xfrm>
          <a:prstGeom prst="rect">
            <a:avLst/>
          </a:prstGeom>
        </p:spPr>
      </p:pic>
      <p:pic>
        <p:nvPicPr>
          <p:cNvPr id="16" name="Рисунок 15" descr="photo_2023-12-01_01-06-5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994" y="3191775"/>
            <a:ext cx="3324583" cy="3183146"/>
          </a:xfrm>
          <a:prstGeom prst="rect">
            <a:avLst/>
          </a:prstGeom>
        </p:spPr>
      </p:pic>
      <p:pic>
        <p:nvPicPr>
          <p:cNvPr id="17" name="Рисунок 16" descr="photo_2023-12-01_01-06-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5763" y="3140015"/>
            <a:ext cx="3418690" cy="31745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45BBB78-86AA-4BAE-B878-1F903B286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15" y="3157268"/>
            <a:ext cx="3823160" cy="3700731"/>
          </a:xfrm>
          <a:prstGeom prst="rect">
            <a:avLst/>
          </a:prstGeom>
        </p:spPr>
      </p:pic>
      <p:pic>
        <p:nvPicPr>
          <p:cNvPr id="19" name="Рисунок 18" descr="photo_2023-12-01_01-39-05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0023" y="146646"/>
            <a:ext cx="3036497" cy="2889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90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hoto_2023-12-01_01-51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02" y="138022"/>
            <a:ext cx="3140015" cy="3243531"/>
          </a:xfrm>
          <a:prstGeom prst="rect">
            <a:avLst/>
          </a:prstGeom>
        </p:spPr>
      </p:pic>
      <p:pic>
        <p:nvPicPr>
          <p:cNvPr id="13" name="Рисунок 12" descr="photo_2023-12-01_01-39-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5" y="3752491"/>
            <a:ext cx="3329700" cy="2976113"/>
          </a:xfrm>
          <a:prstGeom prst="rect">
            <a:avLst/>
          </a:prstGeom>
        </p:spPr>
      </p:pic>
      <p:pic>
        <p:nvPicPr>
          <p:cNvPr id="14" name="Рисунок 13" descr="photo_2023-12-01_01-39-0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4989" y="3579963"/>
            <a:ext cx="2978987" cy="3278037"/>
          </a:xfrm>
          <a:prstGeom prst="rect">
            <a:avLst/>
          </a:prstGeom>
        </p:spPr>
      </p:pic>
      <p:pic>
        <p:nvPicPr>
          <p:cNvPr id="15" name="Рисунок 14" descr="photo_2023-12-01_01-15-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1250" y="103518"/>
            <a:ext cx="2691441" cy="3226278"/>
          </a:xfrm>
          <a:prstGeom prst="rect">
            <a:avLst/>
          </a:prstGeom>
        </p:spPr>
      </p:pic>
      <p:pic>
        <p:nvPicPr>
          <p:cNvPr id="16" name="Рисунок 15" descr="photo_2023-12-01_01-09-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902" y="138023"/>
            <a:ext cx="3364302" cy="3321169"/>
          </a:xfrm>
          <a:prstGeom prst="rect">
            <a:avLst/>
          </a:prstGeom>
        </p:spPr>
      </p:pic>
      <p:pic>
        <p:nvPicPr>
          <p:cNvPr id="18" name="Рисунок 17" descr="photo_2023-12-01_01-39-07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679" y="3623094"/>
            <a:ext cx="4209691" cy="3234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34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AF7EDB6-F862-4C7E-BD8F-620A9F68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50" r="6942" b="18425"/>
          <a:stretch/>
        </p:blipFill>
        <p:spPr>
          <a:xfrm>
            <a:off x="3788229" y="1456935"/>
            <a:ext cx="4263462" cy="35087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2A60387-F568-47B6-8856-B6A8A3A65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815"/>
          <a:stretch/>
        </p:blipFill>
        <p:spPr>
          <a:xfrm>
            <a:off x="0" y="1170406"/>
            <a:ext cx="3875313" cy="570359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7998899-ED54-42DD-A276-6E2EF6EE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83" y="5783389"/>
            <a:ext cx="7106194" cy="54821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ФИНАНС</a:t>
            </a:r>
            <a:r>
              <a:rPr lang="ru-RU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ОВАЯ ПОДДЕРЖКА ПРОЕКТА</a:t>
            </a:r>
            <a:br>
              <a:rPr lang="ru-RU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ПРАВОСЛАВНОГО ГУМАНИТАРНОГО ЦЕНТРА «ТВОРИ ДОБРО»</a:t>
            </a:r>
            <a:endParaRPr lang="ru-RU" sz="1400" b="1" dirty="0">
              <a:latin typeface="+mn-lt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E8DB902-1D9A-4B13-AF1B-23D21A2508C0}"/>
              </a:ext>
            </a:extLst>
          </p:cNvPr>
          <p:cNvCxnSpPr>
            <a:cxnSpLocks/>
          </p:cNvCxnSpPr>
          <p:nvPr/>
        </p:nvCxnSpPr>
        <p:spPr>
          <a:xfrm>
            <a:off x="4937759" y="5522131"/>
            <a:ext cx="7254241" cy="0"/>
          </a:xfrm>
          <a:prstGeom prst="line">
            <a:avLst/>
          </a:prstGeom>
          <a:ln w="76200">
            <a:solidFill>
              <a:srgbClr val="E51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D59C7DE-F64F-4AE5-A327-11834A53CC4C}"/>
              </a:ext>
            </a:extLst>
          </p:cNvPr>
          <p:cNvSpPr/>
          <p:nvPr/>
        </p:nvSpPr>
        <p:spPr>
          <a:xfrm>
            <a:off x="11129554" y="221172"/>
            <a:ext cx="949234" cy="949234"/>
          </a:xfrm>
          <a:prstGeom prst="ellipse">
            <a:avLst/>
          </a:prstGeom>
          <a:solidFill>
            <a:srgbClr val="B4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91FEEDF6-3F74-4921-9D4C-18DA312ED0E9}"/>
              </a:ext>
            </a:extLst>
          </p:cNvPr>
          <p:cNvSpPr/>
          <p:nvPr/>
        </p:nvSpPr>
        <p:spPr>
          <a:xfrm>
            <a:off x="8878388" y="258610"/>
            <a:ext cx="535578" cy="535578"/>
          </a:xfrm>
          <a:prstGeom prst="ellipse">
            <a:avLst/>
          </a:prstGeom>
          <a:solidFill>
            <a:srgbClr val="F6E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87657D2A-E393-4C48-8CFF-60C987DD2052}"/>
              </a:ext>
            </a:extLst>
          </p:cNvPr>
          <p:cNvSpPr/>
          <p:nvPr/>
        </p:nvSpPr>
        <p:spPr>
          <a:xfrm>
            <a:off x="11604171" y="4137749"/>
            <a:ext cx="743771" cy="743771"/>
          </a:xfrm>
          <a:prstGeom prst="ellipse">
            <a:avLst/>
          </a:prstGeom>
          <a:solidFill>
            <a:srgbClr val="E6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90EE9A4C-CCE7-462C-A2C0-47288B2755AC}"/>
              </a:ext>
            </a:extLst>
          </p:cNvPr>
          <p:cNvSpPr/>
          <p:nvPr/>
        </p:nvSpPr>
        <p:spPr>
          <a:xfrm>
            <a:off x="6734714" y="-665479"/>
            <a:ext cx="1285880" cy="1285880"/>
          </a:xfrm>
          <a:prstGeom prst="ellipse">
            <a:avLst/>
          </a:prstGeom>
          <a:solidFill>
            <a:srgbClr val="E60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370BC48A-755F-49ED-9BD0-5ED9365E4C7F}"/>
              </a:ext>
            </a:extLst>
          </p:cNvPr>
          <p:cNvSpPr/>
          <p:nvPr/>
        </p:nvSpPr>
        <p:spPr>
          <a:xfrm>
            <a:off x="8946692" y="2515673"/>
            <a:ext cx="1651640" cy="1651640"/>
          </a:xfrm>
          <a:prstGeom prst="ellipse">
            <a:avLst/>
          </a:prstGeom>
          <a:solidFill>
            <a:srgbClr val="61C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852A974D-C60D-4677-A21C-874E994A2EF6}"/>
              </a:ext>
            </a:extLst>
          </p:cNvPr>
          <p:cNvSpPr/>
          <p:nvPr/>
        </p:nvSpPr>
        <p:spPr>
          <a:xfrm>
            <a:off x="4859383" y="695789"/>
            <a:ext cx="474617" cy="474617"/>
          </a:xfrm>
          <a:prstGeom prst="ellipse">
            <a:avLst/>
          </a:prstGeom>
          <a:solidFill>
            <a:srgbClr val="293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25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94198E5-5639-4345-8B47-35DF8968F543}"/>
              </a:ext>
            </a:extLst>
          </p:cNvPr>
          <p:cNvSpPr/>
          <p:nvPr/>
        </p:nvSpPr>
        <p:spPr>
          <a:xfrm>
            <a:off x="0" y="5965371"/>
            <a:ext cx="12192000" cy="892629"/>
          </a:xfrm>
          <a:prstGeom prst="rect">
            <a:avLst/>
          </a:prstGeom>
          <a:solidFill>
            <a:srgbClr val="E2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914" y="172529"/>
            <a:ext cx="6271404" cy="1483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2022г проект Православный гуманитарный центр «Твори Добро» стал победителем двух конкурсов Гранта Губернатора </a:t>
            </a:r>
            <a:r>
              <a:rPr lang="ru-RU" dirty="0" err="1" smtClean="0"/>
              <a:t>Югры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673525"/>
            <a:ext cx="6521571" cy="1362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помощью финансовой поддержки Гранта Губернатора  1 конкурса  за 2022г  и при участии спонсоров, проведён  ремонт  помещения, предоставленного администрацией города, приобретено и установлено необходимое оборудование, организован приём благотворителей и 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, налажена сортировка  и выдача вещей нуждающимся, открыт Православный Гуманитарный центр. Данный проект успешно реализован, пополняется команда волонтёров.</a:t>
            </a:r>
          </a:p>
        </p:txBody>
      </p:sp>
      <p:pic>
        <p:nvPicPr>
          <p:cNvPr id="13" name="Рисунок 12" descr="photo_2023-12-01_07-27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" y="3027871"/>
            <a:ext cx="5779697" cy="2898475"/>
          </a:xfrm>
          <a:prstGeom prst="rect">
            <a:avLst/>
          </a:prstGeom>
        </p:spPr>
      </p:pic>
      <p:pic>
        <p:nvPicPr>
          <p:cNvPr id="15" name="Рисунок 14" descr="photo_2023-12-01_07-26-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912" y="64325"/>
            <a:ext cx="4882551" cy="27133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1E21A5-B3F5-4E95-BD8C-4A60D59C9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24" y="3176970"/>
            <a:ext cx="4735901" cy="3146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0387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316</Words>
  <Application>Microsoft Office PowerPoint</Application>
  <PresentationFormat>Произвольный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Православный гуманитарный центр  «Твори добро»</vt:lpstr>
      <vt:lpstr>Православный гуманитарный центр «Твори Добро» -  это благотворительный проект Православного сестричества г. Ханты-Мансийска, нацеленный на нужды социально незащищённых категорий горожан.  Миссия Центра - помощь социально незащищённым гражданам, развитие благотворительности и поддержка волонтёрского движения столицы Югры.  </vt:lpstr>
      <vt:lpstr>Команда  Православного гуманитарного центра «Твори добро» </vt:lpstr>
      <vt:lpstr> Целевая аудитория потребителей услуг: </vt:lpstr>
      <vt:lpstr>Слайд 6</vt:lpstr>
      <vt:lpstr>Слайд 7</vt:lpstr>
      <vt:lpstr>ФИНАНСОВАЯ ПОДДЕРЖКА ПРОЕКТА ПРАВОСЛАВНОГО ГУМАНИТАРНОГО ЦЕНТРА «ТВОРИ ДОБРО»</vt:lpstr>
      <vt:lpstr>В 2022г проект Православный гуманитарный центр «Твори Добро» стал победителем двух конкурсов Гранта Губернатора Югры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ДОК</cp:lastModifiedBy>
  <cp:revision>116</cp:revision>
  <dcterms:created xsi:type="dcterms:W3CDTF">2022-09-28T13:49:10Z</dcterms:created>
  <dcterms:modified xsi:type="dcterms:W3CDTF">2024-10-10T04:48:17Z</dcterms:modified>
</cp:coreProperties>
</file>