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271" r:id="rId5"/>
    <p:sldId id="272" r:id="rId6"/>
    <p:sldId id="293" r:id="rId7"/>
    <p:sldId id="270" r:id="rId8"/>
    <p:sldId id="264" r:id="rId9"/>
    <p:sldId id="269" r:id="rId10"/>
    <p:sldId id="292" r:id="rId11"/>
    <p:sldId id="257" r:id="rId12"/>
    <p:sldId id="296" r:id="rId13"/>
    <p:sldId id="282" r:id="rId14"/>
    <p:sldId id="309" r:id="rId15"/>
    <p:sldId id="310" r:id="rId16"/>
    <p:sldId id="313" r:id="rId17"/>
    <p:sldId id="303" r:id="rId18"/>
    <p:sldId id="315" r:id="rId19"/>
    <p:sldId id="316" r:id="rId20"/>
    <p:sldId id="317" r:id="rId21"/>
    <p:sldId id="318" r:id="rId22"/>
    <p:sldId id="319" r:id="rId23"/>
    <p:sldId id="297" r:id="rId24"/>
    <p:sldId id="298" r:id="rId25"/>
    <p:sldId id="289" r:id="rId26"/>
    <p:sldId id="306" r:id="rId27"/>
    <p:sldId id="314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5CDD"/>
    <a:srgbClr val="00BA95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8303-DC9C-43DB-8A60-FEBC66CEC8C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FD45-57CA-475B-BF7B-A598327A9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6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8303-DC9C-43DB-8A60-FEBC66CEC8C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FD45-57CA-475B-BF7B-A598327A9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6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8303-DC9C-43DB-8A60-FEBC66CEC8C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FD45-57CA-475B-BF7B-A598327A9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7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8303-DC9C-43DB-8A60-FEBC66CEC8C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FD45-57CA-475B-BF7B-A598327A9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2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8303-DC9C-43DB-8A60-FEBC66CEC8C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FD45-57CA-475B-BF7B-A598327A9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2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8303-DC9C-43DB-8A60-FEBC66CEC8C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FD45-57CA-475B-BF7B-A598327A9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2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8303-DC9C-43DB-8A60-FEBC66CEC8C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FD45-57CA-475B-BF7B-A598327A9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5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8303-DC9C-43DB-8A60-FEBC66CEC8C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FD45-57CA-475B-BF7B-A598327A9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1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8303-DC9C-43DB-8A60-FEBC66CEC8C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FD45-57CA-475B-BF7B-A598327A9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8303-DC9C-43DB-8A60-FEBC66CEC8C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FD45-57CA-475B-BF7B-A598327A9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4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8303-DC9C-43DB-8A60-FEBC66CEC8C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FD45-57CA-475B-BF7B-A598327A9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15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F8303-DC9C-43DB-8A60-FEBC66CEC8C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FD45-57CA-475B-BF7B-A598327A9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0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105725"/>
            <a:ext cx="10858500" cy="5049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25" y="5701673"/>
            <a:ext cx="1795545" cy="738644"/>
          </a:xfrm>
          <a:prstGeom prst="rect">
            <a:avLst/>
          </a:prstGeom>
        </p:spPr>
      </p:pic>
      <p:pic>
        <p:nvPicPr>
          <p:cNvPr id="4" name="Picture 2" descr="Тамбовский государственный технический университет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68" y="5671552"/>
            <a:ext cx="1214169" cy="7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80" y="5618562"/>
            <a:ext cx="1439562" cy="882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5625255"/>
            <a:ext cx="891480" cy="891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46" y="5629991"/>
            <a:ext cx="941818" cy="882008"/>
          </a:xfrm>
          <a:prstGeom prst="rect">
            <a:avLst/>
          </a:prstGeom>
        </p:spPr>
      </p:pic>
      <p:pic>
        <p:nvPicPr>
          <p:cNvPr id="2050" name="Picture 2" descr="https://sun9-4.userapi.com/QeS1rj8uzTcikEUf1zvVRF4-lmruUeAK-Um3Kg/cYlRyZbZJI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t="11718" r="18445" b="16465"/>
          <a:stretch/>
        </p:blipFill>
        <p:spPr bwMode="auto">
          <a:xfrm>
            <a:off x="6013468" y="5693715"/>
            <a:ext cx="713094" cy="82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9117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643363" y="574043"/>
            <a:ext cx="5521815" cy="812800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Bahnschrift Light" pitchFamily="34" charset="0"/>
              </a:rPr>
              <a:t>Планы </a:t>
            </a:r>
            <a:r>
              <a:rPr lang="en-US" sz="3600" dirty="0" smtClean="0">
                <a:latin typeface="Bahnschrift Light" pitchFamily="34" charset="0"/>
              </a:rPr>
              <a:t>#ISIC68</a:t>
            </a:r>
            <a:endParaRPr lang="ru-RU" sz="3600" dirty="0">
              <a:latin typeface="Bahnschrift Light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937260" y="4163074"/>
            <a:ext cx="10274300" cy="1306258"/>
            <a:chOff x="914400" y="3956050"/>
            <a:chExt cx="10274300" cy="1306258"/>
          </a:xfrm>
        </p:grpSpPr>
        <p:cxnSp>
          <p:nvCxnSpPr>
            <p:cNvPr id="3" name="Прямая со стрелкой 2"/>
            <p:cNvCxnSpPr/>
            <p:nvPr/>
          </p:nvCxnSpPr>
          <p:spPr>
            <a:xfrm flipV="1">
              <a:off x="914400" y="4660900"/>
              <a:ext cx="10274300" cy="1270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157730" y="4152900"/>
              <a:ext cx="0" cy="5461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6073738" y="4152900"/>
              <a:ext cx="0" cy="5461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0128636" y="4140200"/>
              <a:ext cx="0" cy="5461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/>
            <p:cNvSpPr/>
            <p:nvPr/>
          </p:nvSpPr>
          <p:spPr>
            <a:xfrm rot="5400000">
              <a:off x="2062480" y="4025900"/>
              <a:ext cx="393700" cy="254000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Light" pitchFamily="34" charset="0"/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5400000">
              <a:off x="5978488" y="4025900"/>
              <a:ext cx="393700" cy="254000"/>
            </a:xfrm>
            <a:prstGeom prst="triangle">
              <a:avLst/>
            </a:prstGeom>
            <a:solidFill>
              <a:srgbClr val="00BA95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Light" pitchFamily="34" charset="0"/>
              </a:endParaRPr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5400000">
              <a:off x="10033386" y="4025900"/>
              <a:ext cx="393700" cy="254000"/>
            </a:xfrm>
            <a:prstGeom prst="triangle">
              <a:avLst/>
            </a:prstGeom>
            <a:solidFill>
              <a:srgbClr val="615CDD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Light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11647" y="4800643"/>
              <a:ext cx="18029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Bahnschrift Light" pitchFamily="34" charset="0"/>
                </a:rPr>
                <a:t>31.12.2020</a:t>
              </a:r>
              <a:endParaRPr lang="ru-RU" sz="2400" dirty="0">
                <a:latin typeface="Bahnschrift Light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452588" y="4800643"/>
              <a:ext cx="18779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Bahnschrift Light" pitchFamily="34" charset="0"/>
                </a:rPr>
                <a:t>01.07.2021</a:t>
              </a:r>
              <a:endParaRPr lang="ru-RU" sz="2400" dirty="0">
                <a:latin typeface="Bahnschrift Light" pitchFamily="34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914400" y="4387850"/>
              <a:ext cx="0" cy="5461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9670210" y="4800643"/>
              <a:ext cx="14849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Bahnschrift Light" pitchFamily="34" charset="0"/>
                </a:rPr>
                <a:t>&gt;2021</a:t>
              </a:r>
              <a:endParaRPr lang="ru-RU" sz="2400" dirty="0">
                <a:latin typeface="Bahnschrift Light" pitchFamily="34" charset="0"/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409995" y="2523408"/>
            <a:ext cx="3490389" cy="1328023"/>
          </a:xfrm>
          <a:prstGeom prst="round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Школа </a:t>
            </a: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Резидентов</a:t>
            </a: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Фестиваль «</a:t>
            </a:r>
            <a:r>
              <a:rPr lang="ru-RU" sz="2400" dirty="0" err="1" smtClean="0">
                <a:solidFill>
                  <a:schemeClr val="bg1"/>
                </a:solidFill>
                <a:latin typeface="Bahnschrift Light" pitchFamily="34" charset="0"/>
              </a:rPr>
              <a:t>Дивали</a:t>
            </a: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Программа </a:t>
            </a:r>
            <a:r>
              <a:rPr lang="ru-RU" sz="2400" dirty="0" err="1" smtClean="0">
                <a:solidFill>
                  <a:schemeClr val="bg1"/>
                </a:solidFill>
                <a:latin typeface="Bahnschrift Light" pitchFamily="34" charset="0"/>
              </a:rPr>
              <a:t>Бадди</a:t>
            </a:r>
            <a:endParaRPr lang="ru-RU" sz="2400" dirty="0">
              <a:solidFill>
                <a:schemeClr val="bg1"/>
              </a:solidFill>
              <a:latin typeface="Bahnschrift Light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90818" y="2523408"/>
            <a:ext cx="4006480" cy="1328023"/>
          </a:xfrm>
          <a:prstGeom prst="roundRect">
            <a:avLst/>
          </a:prstGeom>
          <a:solidFill>
            <a:srgbClr val="00BA95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Межрегиональный </a:t>
            </a: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форум</a:t>
            </a: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Цифровая </a:t>
            </a: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платформа</a:t>
            </a:r>
            <a:endParaRPr lang="ru-RU" sz="2400" dirty="0" smtClean="0">
              <a:solidFill>
                <a:schemeClr val="bg1"/>
              </a:solidFill>
              <a:latin typeface="Bahnschrift Light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Летняя </a:t>
            </a: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школа</a:t>
            </a:r>
            <a:endParaRPr lang="ru-RU" sz="2400" dirty="0">
              <a:solidFill>
                <a:schemeClr val="bg1"/>
              </a:solidFill>
              <a:latin typeface="Bahnschrift Light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61522" y="2523409"/>
            <a:ext cx="3575030" cy="1328023"/>
          </a:xfrm>
          <a:prstGeom prst="roundRect">
            <a:avLst/>
          </a:prstGeom>
          <a:solidFill>
            <a:srgbClr val="615CD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Научные </a:t>
            </a: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конференции</a:t>
            </a: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Языковые </a:t>
            </a: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программы</a:t>
            </a:r>
            <a:endParaRPr lang="ru-RU" sz="2400" dirty="0" smtClean="0">
              <a:solidFill>
                <a:schemeClr val="bg1"/>
              </a:solidFill>
              <a:latin typeface="Bahnschrift Light" pitchFamily="34" charset="0"/>
            </a:endParaRP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Bahnschrift Light" pitchFamily="34" charset="0"/>
              </a:rPr>
              <a:t>Коворкинг</a:t>
            </a:r>
            <a:r>
              <a:rPr lang="ru-RU" sz="2400" dirty="0" smtClean="0">
                <a:solidFill>
                  <a:schemeClr val="bg1"/>
                </a:solidFill>
                <a:latin typeface="Bahnschrift Light" pitchFamily="34" charset="0"/>
              </a:rPr>
              <a:t>-зона</a:t>
            </a:r>
            <a:endParaRPr lang="ru-RU" sz="2400" dirty="0">
              <a:solidFill>
                <a:schemeClr val="bg1"/>
              </a:solidFill>
              <a:latin typeface="Bahnschrift Light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9"/>
          <a:stretch>
            <a:fillRect/>
          </a:stretch>
        </p:blipFill>
        <p:spPr>
          <a:xfrm>
            <a:off x="10646524" y="421929"/>
            <a:ext cx="1210733" cy="11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60750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3467" y="1631535"/>
            <a:ext cx="119380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  <a:latin typeface="Bahnschrift Light" pitchFamily="34" charset="0"/>
              </a:rPr>
              <a:t>11.00</a:t>
            </a:r>
            <a:endParaRPr lang="ru-RU" sz="3200" dirty="0">
              <a:solidFill>
                <a:schemeClr val="bg2">
                  <a:lumMod val="90000"/>
                </a:schemeClr>
              </a:solidFill>
              <a:latin typeface="Bahnschrift Ligh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467" y="2650498"/>
            <a:ext cx="119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Bahnschrift Light" pitchFamily="34" charset="0"/>
              </a:rPr>
              <a:t>12.00</a:t>
            </a:r>
            <a:endParaRPr lang="ru-RU" sz="3200" b="1" dirty="0">
              <a:solidFill>
                <a:schemeClr val="tx2"/>
              </a:solidFill>
              <a:latin typeface="Bahnschrift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467" y="3658031"/>
            <a:ext cx="119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Bahnschrift Light" pitchFamily="34" charset="0"/>
              </a:rPr>
              <a:t>12.30</a:t>
            </a:r>
            <a:endParaRPr lang="ru-RU" sz="3200" b="1" dirty="0">
              <a:solidFill>
                <a:schemeClr val="tx2"/>
              </a:solidFill>
              <a:latin typeface="Bahnschrift Ligh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3467" y="4688424"/>
            <a:ext cx="119380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  <a:latin typeface="Bahnschrift Light" pitchFamily="34" charset="0"/>
              </a:rPr>
              <a:t>14.00</a:t>
            </a:r>
            <a:endParaRPr lang="ru-RU" sz="3200" dirty="0">
              <a:solidFill>
                <a:schemeClr val="bg2">
                  <a:lumMod val="90000"/>
                </a:schemeClr>
              </a:solidFill>
              <a:latin typeface="Bahnschrift Ligh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467" y="5695958"/>
            <a:ext cx="119380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  <a:latin typeface="Bahnschrift Light" pitchFamily="34" charset="0"/>
              </a:rPr>
              <a:t>14.30</a:t>
            </a:r>
            <a:endParaRPr lang="ru-RU" sz="3200" dirty="0">
              <a:solidFill>
                <a:schemeClr val="bg2">
                  <a:lumMod val="90000"/>
                </a:schemeClr>
              </a:solidFill>
              <a:latin typeface="Bahnschrift Light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35202" y="1532466"/>
            <a:ext cx="9254066" cy="7663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  <a:latin typeface="Bahnschrift Light" pitchFamily="34" charset="0"/>
              </a:rPr>
              <a:t>Презентация Центра международного студенческого взаимодействия </a:t>
            </a:r>
            <a:br>
              <a:rPr lang="ru-RU" sz="2000" dirty="0" smtClean="0">
                <a:solidFill>
                  <a:schemeClr val="bg2">
                    <a:lumMod val="90000"/>
                  </a:schemeClr>
                </a:solidFill>
                <a:latin typeface="Bahnschrift Light" pitchFamily="34" charset="0"/>
              </a:rPr>
            </a:br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  <a:latin typeface="Bahnschrift Light" pitchFamily="34" charset="0"/>
              </a:rPr>
              <a:t>Presentation of the International Students Interaction Center</a:t>
            </a:r>
            <a:endParaRPr lang="ru-RU" sz="2000" dirty="0">
              <a:solidFill>
                <a:schemeClr val="bg2">
                  <a:lumMod val="90000"/>
                </a:schemeClr>
              </a:solidFill>
              <a:latin typeface="Bahnschrift Light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35202" y="2548466"/>
            <a:ext cx="9254066" cy="766336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Networking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</a:br>
            <a:r>
              <a:rPr lang="ru-RU" sz="2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Нетворкинг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35202" y="3564466"/>
            <a:ext cx="9254066" cy="766336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Кейс-стади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</a:b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Case-study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235202" y="4580466"/>
            <a:ext cx="9254066" cy="7663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  <a:latin typeface="Bahnschrift Light" pitchFamily="34" charset="0"/>
              </a:rPr>
              <a:t>Презентация Школы Резидентов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  <a:latin typeface="Bahnschrift Light" pitchFamily="34" charset="0"/>
              </a:rPr>
              <a:t>Presentation of the Residents School</a:t>
            </a:r>
            <a:endParaRPr lang="ru-RU" sz="2000" dirty="0">
              <a:solidFill>
                <a:schemeClr val="bg2">
                  <a:lumMod val="90000"/>
                </a:schemeClr>
              </a:solidFill>
              <a:latin typeface="Bahnschrift Light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35202" y="5596466"/>
            <a:ext cx="9254066" cy="7586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  <a:latin typeface="Bahnschrift Light" pitchFamily="34" charset="0"/>
              </a:rPr>
              <a:t>Вручение сертификатов</a:t>
            </a:r>
            <a:br>
              <a:rPr lang="ru-RU" sz="2000" dirty="0" smtClean="0">
                <a:solidFill>
                  <a:schemeClr val="bg2">
                    <a:lumMod val="90000"/>
                  </a:schemeClr>
                </a:solidFill>
                <a:latin typeface="Bahnschrift Light" pitchFamily="34" charset="0"/>
              </a:rPr>
            </a:br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  <a:latin typeface="Bahnschrift Light" pitchFamily="34" charset="0"/>
              </a:rPr>
              <a:t>Awarding ceremony</a:t>
            </a:r>
            <a:endParaRPr lang="ru-RU" sz="2000" dirty="0">
              <a:solidFill>
                <a:schemeClr val="bg2">
                  <a:lumMod val="90000"/>
                </a:schemeClr>
              </a:solidFill>
              <a:latin typeface="Bahnschrift Light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35202" y="527482"/>
            <a:ext cx="3767667" cy="618067"/>
          </a:xfrm>
          <a:prstGeom prst="roundRect">
            <a:avLst>
              <a:gd name="adj" fmla="val 32192"/>
            </a:avLst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ahnschrift Light" pitchFamily="34" charset="0"/>
              </a:rPr>
              <a:t>#ISIC68 FORUM</a:t>
            </a:r>
            <a:endParaRPr lang="ru-RU" sz="2400" b="1" dirty="0">
              <a:solidFill>
                <a:schemeClr val="bg1"/>
              </a:solidFill>
              <a:latin typeface="Bahnschrift Light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9"/>
          <a:stretch>
            <a:fillRect/>
          </a:stretch>
        </p:blipFill>
        <p:spPr>
          <a:xfrm>
            <a:off x="10456293" y="278002"/>
            <a:ext cx="1210733" cy="111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2050" name="Picture 2" descr="\\b01-r093-n02\Сетевая папка\Мероприятия\Форум 1 октября\png-transparent-alarm-clocks-alarm-device-bedroom-clock-angle-furniture-digital-clo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7282" y="5006557"/>
            <a:ext cx="1410140" cy="150210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713052" y="335173"/>
            <a:ext cx="4585275" cy="1094757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hnschrift Light" pitchFamily="34" charset="0"/>
              </a:rPr>
              <a:t>Networking </a:t>
            </a:r>
            <a:r>
              <a:rPr lang="ru-RU" sz="3200" dirty="0" smtClean="0">
                <a:latin typeface="Bahnschrift Light" pitchFamily="34" charset="0"/>
              </a:rPr>
              <a:t/>
            </a:r>
            <a:br>
              <a:rPr lang="ru-RU" sz="3200" dirty="0" smtClean="0">
                <a:latin typeface="Bahnschrift Light" pitchFamily="34" charset="0"/>
              </a:rPr>
            </a:br>
            <a:r>
              <a:rPr lang="ru-RU" sz="3200" dirty="0" err="1" smtClean="0">
                <a:solidFill>
                  <a:schemeClr val="bg2"/>
                </a:solidFill>
                <a:latin typeface="Bahnschrift Light" pitchFamily="34" charset="0"/>
              </a:rPr>
              <a:t>Нетворкинг</a:t>
            </a:r>
            <a:endParaRPr lang="ru-RU" sz="3200" dirty="0">
              <a:solidFill>
                <a:schemeClr val="bg2"/>
              </a:solidFill>
              <a:latin typeface="Bahnschrift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447" y="4831858"/>
            <a:ext cx="32223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6600"/>
                </a:solidFill>
                <a:latin typeface="Bahnschrift Light" pitchFamily="34" charset="0"/>
              </a:rPr>
              <a:t>2 </a:t>
            </a:r>
            <a:r>
              <a:rPr lang="ru-RU" sz="5400" dirty="0" smtClean="0">
                <a:solidFill>
                  <a:srgbClr val="FF6600"/>
                </a:solidFill>
                <a:latin typeface="Bahnschrift Light" pitchFamily="34" charset="0"/>
              </a:rPr>
              <a:t>минуты</a:t>
            </a:r>
          </a:p>
          <a:p>
            <a:r>
              <a:rPr lang="ru-RU" sz="5400" dirty="0" smtClean="0">
                <a:solidFill>
                  <a:srgbClr val="FF6600"/>
                </a:solidFill>
                <a:latin typeface="Bahnschrift Light" pitchFamily="34" charset="0"/>
              </a:rPr>
              <a:t>2 </a:t>
            </a:r>
            <a:r>
              <a:rPr lang="en-US" sz="5400" dirty="0" smtClean="0">
                <a:solidFill>
                  <a:srgbClr val="FF6600"/>
                </a:solidFill>
                <a:latin typeface="Bahnschrift Light" pitchFamily="34" charset="0"/>
              </a:rPr>
              <a:t>minutes</a:t>
            </a:r>
            <a:endParaRPr lang="ru-RU" sz="5400" dirty="0">
              <a:solidFill>
                <a:srgbClr val="FF6600"/>
              </a:solidFill>
              <a:latin typeface="Bahnschrift Light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0585" y="1765612"/>
            <a:ext cx="4899817" cy="2881222"/>
          </a:xfrm>
          <a:prstGeom prst="roundRect">
            <a:avLst/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Напишите свое имя и любые контактные данные: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инстаграм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вк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фейсбук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, номер телефона или адрес электронной почты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08407" y="1702356"/>
            <a:ext cx="4830794" cy="2976113"/>
          </a:xfrm>
          <a:prstGeom prst="roundRect">
            <a:avLst/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Write your name and your contact information (Doesn’t matter what you write: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Instagram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vk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facebook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, phone number or email address)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9"/>
          <a:stretch>
            <a:fillRect/>
          </a:stretch>
        </p:blipFill>
        <p:spPr>
          <a:xfrm>
            <a:off x="10726534" y="276842"/>
            <a:ext cx="1210733" cy="11170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481569" y="1892205"/>
            <a:ext cx="5495028" cy="2613804"/>
          </a:xfrm>
          <a:prstGeom prst="roundRect">
            <a:avLst/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Напишите, что вы отлично умеете делать и могли бы бесплатно научить этому других (например, я владею французским языком в совершенстве и могу научить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других этому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).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7403" y="1915209"/>
            <a:ext cx="5495028" cy="2613804"/>
          </a:xfrm>
          <a:prstGeom prst="roundRect">
            <a:avLst/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Write what you can do well and can teach others for free (mention about 3 of your skills. E.g. I speak French and can teach others).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pic>
        <p:nvPicPr>
          <p:cNvPr id="12" name="Picture 2" descr="\\b01-r093-n02\Сетевая папка\Мероприятия\Форум 1 октября\png-transparent-alarm-clocks-alarm-device-bedroom-clock-angle-furniture-digital-clo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0132" y="5006557"/>
            <a:ext cx="1410140" cy="150210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85447" y="4831858"/>
            <a:ext cx="32223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6600"/>
                </a:solidFill>
                <a:latin typeface="Bahnschrift Light" pitchFamily="34" charset="0"/>
              </a:rPr>
              <a:t>2 </a:t>
            </a:r>
            <a:r>
              <a:rPr lang="ru-RU" sz="5400" dirty="0" smtClean="0">
                <a:solidFill>
                  <a:srgbClr val="FF6600"/>
                </a:solidFill>
                <a:latin typeface="Bahnschrift Light" pitchFamily="34" charset="0"/>
              </a:rPr>
              <a:t>минуты</a:t>
            </a:r>
          </a:p>
          <a:p>
            <a:r>
              <a:rPr lang="ru-RU" sz="5400" dirty="0" smtClean="0">
                <a:solidFill>
                  <a:srgbClr val="FF6600"/>
                </a:solidFill>
                <a:latin typeface="Bahnschrift Light" pitchFamily="34" charset="0"/>
              </a:rPr>
              <a:t>2 </a:t>
            </a:r>
            <a:r>
              <a:rPr lang="en-US" sz="5400" dirty="0" smtClean="0">
                <a:solidFill>
                  <a:srgbClr val="FF6600"/>
                </a:solidFill>
                <a:latin typeface="Bahnschrift Light" pitchFamily="34" charset="0"/>
              </a:rPr>
              <a:t>minutes</a:t>
            </a:r>
            <a:endParaRPr lang="ru-RU" sz="5400" dirty="0">
              <a:solidFill>
                <a:srgbClr val="FF6600"/>
              </a:solidFill>
              <a:latin typeface="Bahnschrift Light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3052" y="335173"/>
            <a:ext cx="4585275" cy="1094757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hnschrift Light" pitchFamily="34" charset="0"/>
              </a:rPr>
              <a:t>Networking </a:t>
            </a:r>
            <a:r>
              <a:rPr lang="ru-RU" sz="3200" dirty="0" smtClean="0">
                <a:latin typeface="Bahnschrift Light" pitchFamily="34" charset="0"/>
              </a:rPr>
              <a:t/>
            </a:r>
            <a:br>
              <a:rPr lang="ru-RU" sz="3200" dirty="0" smtClean="0">
                <a:latin typeface="Bahnschrift Light" pitchFamily="34" charset="0"/>
              </a:rPr>
            </a:br>
            <a:r>
              <a:rPr lang="ru-RU" sz="3200" dirty="0" err="1" smtClean="0">
                <a:solidFill>
                  <a:schemeClr val="bg2"/>
                </a:solidFill>
                <a:latin typeface="Bahnschrift Light" pitchFamily="34" charset="0"/>
              </a:rPr>
              <a:t>Нетворкинг</a:t>
            </a:r>
            <a:endParaRPr lang="ru-RU" sz="3200" dirty="0">
              <a:solidFill>
                <a:schemeClr val="bg2"/>
              </a:solidFill>
              <a:latin typeface="Bahnschrift Light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9"/>
          <a:stretch>
            <a:fillRect/>
          </a:stretch>
        </p:blipFill>
        <p:spPr>
          <a:xfrm>
            <a:off x="10726534" y="276842"/>
            <a:ext cx="1210733" cy="11170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612473" y="1690778"/>
            <a:ext cx="4977443" cy="2976113"/>
          </a:xfrm>
          <a:prstGeom prst="roundRect">
            <a:avLst/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Напишите то, о чем вы давно мечтали, но так и не смогли начать делать, хотя очень хочется (например, хочу научиться играть на гитаре, хочу выучить китайский и т.п.).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92812" y="1705155"/>
            <a:ext cx="4977443" cy="2976113"/>
          </a:xfrm>
          <a:prstGeom prst="roundRect">
            <a:avLst/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Write what you really want to learn, but still didn’t start (e.g. I want to learn how to play the guitar, speak Chinese, etc.).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pic>
        <p:nvPicPr>
          <p:cNvPr id="11" name="Picture 2" descr="\\b01-r093-n02\Сетевая папка\Мероприятия\Форум 1 октября\png-transparent-alarm-clocks-alarm-device-bedroom-clock-angle-furniture-digital-clo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8712" y="5006557"/>
            <a:ext cx="1410140" cy="15021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85447" y="4831858"/>
            <a:ext cx="32223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6600"/>
                </a:solidFill>
                <a:latin typeface="Bahnschrift Light" pitchFamily="34" charset="0"/>
              </a:rPr>
              <a:t>2 </a:t>
            </a:r>
            <a:r>
              <a:rPr lang="ru-RU" sz="5400" dirty="0" smtClean="0">
                <a:solidFill>
                  <a:srgbClr val="FF6600"/>
                </a:solidFill>
                <a:latin typeface="Bahnschrift Light" pitchFamily="34" charset="0"/>
              </a:rPr>
              <a:t>минуты</a:t>
            </a:r>
          </a:p>
          <a:p>
            <a:r>
              <a:rPr lang="ru-RU" sz="5400" dirty="0" smtClean="0">
                <a:solidFill>
                  <a:srgbClr val="FF6600"/>
                </a:solidFill>
                <a:latin typeface="Bahnschrift Light" pitchFamily="34" charset="0"/>
              </a:rPr>
              <a:t>2 </a:t>
            </a:r>
            <a:r>
              <a:rPr lang="en-US" sz="5400" dirty="0" smtClean="0">
                <a:solidFill>
                  <a:srgbClr val="FF6600"/>
                </a:solidFill>
                <a:latin typeface="Bahnschrift Light" pitchFamily="34" charset="0"/>
              </a:rPr>
              <a:t>minutes</a:t>
            </a:r>
            <a:endParaRPr lang="ru-RU" sz="5400" dirty="0">
              <a:solidFill>
                <a:srgbClr val="FF6600"/>
              </a:solidFill>
              <a:latin typeface="Bahnschrift Light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13052" y="335173"/>
            <a:ext cx="4585275" cy="1094757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hnschrift Light" pitchFamily="34" charset="0"/>
              </a:rPr>
              <a:t>Networking </a:t>
            </a:r>
            <a:r>
              <a:rPr lang="ru-RU" sz="3200" dirty="0" smtClean="0">
                <a:latin typeface="Bahnschrift Light" pitchFamily="34" charset="0"/>
              </a:rPr>
              <a:t/>
            </a:r>
            <a:br>
              <a:rPr lang="ru-RU" sz="3200" dirty="0" smtClean="0">
                <a:latin typeface="Bahnschrift Light" pitchFamily="34" charset="0"/>
              </a:rPr>
            </a:br>
            <a:r>
              <a:rPr lang="ru-RU" sz="3200" dirty="0" err="1" smtClean="0">
                <a:solidFill>
                  <a:schemeClr val="bg2"/>
                </a:solidFill>
                <a:latin typeface="Bahnschrift Light" pitchFamily="34" charset="0"/>
              </a:rPr>
              <a:t>Нетворкинг</a:t>
            </a:r>
            <a:endParaRPr lang="ru-RU" sz="3200" dirty="0">
              <a:solidFill>
                <a:schemeClr val="bg2"/>
              </a:solidFill>
              <a:latin typeface="Bahnschrift Light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9"/>
          <a:stretch>
            <a:fillRect/>
          </a:stretch>
        </p:blipFill>
        <p:spPr>
          <a:xfrm>
            <a:off x="10726534" y="276842"/>
            <a:ext cx="1210733" cy="11170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105725"/>
            <a:ext cx="10858500" cy="5049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25" y="5701673"/>
            <a:ext cx="1795545" cy="738644"/>
          </a:xfrm>
          <a:prstGeom prst="rect">
            <a:avLst/>
          </a:prstGeom>
        </p:spPr>
      </p:pic>
      <p:pic>
        <p:nvPicPr>
          <p:cNvPr id="4" name="Picture 2" descr="Тамбовский государственный технический университет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68" y="5671552"/>
            <a:ext cx="1214169" cy="7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80" y="5618562"/>
            <a:ext cx="1439562" cy="882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5625255"/>
            <a:ext cx="891480" cy="891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46" y="5629991"/>
            <a:ext cx="941818" cy="882008"/>
          </a:xfrm>
          <a:prstGeom prst="rect">
            <a:avLst/>
          </a:prstGeom>
        </p:spPr>
      </p:pic>
      <p:pic>
        <p:nvPicPr>
          <p:cNvPr id="2050" name="Picture 2" descr="https://sun9-4.userapi.com/QeS1rj8uzTcikEUf1zvVRF4-lmruUeAK-Um3Kg/cYlRyZbZJI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t="11718" r="18445" b="16465"/>
          <a:stretch/>
        </p:blipFill>
        <p:spPr bwMode="auto">
          <a:xfrm>
            <a:off x="6013468" y="5693715"/>
            <a:ext cx="713094" cy="82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8025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2050" name="Picture 2" descr="\\b01-r093-n02\Сетевая папка\Мероприятия\Форум 1 октября\png-transparent-alarm-clocks-alarm-device-bedroom-clock-angle-furniture-digital-clo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0867" y="1889184"/>
            <a:ext cx="4154410" cy="442535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381185" y="276842"/>
            <a:ext cx="9254066" cy="1094757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hnschrift Light" pitchFamily="34" charset="0"/>
              </a:rPr>
              <a:t>Case</a:t>
            </a:r>
            <a:r>
              <a:rPr lang="ru-RU" sz="3200" b="1" dirty="0" smtClean="0">
                <a:latin typeface="Bahnschrift Light" pitchFamily="34" charset="0"/>
              </a:rPr>
              <a:t>-</a:t>
            </a:r>
            <a:r>
              <a:rPr lang="en-US" sz="3200" b="1" dirty="0" smtClean="0">
                <a:latin typeface="Bahnschrift Light" pitchFamily="34" charset="0"/>
              </a:rPr>
              <a:t>study </a:t>
            </a:r>
            <a:r>
              <a:rPr lang="ru-RU" sz="3200" dirty="0" smtClean="0">
                <a:latin typeface="Bahnschrift Light" pitchFamily="34" charset="0"/>
              </a:rPr>
              <a:t/>
            </a:r>
            <a:br>
              <a:rPr lang="ru-RU" sz="3200" dirty="0" smtClean="0">
                <a:latin typeface="Bahnschrift Light" pitchFamily="34" charset="0"/>
              </a:rPr>
            </a:br>
            <a:r>
              <a:rPr lang="ru-RU" sz="3200" dirty="0" err="1" smtClean="0">
                <a:solidFill>
                  <a:schemeClr val="bg2"/>
                </a:solidFill>
                <a:latin typeface="Bahnschrift Light" pitchFamily="34" charset="0"/>
              </a:rPr>
              <a:t>Кейс-стади</a:t>
            </a:r>
            <a:endParaRPr lang="ru-RU" sz="3200" dirty="0">
              <a:solidFill>
                <a:schemeClr val="bg2"/>
              </a:solidFill>
              <a:latin typeface="Bahnschrift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5004" y="3224697"/>
            <a:ext cx="36086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6600"/>
                </a:solidFill>
                <a:latin typeface="Bahnschrift Light" pitchFamily="34" charset="0"/>
              </a:rPr>
              <a:t>2</a:t>
            </a:r>
            <a:r>
              <a:rPr lang="en-US" sz="5400" b="1" dirty="0" smtClean="0">
                <a:solidFill>
                  <a:srgbClr val="FF6600"/>
                </a:solidFill>
                <a:latin typeface="Bahnschrift Light" pitchFamily="34" charset="0"/>
              </a:rPr>
              <a:t>0</a:t>
            </a:r>
            <a:r>
              <a:rPr lang="ru-RU" sz="5400" b="1" dirty="0" smtClean="0">
                <a:solidFill>
                  <a:srgbClr val="FF6600"/>
                </a:solidFill>
                <a:latin typeface="Bahnschrift Light" pitchFamily="34" charset="0"/>
              </a:rPr>
              <a:t> </a:t>
            </a:r>
            <a:r>
              <a:rPr lang="ru-RU" sz="5400" b="1" dirty="0" smtClean="0">
                <a:solidFill>
                  <a:srgbClr val="FF6600"/>
                </a:solidFill>
                <a:latin typeface="Bahnschrift Light" pitchFamily="34" charset="0"/>
              </a:rPr>
              <a:t>минут</a:t>
            </a:r>
            <a:endParaRPr lang="en-US" sz="5400" b="1" dirty="0" smtClean="0">
              <a:solidFill>
                <a:srgbClr val="FF6600"/>
              </a:solidFill>
              <a:latin typeface="Bahnschrift Light" pitchFamily="34" charset="0"/>
            </a:endParaRPr>
          </a:p>
          <a:p>
            <a:r>
              <a:rPr lang="en-US" sz="5400" b="1" dirty="0" smtClean="0">
                <a:solidFill>
                  <a:srgbClr val="FF6600"/>
                </a:solidFill>
                <a:latin typeface="Bahnschrift Light" pitchFamily="34" charset="0"/>
              </a:rPr>
              <a:t>20 minutes</a:t>
            </a:r>
            <a:endParaRPr lang="ru-RU" sz="5400" b="1" dirty="0">
              <a:solidFill>
                <a:srgbClr val="FF6600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2050" name="Picture 2" descr="\\b01-r093-n02\Сетевая папка\Мероприятия\Форум 1 октября\png-transparent-alarm-clocks-alarm-device-bedroom-clock-angle-furniture-digital-clo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85" y="1807492"/>
            <a:ext cx="4154410" cy="442535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381185" y="276842"/>
            <a:ext cx="9254066" cy="1094757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hnschrift Light" pitchFamily="34" charset="0"/>
              </a:rPr>
              <a:t>Case</a:t>
            </a:r>
            <a:r>
              <a:rPr lang="ru-RU" sz="3200" b="1" dirty="0" smtClean="0">
                <a:latin typeface="Bahnschrift Light" pitchFamily="34" charset="0"/>
              </a:rPr>
              <a:t>-</a:t>
            </a:r>
            <a:r>
              <a:rPr lang="en-US" sz="3200" b="1" dirty="0" smtClean="0">
                <a:latin typeface="Bahnschrift Light" pitchFamily="34" charset="0"/>
              </a:rPr>
              <a:t>study </a:t>
            </a:r>
            <a:r>
              <a:rPr lang="ru-RU" sz="3200" dirty="0" smtClean="0">
                <a:latin typeface="Bahnschrift Light" pitchFamily="34" charset="0"/>
              </a:rPr>
              <a:t/>
            </a:r>
            <a:br>
              <a:rPr lang="ru-RU" sz="3200" dirty="0" smtClean="0">
                <a:latin typeface="Bahnschrift Light" pitchFamily="34" charset="0"/>
              </a:rPr>
            </a:br>
            <a:r>
              <a:rPr lang="ru-RU" sz="3200" dirty="0" err="1" smtClean="0">
                <a:solidFill>
                  <a:schemeClr val="bg2"/>
                </a:solidFill>
                <a:latin typeface="Bahnschrift Light" pitchFamily="34" charset="0"/>
              </a:rPr>
              <a:t>Кейс-стади</a:t>
            </a:r>
            <a:endParaRPr lang="ru-RU" sz="3200" dirty="0">
              <a:solidFill>
                <a:schemeClr val="bg2"/>
              </a:solidFill>
              <a:latin typeface="Bahnschrift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1231" y="3143005"/>
            <a:ext cx="28889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6600"/>
                </a:solidFill>
                <a:latin typeface="Bahnschrift Light" pitchFamily="34" charset="0"/>
              </a:rPr>
              <a:t>1</a:t>
            </a:r>
            <a:r>
              <a:rPr lang="ru-RU" sz="5400" b="1" dirty="0" smtClean="0">
                <a:solidFill>
                  <a:srgbClr val="FF6600"/>
                </a:solidFill>
                <a:latin typeface="Bahnschrift Light" pitchFamily="34" charset="0"/>
              </a:rPr>
              <a:t> минут</a:t>
            </a:r>
            <a:r>
              <a:rPr lang="ru-RU" sz="5400" b="1" dirty="0">
                <a:solidFill>
                  <a:srgbClr val="FF6600"/>
                </a:solidFill>
                <a:latin typeface="Bahnschrift Light" pitchFamily="34" charset="0"/>
              </a:rPr>
              <a:t>а</a:t>
            </a:r>
            <a:endParaRPr lang="en-US" sz="5400" b="1" dirty="0" smtClean="0">
              <a:solidFill>
                <a:srgbClr val="FF6600"/>
              </a:solidFill>
              <a:latin typeface="Bahnschrift Light" pitchFamily="34" charset="0"/>
            </a:endParaRPr>
          </a:p>
          <a:p>
            <a:r>
              <a:rPr lang="ru-RU" sz="5400" b="1" dirty="0">
                <a:solidFill>
                  <a:srgbClr val="FF6600"/>
                </a:solidFill>
                <a:latin typeface="Bahnschrift Light" pitchFamily="34" charset="0"/>
              </a:rPr>
              <a:t>1</a:t>
            </a:r>
            <a:r>
              <a:rPr lang="en-US" sz="5400" b="1" dirty="0" smtClean="0">
                <a:solidFill>
                  <a:srgbClr val="FF6600"/>
                </a:solidFill>
                <a:latin typeface="Bahnschrift Light" pitchFamily="34" charset="0"/>
              </a:rPr>
              <a:t> minute</a:t>
            </a:r>
            <a:endParaRPr lang="ru-RU" sz="5400" b="1" dirty="0">
              <a:solidFill>
                <a:srgbClr val="FF6600"/>
              </a:solidFill>
              <a:latin typeface="Bahnschrif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87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2050" name="Picture 2" descr="\\b01-r093-n02\Сетевая папка\Мероприятия\Форум 1 октября\png-transparent-alarm-clocks-alarm-device-bedroom-clock-angle-furniture-digital-clo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0867" y="1889184"/>
            <a:ext cx="4154410" cy="442535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381185" y="276842"/>
            <a:ext cx="9254066" cy="1094757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hnschrift Light" pitchFamily="34" charset="0"/>
              </a:rPr>
              <a:t>Case</a:t>
            </a:r>
            <a:r>
              <a:rPr lang="ru-RU" sz="3200" b="1" dirty="0" smtClean="0">
                <a:latin typeface="Bahnschrift Light" pitchFamily="34" charset="0"/>
              </a:rPr>
              <a:t>-</a:t>
            </a:r>
            <a:r>
              <a:rPr lang="en-US" sz="3200" b="1" dirty="0" smtClean="0">
                <a:latin typeface="Bahnschrift Light" pitchFamily="34" charset="0"/>
              </a:rPr>
              <a:t>study </a:t>
            </a:r>
            <a:r>
              <a:rPr lang="ru-RU" sz="3200" dirty="0" smtClean="0">
                <a:latin typeface="Bahnschrift Light" pitchFamily="34" charset="0"/>
              </a:rPr>
              <a:t/>
            </a:r>
            <a:br>
              <a:rPr lang="ru-RU" sz="3200" dirty="0" smtClean="0">
                <a:latin typeface="Bahnschrift Light" pitchFamily="34" charset="0"/>
              </a:rPr>
            </a:br>
            <a:r>
              <a:rPr lang="ru-RU" sz="3200" dirty="0" err="1" smtClean="0">
                <a:solidFill>
                  <a:schemeClr val="bg2"/>
                </a:solidFill>
                <a:latin typeface="Bahnschrift Light" pitchFamily="34" charset="0"/>
              </a:rPr>
              <a:t>Кейс-стади</a:t>
            </a:r>
            <a:endParaRPr lang="ru-RU" sz="3200" dirty="0">
              <a:solidFill>
                <a:schemeClr val="bg2"/>
              </a:solidFill>
              <a:latin typeface="Bahnschrift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5004" y="3224697"/>
            <a:ext cx="36086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6600"/>
                </a:solidFill>
                <a:latin typeface="Bahnschrift Light" pitchFamily="34" charset="0"/>
              </a:rPr>
              <a:t>2</a:t>
            </a:r>
            <a:r>
              <a:rPr lang="en-US" sz="5400" b="1" dirty="0" smtClean="0">
                <a:solidFill>
                  <a:srgbClr val="FF6600"/>
                </a:solidFill>
                <a:latin typeface="Bahnschrift Light" pitchFamily="34" charset="0"/>
              </a:rPr>
              <a:t>0</a:t>
            </a:r>
            <a:r>
              <a:rPr lang="ru-RU" sz="5400" b="1" dirty="0" smtClean="0">
                <a:solidFill>
                  <a:srgbClr val="FF6600"/>
                </a:solidFill>
                <a:latin typeface="Bahnschrift Light" pitchFamily="34" charset="0"/>
              </a:rPr>
              <a:t> </a:t>
            </a:r>
            <a:r>
              <a:rPr lang="ru-RU" sz="5400" b="1" dirty="0" smtClean="0">
                <a:solidFill>
                  <a:srgbClr val="FF6600"/>
                </a:solidFill>
                <a:latin typeface="Bahnschrift Light" pitchFamily="34" charset="0"/>
              </a:rPr>
              <a:t>минут</a:t>
            </a:r>
            <a:endParaRPr lang="en-US" sz="5400" b="1" dirty="0" smtClean="0">
              <a:solidFill>
                <a:srgbClr val="FF6600"/>
              </a:solidFill>
              <a:latin typeface="Bahnschrift Light" pitchFamily="34" charset="0"/>
            </a:endParaRPr>
          </a:p>
          <a:p>
            <a:r>
              <a:rPr lang="en-US" sz="5400" b="1" dirty="0" smtClean="0">
                <a:solidFill>
                  <a:srgbClr val="FF6600"/>
                </a:solidFill>
                <a:latin typeface="Bahnschrift Light" pitchFamily="34" charset="0"/>
              </a:rPr>
              <a:t>20 minutes</a:t>
            </a:r>
            <a:endParaRPr lang="ru-RU" sz="5400" b="1" dirty="0">
              <a:solidFill>
                <a:srgbClr val="FF6600"/>
              </a:solidFill>
              <a:latin typeface="Bahnschrif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7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type of soul do you h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3349" r="1991" b="25454"/>
          <a:stretch/>
        </p:blipFill>
        <p:spPr bwMode="auto">
          <a:xfrm>
            <a:off x="0" y="0"/>
            <a:ext cx="12214061" cy="47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30" y="960120"/>
            <a:ext cx="10367010" cy="3314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1470" y="913983"/>
            <a:ext cx="109842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800" dirty="0" smtClean="0">
                <a:solidFill>
                  <a:srgbClr val="615CDD"/>
                </a:solidFill>
                <a:latin typeface="Bahnschrift Light" panose="020B0502040204020203" pitchFamily="34" charset="0"/>
              </a:rPr>
              <a:t>Из какой ты страны?</a:t>
            </a:r>
          </a:p>
          <a:p>
            <a:r>
              <a:rPr lang="en-US" sz="8800" dirty="0" smtClean="0">
                <a:solidFill>
                  <a:schemeClr val="accent3">
                    <a:lumMod val="75000"/>
                  </a:schemeClr>
                </a:solidFill>
                <a:latin typeface="Bahnschrift Light" panose="020B0502040204020203" pitchFamily="34" charset="0"/>
              </a:rPr>
              <a:t>Which country are you from?</a:t>
            </a:r>
            <a:endParaRPr lang="ru-RU" sz="8800" dirty="0">
              <a:solidFill>
                <a:schemeClr val="accent3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9"/>
          <a:stretch>
            <a:fillRect/>
          </a:stretch>
        </p:blipFill>
        <p:spPr>
          <a:xfrm>
            <a:off x="10696383" y="5470657"/>
            <a:ext cx="1210733" cy="11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2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2050" name="Picture 2" descr="\\b01-r093-n02\Сетевая папка\Мероприятия\Форум 1 октября\png-transparent-alarm-clocks-alarm-device-bedroom-clock-angle-furniture-digital-clo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85" y="1807492"/>
            <a:ext cx="4154410" cy="442535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381185" y="276842"/>
            <a:ext cx="9254066" cy="1094757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hnschrift Light" pitchFamily="34" charset="0"/>
              </a:rPr>
              <a:t>Case</a:t>
            </a:r>
            <a:r>
              <a:rPr lang="ru-RU" sz="3200" b="1" dirty="0" smtClean="0">
                <a:latin typeface="Bahnschrift Light" pitchFamily="34" charset="0"/>
              </a:rPr>
              <a:t>-</a:t>
            </a:r>
            <a:r>
              <a:rPr lang="en-US" sz="3200" b="1" dirty="0" smtClean="0">
                <a:latin typeface="Bahnschrift Light" pitchFamily="34" charset="0"/>
              </a:rPr>
              <a:t>study </a:t>
            </a:r>
            <a:r>
              <a:rPr lang="ru-RU" sz="3200" dirty="0" smtClean="0">
                <a:latin typeface="Bahnschrift Light" pitchFamily="34" charset="0"/>
              </a:rPr>
              <a:t/>
            </a:r>
            <a:br>
              <a:rPr lang="ru-RU" sz="3200" dirty="0" smtClean="0">
                <a:latin typeface="Bahnschrift Light" pitchFamily="34" charset="0"/>
              </a:rPr>
            </a:br>
            <a:r>
              <a:rPr lang="ru-RU" sz="3200" dirty="0" err="1" smtClean="0">
                <a:solidFill>
                  <a:schemeClr val="bg2"/>
                </a:solidFill>
                <a:latin typeface="Bahnschrift Light" pitchFamily="34" charset="0"/>
              </a:rPr>
              <a:t>Кейс-стади</a:t>
            </a:r>
            <a:endParaRPr lang="ru-RU" sz="3200" dirty="0">
              <a:solidFill>
                <a:schemeClr val="bg2"/>
              </a:solidFill>
              <a:latin typeface="Bahnschrift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1231" y="3143005"/>
            <a:ext cx="28889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6600"/>
                </a:solidFill>
                <a:latin typeface="Bahnschrift Light" pitchFamily="34" charset="0"/>
              </a:rPr>
              <a:t>1</a:t>
            </a:r>
            <a:r>
              <a:rPr lang="ru-RU" sz="5400" b="1" dirty="0" smtClean="0">
                <a:solidFill>
                  <a:srgbClr val="FF6600"/>
                </a:solidFill>
                <a:latin typeface="Bahnschrift Light" pitchFamily="34" charset="0"/>
              </a:rPr>
              <a:t> минут</a:t>
            </a:r>
            <a:r>
              <a:rPr lang="ru-RU" sz="5400" b="1" dirty="0">
                <a:solidFill>
                  <a:srgbClr val="FF6600"/>
                </a:solidFill>
                <a:latin typeface="Bahnschrift Light" pitchFamily="34" charset="0"/>
              </a:rPr>
              <a:t>а</a:t>
            </a:r>
            <a:endParaRPr lang="en-US" sz="5400" b="1" dirty="0" smtClean="0">
              <a:solidFill>
                <a:srgbClr val="FF6600"/>
              </a:solidFill>
              <a:latin typeface="Bahnschrift Light" pitchFamily="34" charset="0"/>
            </a:endParaRPr>
          </a:p>
          <a:p>
            <a:r>
              <a:rPr lang="ru-RU" sz="5400" b="1" dirty="0">
                <a:solidFill>
                  <a:srgbClr val="FF6600"/>
                </a:solidFill>
                <a:latin typeface="Bahnschrift Light" pitchFamily="34" charset="0"/>
              </a:rPr>
              <a:t>1</a:t>
            </a:r>
            <a:r>
              <a:rPr lang="en-US" sz="5400" b="1" dirty="0" smtClean="0">
                <a:solidFill>
                  <a:srgbClr val="FF6600"/>
                </a:solidFill>
                <a:latin typeface="Bahnschrift Light" pitchFamily="34" charset="0"/>
              </a:rPr>
              <a:t> minute</a:t>
            </a:r>
            <a:endParaRPr lang="ru-RU" sz="5400" b="1" dirty="0">
              <a:solidFill>
                <a:srgbClr val="FF6600"/>
              </a:solidFill>
              <a:latin typeface="Bahnschrif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33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2050" name="Picture 2" descr="\\b01-r093-n02\Сетевая папка\Мероприятия\Форум 1 октября\png-transparent-alarm-clocks-alarm-device-bedroom-clock-angle-furniture-digital-clo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0867" y="1889184"/>
            <a:ext cx="4154410" cy="442535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381185" y="276842"/>
            <a:ext cx="9254066" cy="1094757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hnschrift Light" pitchFamily="34" charset="0"/>
              </a:rPr>
              <a:t>Case</a:t>
            </a:r>
            <a:r>
              <a:rPr lang="ru-RU" sz="3200" b="1" dirty="0" smtClean="0">
                <a:latin typeface="Bahnschrift Light" pitchFamily="34" charset="0"/>
              </a:rPr>
              <a:t>-</a:t>
            </a:r>
            <a:r>
              <a:rPr lang="en-US" sz="3200" b="1" dirty="0" smtClean="0">
                <a:latin typeface="Bahnschrift Light" pitchFamily="34" charset="0"/>
              </a:rPr>
              <a:t>study </a:t>
            </a:r>
            <a:r>
              <a:rPr lang="ru-RU" sz="3200" dirty="0" smtClean="0">
                <a:latin typeface="Bahnschrift Light" pitchFamily="34" charset="0"/>
              </a:rPr>
              <a:t/>
            </a:r>
            <a:br>
              <a:rPr lang="ru-RU" sz="3200" dirty="0" smtClean="0">
                <a:latin typeface="Bahnschrift Light" pitchFamily="34" charset="0"/>
              </a:rPr>
            </a:br>
            <a:r>
              <a:rPr lang="ru-RU" sz="3200" dirty="0" err="1" smtClean="0">
                <a:solidFill>
                  <a:schemeClr val="bg2"/>
                </a:solidFill>
                <a:latin typeface="Bahnschrift Light" pitchFamily="34" charset="0"/>
              </a:rPr>
              <a:t>Кейс-стади</a:t>
            </a:r>
            <a:endParaRPr lang="ru-RU" sz="3200" dirty="0">
              <a:solidFill>
                <a:schemeClr val="bg2"/>
              </a:solidFill>
              <a:latin typeface="Bahnschrift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5004" y="3224697"/>
            <a:ext cx="36086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6600"/>
                </a:solidFill>
                <a:latin typeface="Bahnschrift Light" pitchFamily="34" charset="0"/>
              </a:rPr>
              <a:t>2</a:t>
            </a:r>
            <a:r>
              <a:rPr lang="en-US" sz="5400" b="1" dirty="0" smtClean="0">
                <a:solidFill>
                  <a:srgbClr val="FF6600"/>
                </a:solidFill>
                <a:latin typeface="Bahnschrift Light" pitchFamily="34" charset="0"/>
              </a:rPr>
              <a:t>0</a:t>
            </a:r>
            <a:r>
              <a:rPr lang="ru-RU" sz="5400" b="1" dirty="0" smtClean="0">
                <a:solidFill>
                  <a:srgbClr val="FF6600"/>
                </a:solidFill>
                <a:latin typeface="Bahnschrift Light" pitchFamily="34" charset="0"/>
              </a:rPr>
              <a:t> </a:t>
            </a:r>
            <a:r>
              <a:rPr lang="ru-RU" sz="5400" b="1" dirty="0" smtClean="0">
                <a:solidFill>
                  <a:srgbClr val="FF6600"/>
                </a:solidFill>
                <a:latin typeface="Bahnschrift Light" pitchFamily="34" charset="0"/>
              </a:rPr>
              <a:t>минут</a:t>
            </a:r>
            <a:endParaRPr lang="en-US" sz="5400" b="1" dirty="0" smtClean="0">
              <a:solidFill>
                <a:srgbClr val="FF6600"/>
              </a:solidFill>
              <a:latin typeface="Bahnschrift Light" pitchFamily="34" charset="0"/>
            </a:endParaRPr>
          </a:p>
          <a:p>
            <a:r>
              <a:rPr lang="en-US" sz="5400" b="1" dirty="0" smtClean="0">
                <a:solidFill>
                  <a:srgbClr val="FF6600"/>
                </a:solidFill>
                <a:latin typeface="Bahnschrift Light" pitchFamily="34" charset="0"/>
              </a:rPr>
              <a:t>20 minutes</a:t>
            </a:r>
            <a:endParaRPr lang="ru-RU" sz="5400" b="1" dirty="0">
              <a:solidFill>
                <a:srgbClr val="FF6600"/>
              </a:solidFill>
              <a:latin typeface="Bahnschrif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7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2050" name="Picture 2" descr="\\b01-r093-n02\Сетевая папка\Мероприятия\Форум 1 октября\png-transparent-alarm-clocks-alarm-device-bedroom-clock-angle-furniture-digital-clo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85" y="1807492"/>
            <a:ext cx="4154410" cy="442535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381185" y="276842"/>
            <a:ext cx="9254066" cy="1094757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hnschrift Light" pitchFamily="34" charset="0"/>
              </a:rPr>
              <a:t>Case</a:t>
            </a:r>
            <a:r>
              <a:rPr lang="ru-RU" sz="3200" b="1" dirty="0" smtClean="0">
                <a:latin typeface="Bahnschrift Light" pitchFamily="34" charset="0"/>
              </a:rPr>
              <a:t>-</a:t>
            </a:r>
            <a:r>
              <a:rPr lang="en-US" sz="3200" b="1" dirty="0" smtClean="0">
                <a:latin typeface="Bahnschrift Light" pitchFamily="34" charset="0"/>
              </a:rPr>
              <a:t>study </a:t>
            </a:r>
            <a:r>
              <a:rPr lang="ru-RU" sz="3200" dirty="0" smtClean="0">
                <a:latin typeface="Bahnschrift Light" pitchFamily="34" charset="0"/>
              </a:rPr>
              <a:t/>
            </a:r>
            <a:br>
              <a:rPr lang="ru-RU" sz="3200" dirty="0" smtClean="0">
                <a:latin typeface="Bahnschrift Light" pitchFamily="34" charset="0"/>
              </a:rPr>
            </a:br>
            <a:r>
              <a:rPr lang="ru-RU" sz="3200" dirty="0" err="1" smtClean="0">
                <a:solidFill>
                  <a:schemeClr val="bg2"/>
                </a:solidFill>
                <a:latin typeface="Bahnschrift Light" pitchFamily="34" charset="0"/>
              </a:rPr>
              <a:t>Кейс-стади</a:t>
            </a:r>
            <a:endParaRPr lang="ru-RU" sz="3200" dirty="0">
              <a:solidFill>
                <a:schemeClr val="bg2"/>
              </a:solidFill>
              <a:latin typeface="Bahnschrift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1231" y="3143005"/>
            <a:ext cx="28889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6600"/>
                </a:solidFill>
                <a:latin typeface="Bahnschrift Light" pitchFamily="34" charset="0"/>
              </a:rPr>
              <a:t>1</a:t>
            </a:r>
            <a:r>
              <a:rPr lang="ru-RU" sz="5400" b="1" dirty="0" smtClean="0">
                <a:solidFill>
                  <a:srgbClr val="FF6600"/>
                </a:solidFill>
                <a:latin typeface="Bahnschrift Light" pitchFamily="34" charset="0"/>
              </a:rPr>
              <a:t> минут</a:t>
            </a:r>
            <a:r>
              <a:rPr lang="ru-RU" sz="5400" b="1" dirty="0">
                <a:solidFill>
                  <a:srgbClr val="FF6600"/>
                </a:solidFill>
                <a:latin typeface="Bahnschrift Light" pitchFamily="34" charset="0"/>
              </a:rPr>
              <a:t>а</a:t>
            </a:r>
            <a:endParaRPr lang="en-US" sz="5400" b="1" dirty="0" smtClean="0">
              <a:solidFill>
                <a:srgbClr val="FF6600"/>
              </a:solidFill>
              <a:latin typeface="Bahnschrift Light" pitchFamily="34" charset="0"/>
            </a:endParaRPr>
          </a:p>
          <a:p>
            <a:r>
              <a:rPr lang="ru-RU" sz="5400" b="1" dirty="0">
                <a:solidFill>
                  <a:srgbClr val="FF6600"/>
                </a:solidFill>
                <a:latin typeface="Bahnschrift Light" pitchFamily="34" charset="0"/>
              </a:rPr>
              <a:t>1</a:t>
            </a:r>
            <a:r>
              <a:rPr lang="en-US" sz="5400" b="1" dirty="0" smtClean="0">
                <a:solidFill>
                  <a:srgbClr val="FF6600"/>
                </a:solidFill>
                <a:latin typeface="Bahnschrift Light" pitchFamily="34" charset="0"/>
              </a:rPr>
              <a:t> minute</a:t>
            </a:r>
            <a:endParaRPr lang="ru-RU" sz="5400" b="1" dirty="0">
              <a:solidFill>
                <a:srgbClr val="FF6600"/>
              </a:solidFill>
              <a:latin typeface="Bahnschrif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77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3"/>
            <a:ext cx="1219200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9117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815836" y="622367"/>
            <a:ext cx="3767667" cy="618067"/>
          </a:xfrm>
          <a:prstGeom prst="roundRect">
            <a:avLst>
              <a:gd name="adj" fmla="val 32192"/>
            </a:avLst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ahnschrift Light" pitchFamily="34" charset="0"/>
              </a:rPr>
              <a:t>Резиденты </a:t>
            </a:r>
            <a:r>
              <a:rPr lang="en-US" sz="2400" b="1" dirty="0" smtClean="0">
                <a:solidFill>
                  <a:schemeClr val="bg1"/>
                </a:solidFill>
                <a:latin typeface="Bahnschrift Light" pitchFamily="34" charset="0"/>
              </a:rPr>
              <a:t>#ISIC68</a:t>
            </a:r>
            <a:endParaRPr lang="ru-RU" sz="2400" b="1" dirty="0">
              <a:solidFill>
                <a:schemeClr val="bg1"/>
              </a:solidFill>
              <a:latin typeface="Bahnschrift Light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63740" y="3279470"/>
            <a:ext cx="4400549" cy="1285336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рганизация мероприятий</a:t>
            </a:r>
          </a:p>
          <a:p>
            <a:pPr algn="ctr"/>
            <a:r>
              <a:rPr lang="en-US" sz="2400" dirty="0">
                <a:latin typeface="Bahnschrift Light" pitchFamily="34" charset="0"/>
              </a:rPr>
              <a:t>e</a:t>
            </a:r>
            <a:r>
              <a:rPr lang="en-US" sz="2400" dirty="0" smtClean="0">
                <a:latin typeface="Bahnschrift Light" pitchFamily="34" charset="0"/>
              </a:rPr>
              <a:t>vents planning</a:t>
            </a:r>
            <a:endParaRPr lang="ru-RU" sz="2400" dirty="0">
              <a:latin typeface="Bahnschrift Light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343" y="1716662"/>
            <a:ext cx="5788325" cy="4580626"/>
          </a:xfrm>
          <a:prstGeom prst="roundRect">
            <a:avLst/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Резидент</a:t>
            </a:r>
            <a:r>
              <a:rPr lang="ru-RU" sz="2400" dirty="0" smtClean="0"/>
              <a:t> – это иностранный студент, </a:t>
            </a:r>
            <a:br>
              <a:rPr lang="ru-RU" sz="2400" dirty="0" smtClean="0"/>
            </a:br>
            <a:r>
              <a:rPr lang="ru-RU" sz="2400" dirty="0" smtClean="0"/>
              <a:t>на регулярной основе осуществляющий проектно-организационную деятельность в Центре международного студенческого взаимодействия. </a:t>
            </a:r>
            <a:endParaRPr lang="en-US" sz="2400" dirty="0" smtClean="0"/>
          </a:p>
          <a:p>
            <a:pPr algn="ctr"/>
            <a:endParaRPr lang="en-US" sz="2400" b="1" dirty="0" smtClean="0">
              <a:latin typeface="Bahnschrift Light" pitchFamily="34" charset="0"/>
            </a:endParaRPr>
          </a:p>
          <a:p>
            <a:pPr algn="ctr"/>
            <a:r>
              <a:rPr lang="en-US" sz="2400" b="1" dirty="0" smtClean="0"/>
              <a:t>Resident</a:t>
            </a:r>
            <a:r>
              <a:rPr lang="en-US" sz="2400" dirty="0" smtClean="0"/>
              <a:t> is an international student, conducting project and organizational activity in the International Students Interaction Center on a regular basis.</a:t>
            </a:r>
            <a:endParaRPr lang="ru-RU" sz="2400" b="1" dirty="0">
              <a:latin typeface="Bahnschrift Light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9"/>
          <a:stretch>
            <a:fillRect/>
          </a:stretch>
        </p:blipFill>
        <p:spPr>
          <a:xfrm>
            <a:off x="10756987" y="198403"/>
            <a:ext cx="1210733" cy="1117028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7063740" y="1463609"/>
            <a:ext cx="4400549" cy="1285336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г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енерация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и сбор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идей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</a:br>
            <a:r>
              <a:rPr lang="en-US" sz="2400" dirty="0">
                <a:latin typeface="Bahnschrift Light" pitchFamily="34" charset="0"/>
              </a:rPr>
              <a:t>collect and analyze ideas</a:t>
            </a:r>
            <a:endParaRPr lang="ru-RU" sz="2400" dirty="0">
              <a:latin typeface="Bahnschrift Light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63741" y="5095331"/>
            <a:ext cx="4400548" cy="1285336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азвитие Центра</a:t>
            </a:r>
          </a:p>
          <a:p>
            <a:pPr algn="ctr"/>
            <a:r>
              <a:rPr lang="en-US" sz="2400" dirty="0" smtClean="0">
                <a:latin typeface="Bahnschrift Light" pitchFamily="34" charset="0"/>
              </a:rPr>
              <a:t>development</a:t>
            </a:r>
            <a:r>
              <a:rPr lang="ru-RU" sz="2400" dirty="0" smtClean="0">
                <a:latin typeface="Bahnschrift Light" pitchFamily="34" charset="0"/>
              </a:rPr>
              <a:t> </a:t>
            </a:r>
            <a:r>
              <a:rPr lang="en-US" sz="2400" dirty="0" smtClean="0">
                <a:latin typeface="Bahnschrift Light" pitchFamily="34" charset="0"/>
              </a:rPr>
              <a:t>of the Center</a:t>
            </a:r>
            <a:endParaRPr lang="ru-RU" sz="2400" dirty="0" smtClean="0">
              <a:latin typeface="Bahnschrift Light" pitchFamily="34" charset="0"/>
            </a:endParaRP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75687"/>
              </p:ext>
            </p:extLst>
          </p:nvPr>
        </p:nvGraphicFramePr>
        <p:xfrm>
          <a:off x="556587" y="1503724"/>
          <a:ext cx="11300670" cy="471800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002284"/>
                <a:gridCol w="4298386"/>
              </a:tblGrid>
              <a:tr h="6209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SemiCondensed" panose="020B0502040204020203" pitchFamily="34" charset="0"/>
                        </a:rPr>
                        <a:t>Мероприятие </a:t>
                      </a:r>
                      <a:r>
                        <a:rPr lang="en-US" sz="2400" dirty="0" smtClean="0">
                          <a:latin typeface="Bahnschrift SemiCondensed" panose="020B0502040204020203" pitchFamily="34" charset="0"/>
                        </a:rPr>
                        <a:t>/</a:t>
                      </a:r>
                      <a:r>
                        <a:rPr lang="en-US" sz="2400" baseline="0" dirty="0" smtClean="0">
                          <a:latin typeface="Bahnschrift SemiCondensed" panose="020B0502040204020203" pitchFamily="34" charset="0"/>
                        </a:rPr>
                        <a:t> event</a:t>
                      </a:r>
                      <a:endParaRPr lang="ru-RU" sz="2400" dirty="0">
                        <a:latin typeface="Bahnschrift Semi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Light SemiCondensed" panose="020B0502040204020203" pitchFamily="34" charset="0"/>
                        </a:rPr>
                        <a:t>Сроки</a:t>
                      </a:r>
                      <a:r>
                        <a:rPr lang="en-US" sz="2400" dirty="0" smtClean="0">
                          <a:latin typeface="Bahnschrift Light SemiCondensed" panose="020B0502040204020203" pitchFamily="34" charset="0"/>
                        </a:rPr>
                        <a:t> / schedule</a:t>
                      </a:r>
                      <a:endParaRPr lang="ru-RU" sz="2400" dirty="0"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81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hnschrift Light SemiCondensed" panose="020B0502040204020203" pitchFamily="34" charset="0"/>
                        </a:rPr>
                        <a:t>1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. 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Проведение Школы 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Резидента</a:t>
                      </a:r>
                      <a:r>
                        <a:rPr lang="en-US" sz="2000" dirty="0" smtClean="0">
                          <a:latin typeface="Bahnschrift Light SemiCondensed" panose="020B0502040204020203" pitchFamily="34" charset="0"/>
                        </a:rPr>
                        <a:t> (Residents</a:t>
                      </a:r>
                      <a:r>
                        <a:rPr lang="en-US" sz="2000" baseline="0" dirty="0" smtClean="0">
                          <a:latin typeface="Bahnschrift Light SemiCondensed" panose="020B0502040204020203" pitchFamily="34" charset="0"/>
                        </a:rPr>
                        <a:t> School)</a:t>
                      </a:r>
                      <a:endParaRPr lang="ru-RU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16.10.2020</a:t>
                      </a:r>
                      <a:r>
                        <a:rPr lang="ru-RU" sz="2000" baseline="0" dirty="0" smtClean="0">
                          <a:latin typeface="Bahnschrift Light SemiCondensed" panose="020B0502040204020203" pitchFamily="34" charset="0"/>
                        </a:rPr>
                        <a:t> – 18.10.2020</a:t>
                      </a:r>
                      <a:endParaRPr lang="ru-RU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81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hnschrift Light SemiCondensed" panose="020B0502040204020203" pitchFamily="34" charset="0"/>
                        </a:rPr>
                        <a:t>2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. 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Менторская 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программа (</a:t>
                      </a:r>
                      <a:r>
                        <a:rPr lang="en-US" sz="2000" dirty="0" smtClean="0">
                          <a:latin typeface="Bahnschrift Light SemiCondensed" panose="020B0502040204020203" pitchFamily="34" charset="0"/>
                        </a:rPr>
                        <a:t>Mentor</a:t>
                      </a:r>
                      <a:r>
                        <a:rPr lang="en-US" sz="2000" baseline="0" dirty="0" smtClean="0">
                          <a:latin typeface="Bahnschrift Light SemiCondensed" panose="020B0502040204020203" pitchFamily="34" charset="0"/>
                        </a:rPr>
                        <a:t> Program)</a:t>
                      </a:r>
                      <a:endParaRPr lang="ru-RU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2-ая и 4-ая среды месяца</a:t>
                      </a:r>
                      <a:endParaRPr lang="ru-RU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8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ahnschrift Light SemiCondensed" panose="020B0502040204020203" pitchFamily="34" charset="0"/>
                        </a:rPr>
                        <a:t>3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.</a:t>
                      </a:r>
                      <a:r>
                        <a:rPr lang="ru-RU" sz="2000" baseline="0" dirty="0" smtClean="0">
                          <a:latin typeface="Bahnschrift Light SemiCondensed" panose="020B0502040204020203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Тренинги по командной и проектной деятельности </a:t>
                      </a:r>
                      <a:r>
                        <a:rPr lang="en-US" sz="2000" dirty="0" smtClean="0">
                          <a:latin typeface="Bahnschrift Light SemiCondensed" panose="020B0502040204020203" pitchFamily="34" charset="0"/>
                        </a:rPr>
                        <a:t>(Trainings on team and project activities)</a:t>
                      </a:r>
                      <a:endParaRPr lang="ru-RU" sz="2000" dirty="0" smtClean="0"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1-ая и 3-ья среды месяца</a:t>
                      </a:r>
                      <a:endParaRPr lang="ru-RU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8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ahnschrift Light SemiCondensed" panose="020B0502040204020203" pitchFamily="34" charset="0"/>
                        </a:rPr>
                        <a:t>4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. 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Участие в проектах 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Центра</a:t>
                      </a:r>
                      <a:r>
                        <a:rPr lang="en-US" sz="2000" baseline="0" dirty="0" smtClean="0">
                          <a:latin typeface="Bahnschrift Light SemiCondensed" panose="020B0502040204020203" pitchFamily="34" charset="0"/>
                        </a:rPr>
                        <a:t> (Participation in the events of the Center)</a:t>
                      </a:r>
                      <a:endParaRPr lang="ru-RU" sz="2000" dirty="0" smtClean="0"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В соответствии с 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планом работы</a:t>
                      </a:r>
                      <a:r>
                        <a:rPr lang="ru-RU" sz="2000" baseline="0" dirty="0" smtClean="0">
                          <a:latin typeface="Bahnschrift Light SemiCondensed" panose="020B0502040204020203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latin typeface="Bahnschrift Light SemiCondensed" panose="020B0502040204020203" pitchFamily="34" charset="0"/>
                        </a:rPr>
                        <a:t>Центра</a:t>
                      </a:r>
                      <a:endParaRPr lang="ru-RU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0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ahnschrift Light SemiCondensed" panose="020B0502040204020203" pitchFamily="34" charset="0"/>
                        </a:rPr>
                        <a:t>5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. 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Разработка и реализация собственных 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проектов</a:t>
                      </a:r>
                      <a:r>
                        <a:rPr lang="en-US" sz="2000" baseline="0" dirty="0" smtClean="0">
                          <a:latin typeface="Bahnschrift Light SemiCondensed" panose="020B0502040204020203" pitchFamily="34" charset="0"/>
                        </a:rPr>
                        <a:t> (Development and implementation of our own projects)</a:t>
                      </a:r>
                      <a:endParaRPr lang="ru-RU" sz="2000" dirty="0" smtClean="0"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1-ый 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четверг месяца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4-ый четверг месяца</a:t>
                      </a:r>
                      <a:endParaRPr lang="ru-RU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8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6. 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Организация набора и обучения новых резидентов </a:t>
                      </a:r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Центра</a:t>
                      </a:r>
                      <a:r>
                        <a:rPr lang="en-US" sz="2000" baseline="0" dirty="0" smtClean="0">
                          <a:latin typeface="Bahnschrift Light SemiCondensed" panose="020B0502040204020203" pitchFamily="34" charset="0"/>
                        </a:rPr>
                        <a:t> (School for new Residents) </a:t>
                      </a:r>
                      <a:endParaRPr lang="ru-RU" sz="2000" dirty="0" smtClean="0"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ahnschrift Light SemiCondensed" panose="020B0502040204020203" pitchFamily="34" charset="0"/>
                        </a:rPr>
                        <a:t>Февраль 2021</a:t>
                      </a:r>
                      <a:endParaRPr lang="ru-RU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15836" y="449847"/>
            <a:ext cx="3767667" cy="618067"/>
          </a:xfrm>
          <a:prstGeom prst="roundRect">
            <a:avLst>
              <a:gd name="adj" fmla="val 32192"/>
            </a:avLst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ahnschrift Light" pitchFamily="34" charset="0"/>
              </a:rPr>
              <a:t>Резиденты </a:t>
            </a:r>
            <a:r>
              <a:rPr lang="en-US" sz="2400" b="1" dirty="0" smtClean="0">
                <a:solidFill>
                  <a:schemeClr val="bg1"/>
                </a:solidFill>
                <a:latin typeface="Bahnschrift Light" pitchFamily="34" charset="0"/>
              </a:rPr>
              <a:t>#ISIC68</a:t>
            </a:r>
            <a:endParaRPr lang="ru-RU" sz="2400" b="1" dirty="0">
              <a:solidFill>
                <a:schemeClr val="bg1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3074" name="Picture 2" descr="Социальные се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081" y="1181811"/>
            <a:ext cx="7211384" cy="3084558"/>
          </a:xfrm>
          <a:prstGeom prst="rect">
            <a:avLst/>
          </a:prstGeom>
          <a:noFill/>
        </p:spPr>
      </p:pic>
      <p:pic>
        <p:nvPicPr>
          <p:cNvPr id="3075" name="Picture 3" descr="\\b01-r093-n02\Сетевая папка\Медиа, картинки\QR-коды\QR вк Центра цветн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0230" y="3946247"/>
            <a:ext cx="2114550" cy="2114550"/>
          </a:xfrm>
          <a:prstGeom prst="rect">
            <a:avLst/>
          </a:prstGeom>
          <a:noFill/>
        </p:spPr>
      </p:pic>
      <p:pic>
        <p:nvPicPr>
          <p:cNvPr id="3076" name="Picture 4" descr="\\b01-r093-n02\Сетевая папка\Медиа, картинки\QR-коды\QR инста Центра цветн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1811" y="3954724"/>
            <a:ext cx="2114550" cy="2114550"/>
          </a:xfrm>
          <a:prstGeom prst="rect">
            <a:avLst/>
          </a:prstGeom>
          <a:noFill/>
        </p:spPr>
      </p:pic>
      <p:pic>
        <p:nvPicPr>
          <p:cNvPr id="3077" name="Picture 5" descr="\\b01-r093-n02\Сетевая папка\Медиа, картинки\QR-коды\QR фейсбук цветной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676" y="3987493"/>
            <a:ext cx="2103766" cy="210376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20945" y="605115"/>
            <a:ext cx="3767667" cy="618067"/>
          </a:xfrm>
          <a:prstGeom prst="roundRect">
            <a:avLst>
              <a:gd name="adj" fmla="val 32192"/>
            </a:avLst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ahnschrift Light" pitchFamily="34" charset="0"/>
              </a:rPr>
              <a:t>Контакты </a:t>
            </a:r>
            <a:r>
              <a:rPr lang="en-US" sz="2400" b="1" dirty="0" smtClean="0">
                <a:solidFill>
                  <a:schemeClr val="bg1"/>
                </a:solidFill>
                <a:latin typeface="Bahnschrift Light" pitchFamily="34" charset="0"/>
              </a:rPr>
              <a:t>#ISIC68</a:t>
            </a:r>
            <a:endParaRPr lang="ru-RU" sz="2400" b="1" dirty="0">
              <a:solidFill>
                <a:schemeClr val="bg1"/>
              </a:solidFill>
              <a:latin typeface="Bahnschrif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9117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105725"/>
            <a:ext cx="10858500" cy="5049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25" y="5701673"/>
            <a:ext cx="1795545" cy="738644"/>
          </a:xfrm>
          <a:prstGeom prst="rect">
            <a:avLst/>
          </a:prstGeom>
        </p:spPr>
      </p:pic>
      <p:pic>
        <p:nvPicPr>
          <p:cNvPr id="4" name="Picture 2" descr="Тамбовский государственный технический университет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68" y="5671552"/>
            <a:ext cx="1214169" cy="7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80" y="5618562"/>
            <a:ext cx="1439562" cy="882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5625255"/>
            <a:ext cx="891480" cy="891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46" y="5629991"/>
            <a:ext cx="941818" cy="882008"/>
          </a:xfrm>
          <a:prstGeom prst="rect">
            <a:avLst/>
          </a:prstGeom>
        </p:spPr>
      </p:pic>
      <p:pic>
        <p:nvPicPr>
          <p:cNvPr id="2050" name="Picture 2" descr="https://sun9-4.userapi.com/QeS1rj8uzTcikEUf1zvVRF4-lmruUeAK-Um3Kg/cYlRyZbZJI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t="11718" r="18445" b="16465"/>
          <a:stretch/>
        </p:blipFill>
        <p:spPr bwMode="auto">
          <a:xfrm>
            <a:off x="6013468" y="5693715"/>
            <a:ext cx="713094" cy="82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978633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" y="215982"/>
            <a:ext cx="10081260" cy="5040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25" y="5701673"/>
            <a:ext cx="1795545" cy="738644"/>
          </a:xfrm>
          <a:prstGeom prst="rect">
            <a:avLst/>
          </a:prstGeom>
        </p:spPr>
      </p:pic>
      <p:pic>
        <p:nvPicPr>
          <p:cNvPr id="11" name="Picture 2" descr="Тамбовский государственный технический университет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68" y="5671552"/>
            <a:ext cx="1214169" cy="7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80" y="5618562"/>
            <a:ext cx="1439562" cy="8820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5625255"/>
            <a:ext cx="891480" cy="891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46" y="5629991"/>
            <a:ext cx="941818" cy="882008"/>
          </a:xfrm>
          <a:prstGeom prst="rect">
            <a:avLst/>
          </a:prstGeom>
        </p:spPr>
      </p:pic>
      <p:pic>
        <p:nvPicPr>
          <p:cNvPr id="15" name="Picture 2" descr="https://sun9-4.userapi.com/QeS1rj8uzTcikEUf1zvVRF4-lmruUeAK-Um3Kg/cYlRyZbZJI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t="11718" r="18445" b="16465"/>
          <a:stretch/>
        </p:blipFill>
        <p:spPr bwMode="auto">
          <a:xfrm>
            <a:off x="6013468" y="5693715"/>
            <a:ext cx="713094" cy="82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23710" y="2560320"/>
            <a:ext cx="33147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26562" y="3063240"/>
            <a:ext cx="331470" cy="1303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23710" y="3863340"/>
            <a:ext cx="33147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96005" y="240068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ru-RU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2280" y="3037307"/>
            <a:ext cx="367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ru-RU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3880" y="3685150"/>
            <a:ext cx="502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ru-RU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86510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2235202" y="527482"/>
            <a:ext cx="3767667" cy="618067"/>
          </a:xfrm>
          <a:prstGeom prst="roundRect">
            <a:avLst>
              <a:gd name="adj" fmla="val 32192"/>
            </a:avLst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ahnschrift Light" pitchFamily="34" charset="0"/>
              </a:rPr>
              <a:t>#ISIC68 FORUM</a:t>
            </a:r>
            <a:endParaRPr lang="ru-RU" sz="2400" b="1" dirty="0">
              <a:solidFill>
                <a:schemeClr val="bg1"/>
              </a:solidFill>
              <a:latin typeface="Bahnschrift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67" y="1631535"/>
            <a:ext cx="119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Bahnschrift Light" pitchFamily="34" charset="0"/>
              </a:rPr>
              <a:t>11.00</a:t>
            </a:r>
            <a:endParaRPr lang="ru-RU" sz="3200" b="1" dirty="0">
              <a:solidFill>
                <a:schemeClr val="tx2"/>
              </a:solidFill>
              <a:latin typeface="Bahnschrift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467" y="2650498"/>
            <a:ext cx="119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Bahnschrift Light" pitchFamily="34" charset="0"/>
              </a:rPr>
              <a:t>12.00</a:t>
            </a:r>
            <a:endParaRPr lang="ru-RU" sz="3200" b="1" dirty="0">
              <a:solidFill>
                <a:schemeClr val="tx2"/>
              </a:solidFill>
              <a:latin typeface="Bahnschrift Ligh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467" y="3658031"/>
            <a:ext cx="119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Bahnschrift Light" pitchFamily="34" charset="0"/>
              </a:rPr>
              <a:t>12.30</a:t>
            </a:r>
            <a:endParaRPr lang="ru-RU" sz="3200" b="1" dirty="0">
              <a:solidFill>
                <a:schemeClr val="tx2"/>
              </a:solidFill>
              <a:latin typeface="Bahnschrift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467" y="4688424"/>
            <a:ext cx="119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Bahnschrift Light" pitchFamily="34" charset="0"/>
              </a:rPr>
              <a:t>14.00</a:t>
            </a:r>
            <a:endParaRPr lang="ru-RU" sz="3200" b="1" dirty="0">
              <a:solidFill>
                <a:schemeClr val="tx2"/>
              </a:solidFill>
              <a:latin typeface="Bahnschrift Ligh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467" y="5695958"/>
            <a:ext cx="119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Bahnschrift Light" pitchFamily="34" charset="0"/>
              </a:rPr>
              <a:t>14.30</a:t>
            </a:r>
            <a:endParaRPr lang="ru-RU" sz="3200" b="1" dirty="0">
              <a:solidFill>
                <a:schemeClr val="tx2"/>
              </a:solidFill>
              <a:latin typeface="Bahnschrift Light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35202" y="1532466"/>
            <a:ext cx="9254066" cy="766336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Презентация Центра международного студенческого взаимодействия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</a:b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Presentation of the International Students Interaction Center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35202" y="2548466"/>
            <a:ext cx="9254066" cy="766336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Networking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</a:br>
            <a:r>
              <a:rPr lang="ru-RU" sz="2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Нетворкинг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35202" y="3564466"/>
            <a:ext cx="9254066" cy="766336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Кейс-стади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</a:b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Case-study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35202" y="4580466"/>
            <a:ext cx="9254066" cy="766336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Презентация Школы Резидентов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Presentation of the Residents School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35202" y="5596466"/>
            <a:ext cx="9254066" cy="758614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Вручение сертификатов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</a:b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Awarding ceremony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9"/>
          <a:stretch>
            <a:fillRect/>
          </a:stretch>
        </p:blipFill>
        <p:spPr>
          <a:xfrm>
            <a:off x="10456293" y="278002"/>
            <a:ext cx="1210733" cy="111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557043" y="674126"/>
            <a:ext cx="6180187" cy="618067"/>
          </a:xfrm>
          <a:prstGeom prst="roundRect">
            <a:avLst>
              <a:gd name="adj" fmla="val 32192"/>
            </a:avLst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Культурное многообразие Тамбова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8189" y="4433966"/>
            <a:ext cx="2846717" cy="1285336"/>
          </a:xfrm>
          <a:prstGeom prst="roundRect">
            <a:avLst/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&gt;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 70 стран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&gt;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70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countries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2325" y="2921469"/>
            <a:ext cx="4701395" cy="1285336"/>
          </a:xfrm>
          <a:prstGeom prst="roundRect">
            <a:avLst/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&gt;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3500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иностранных студентов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&gt;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3500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international students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9"/>
          <a:stretch>
            <a:fillRect/>
          </a:stretch>
        </p:blipFill>
        <p:spPr>
          <a:xfrm>
            <a:off x="10662093" y="224287"/>
            <a:ext cx="1210733" cy="111702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537275" y="1593000"/>
            <a:ext cx="2846717" cy="1285336"/>
          </a:xfrm>
          <a:prstGeom prst="roundRect">
            <a:avLst/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1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команда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1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team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9" y="2826238"/>
            <a:ext cx="2254868" cy="1783080"/>
          </a:xfrm>
          <a:prstGeom prst="rect">
            <a:avLst/>
          </a:prstGeom>
        </p:spPr>
      </p:pic>
      <p:pic>
        <p:nvPicPr>
          <p:cNvPr id="3076" name="Picture 4" descr="May is Diversity Month! | Charlestown Retirement Community Resid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38" y="4635328"/>
            <a:ext cx="6058168" cy="199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860750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4"/>
          <p:cNvGrpSpPr/>
          <p:nvPr/>
        </p:nvGrpSpPr>
        <p:grpSpPr>
          <a:xfrm>
            <a:off x="80010" y="-179753"/>
            <a:ext cx="12192000" cy="6858000"/>
            <a:chOff x="0" y="0"/>
            <a:chExt cx="12192000" cy="6858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Bahnschrift Light" panose="020B0502040204020203" pitchFamily="34" charset="0"/>
                <a:ea typeface="Cambria" pitchFamily="18" charset="0"/>
              </a:endParaRPr>
            </a:p>
            <a:p>
              <a:pPr algn="ctr"/>
              <a:endParaRPr lang="ru-RU" dirty="0">
                <a:latin typeface="Bahnschrift Light" panose="020B0502040204020203" pitchFamily="34" charset="0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557043" y="536110"/>
            <a:ext cx="6180187" cy="618067"/>
          </a:xfrm>
          <a:prstGeom prst="roundRect">
            <a:avLst>
              <a:gd name="adj" fmla="val 32192"/>
            </a:avLst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#ISIC68 –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 что это?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9987" y="1842465"/>
            <a:ext cx="4792046" cy="1088101"/>
          </a:xfrm>
          <a:prstGeom prst="roundRect">
            <a:avLst>
              <a:gd name="adj" fmla="val 8613"/>
            </a:avLst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региональная площадка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regional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platform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9"/>
          <a:stretch>
            <a:fillRect/>
          </a:stretch>
        </p:blipFill>
        <p:spPr>
          <a:xfrm>
            <a:off x="10653467" y="276043"/>
            <a:ext cx="1210733" cy="111702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86014" y="3416209"/>
            <a:ext cx="3339125" cy="2594060"/>
          </a:xfrm>
          <a:prstGeom prst="roundRect">
            <a:avLst>
              <a:gd name="adj" fmla="val 861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для </a:t>
            </a:r>
            <a:r>
              <a:rPr lang="ru-RU" sz="2400" b="1" dirty="0" smtClean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совместной командной и проектной </a:t>
            </a:r>
            <a:r>
              <a:rPr lang="ru-RU" sz="2400" b="1" dirty="0" smtClean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работы</a:t>
            </a:r>
          </a:p>
          <a:p>
            <a:pPr algn="ctr"/>
            <a:endParaRPr lang="ru-RU" sz="2000" b="1" dirty="0">
              <a:solidFill>
                <a:srgbClr val="615C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  <a:p>
            <a:pPr algn="ctr"/>
            <a:r>
              <a:rPr lang="en-US" sz="2000" b="1" dirty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for cooperative team and project </a:t>
            </a:r>
            <a:r>
              <a:rPr lang="en-US" sz="2000" b="1" dirty="0" smtClean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work</a:t>
            </a:r>
            <a:endParaRPr lang="ru-RU" sz="2000" b="1" dirty="0">
              <a:solidFill>
                <a:srgbClr val="615C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62504" y="3379960"/>
            <a:ext cx="3553778" cy="2594060"/>
          </a:xfrm>
          <a:prstGeom prst="roundRect">
            <a:avLst>
              <a:gd name="adj" fmla="val 861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д</a:t>
            </a:r>
            <a:r>
              <a:rPr lang="ru-RU" sz="2400" b="1" dirty="0" smtClean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ля создания комфортных </a:t>
            </a:r>
            <a:r>
              <a:rPr lang="ru-RU" sz="2400" b="1" dirty="0" smtClean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условий </a:t>
            </a:r>
            <a:r>
              <a:rPr lang="ru-RU" sz="2400" b="1" dirty="0" smtClean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жизни </a:t>
            </a:r>
            <a:r>
              <a:rPr lang="ru-RU" sz="2400" b="1" dirty="0" smtClean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и </a:t>
            </a:r>
            <a:r>
              <a:rPr lang="ru-RU" sz="2400" b="1" dirty="0" smtClean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учебы </a:t>
            </a:r>
          </a:p>
          <a:p>
            <a:pPr algn="ctr"/>
            <a:endParaRPr lang="ru-RU" sz="2000" b="1" dirty="0">
              <a:solidFill>
                <a:srgbClr val="615C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for </a:t>
            </a:r>
            <a:r>
              <a:rPr lang="en-US" sz="2000" b="1" dirty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making </a:t>
            </a:r>
            <a:r>
              <a:rPr lang="en-US" sz="2000" b="1" dirty="0" smtClean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lives </a:t>
            </a:r>
            <a:r>
              <a:rPr lang="en-US" sz="2000" b="1" dirty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and study </a:t>
            </a:r>
            <a:r>
              <a:rPr lang="en-US" sz="2000" b="1" dirty="0" smtClean="0">
                <a:solidFill>
                  <a:srgbClr val="615C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more comfortable</a:t>
            </a:r>
            <a:endParaRPr lang="ru-RU" sz="2000" b="1" dirty="0">
              <a:solidFill>
                <a:srgbClr val="615C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64" y="3130248"/>
            <a:ext cx="3129915" cy="28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60750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3048630" y="480058"/>
            <a:ext cx="6552837" cy="114669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100" dirty="0" smtClean="0">
                <a:latin typeface="Bahnschrift SemiCondensed" panose="020B0502040204020203" pitchFamily="34" charset="0"/>
                <a:ea typeface="Cambria" pitchFamily="18" charset="0"/>
              </a:rPr>
              <a:t>ДМИТРИЙ</a:t>
            </a:r>
            <a:br>
              <a:rPr lang="ru-RU" sz="2400" b="1" spc="100" dirty="0" smtClean="0">
                <a:latin typeface="Bahnschrift SemiCondensed" panose="020B0502040204020203" pitchFamily="34" charset="0"/>
                <a:ea typeface="Cambria" pitchFamily="18" charset="0"/>
              </a:rPr>
            </a:br>
            <a:r>
              <a:rPr lang="ru-RU" sz="2400" spc="100" dirty="0" smtClean="0">
                <a:latin typeface="Bahnschrift SemiCondensed" panose="020B0502040204020203" pitchFamily="34" charset="0"/>
                <a:ea typeface="Cambria" pitchFamily="18" charset="0"/>
              </a:rPr>
              <a:t>директор Центра</a:t>
            </a:r>
            <a:endParaRPr lang="en-US" sz="2400" spc="100" dirty="0" smtClean="0">
              <a:latin typeface="Bahnschrift SemiCondensed" panose="020B0502040204020203" pitchFamily="34" charset="0"/>
              <a:ea typeface="Cambria" pitchFamily="18" charset="0"/>
            </a:endParaRPr>
          </a:p>
          <a:p>
            <a:pPr algn="ctr"/>
            <a:r>
              <a:rPr lang="en-US" sz="2200" spc="100" dirty="0" smtClean="0">
                <a:solidFill>
                  <a:schemeClr val="bg2"/>
                </a:solidFill>
                <a:latin typeface="Bahnschrift SemiCondensed" panose="020B0502040204020203" pitchFamily="34" charset="0"/>
                <a:ea typeface="Cambria" pitchFamily="18" charset="0"/>
              </a:rPr>
              <a:t>head of the Center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2655" y="2063353"/>
            <a:ext cx="6538236" cy="1151277"/>
          </a:xfrm>
          <a:prstGeom prst="roundRect">
            <a:avLst/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100" dirty="0" smtClean="0">
                <a:latin typeface="Bahnschrift SemiCondensed" panose="020B0502040204020203" pitchFamily="34" charset="0"/>
                <a:ea typeface="Cambria" panose="02040503050406030204" pitchFamily="18" charset="0"/>
              </a:rPr>
              <a:t>АЛЕКСАНДР</a:t>
            </a:r>
          </a:p>
          <a:p>
            <a:pPr algn="ctr"/>
            <a:r>
              <a:rPr lang="ru-RU" sz="2400" spc="100" dirty="0" smtClean="0">
                <a:latin typeface="Bahnschrift SemiCondensed" panose="020B0502040204020203" pitchFamily="34" charset="0"/>
                <a:ea typeface="Cambria" panose="02040503050406030204" pitchFamily="18" charset="0"/>
              </a:rPr>
              <a:t>заместитель директора</a:t>
            </a:r>
            <a:endParaRPr lang="en-GB" sz="2400" spc="100" dirty="0" smtClean="0">
              <a:latin typeface="Bahnschrift SemiCondensed" panose="020B0502040204020203" pitchFamily="34" charset="0"/>
              <a:ea typeface="Cambria" panose="02040503050406030204" pitchFamily="18" charset="0"/>
            </a:endParaRPr>
          </a:p>
          <a:p>
            <a:pPr algn="ctr"/>
            <a:r>
              <a:rPr lang="en-GB" sz="2200" spc="100" dirty="0" smtClean="0">
                <a:solidFill>
                  <a:schemeClr val="bg2"/>
                </a:solidFill>
                <a:latin typeface="Bahnschrift SemiCondensed" panose="020B0502040204020203" pitchFamily="34" charset="0"/>
                <a:ea typeface="Cambria" panose="02040503050406030204" pitchFamily="18" charset="0"/>
              </a:rPr>
              <a:t>deputy head</a:t>
            </a:r>
            <a:endParaRPr lang="ru-RU" sz="2200" spc="100" dirty="0">
              <a:solidFill>
                <a:schemeClr val="bg2"/>
              </a:solidFill>
              <a:latin typeface="Bahnschrift Semi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7979" y="3620705"/>
            <a:ext cx="6518923" cy="1120802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100" dirty="0" smtClean="0">
                <a:latin typeface="Bahnschrift SemiCondensed" panose="020B0502040204020203" pitchFamily="34" charset="0"/>
                <a:ea typeface="Cambria" pitchFamily="18" charset="0"/>
              </a:rPr>
              <a:t>АНАСТАСИЯ</a:t>
            </a:r>
            <a:endParaRPr lang="en-US" sz="2400" b="1" spc="100" dirty="0" smtClean="0">
              <a:latin typeface="Bahnschrift SemiCondensed" panose="020B0502040204020203" pitchFamily="34" charset="0"/>
              <a:ea typeface="Cambria" pitchFamily="18" charset="0"/>
            </a:endParaRPr>
          </a:p>
          <a:p>
            <a:pPr algn="ctr"/>
            <a:r>
              <a:rPr lang="ru-RU" sz="2200" spc="100" dirty="0" smtClean="0">
                <a:latin typeface="Bahnschrift SemiCondensed" panose="020B0502040204020203" pitchFamily="34" charset="0"/>
                <a:ea typeface="Cambria" pitchFamily="18" charset="0"/>
              </a:rPr>
              <a:t>ведущий специалист</a:t>
            </a:r>
            <a:r>
              <a:rPr lang="en-US" sz="2200" spc="100" dirty="0" smtClean="0">
                <a:latin typeface="Bahnschrift SemiCondensed" panose="020B0502040204020203" pitchFamily="34" charset="0"/>
                <a:ea typeface="Cambria" pitchFamily="18" charset="0"/>
              </a:rPr>
              <a:t/>
            </a:r>
            <a:br>
              <a:rPr lang="en-US" sz="2200" spc="100" dirty="0" smtClean="0">
                <a:latin typeface="Bahnschrift SemiCondensed" panose="020B0502040204020203" pitchFamily="34" charset="0"/>
                <a:ea typeface="Cambria" pitchFamily="18" charset="0"/>
              </a:rPr>
            </a:br>
            <a:r>
              <a:rPr lang="en-US" sz="2200" spc="100" dirty="0" smtClean="0">
                <a:solidFill>
                  <a:schemeClr val="bg2"/>
                </a:solidFill>
                <a:latin typeface="Bahnschrift SemiCondensed" panose="020B0502040204020203" pitchFamily="34" charset="0"/>
                <a:ea typeface="Cambria" pitchFamily="18" charset="0"/>
              </a:rPr>
              <a:t>leading specialist</a:t>
            </a:r>
            <a:endParaRPr lang="ru-RU" sz="2200" spc="100" dirty="0">
              <a:solidFill>
                <a:schemeClr val="bg2"/>
              </a:solidFill>
              <a:latin typeface="Bahnschrift Semi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64063" y="5201670"/>
            <a:ext cx="6496851" cy="1144349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100" dirty="0" smtClean="0">
                <a:latin typeface="Bahnschrift SemiCondensed" panose="020B0502040204020203" pitchFamily="34" charset="0"/>
                <a:ea typeface="Cambria" pitchFamily="18" charset="0"/>
              </a:rPr>
              <a:t>ЕКАТЕРИНА</a:t>
            </a:r>
            <a:br>
              <a:rPr lang="ru-RU" sz="2400" b="1" spc="100" dirty="0" smtClean="0">
                <a:latin typeface="Bahnschrift SemiCondensed" panose="020B0502040204020203" pitchFamily="34" charset="0"/>
                <a:ea typeface="Cambria" pitchFamily="18" charset="0"/>
              </a:rPr>
            </a:br>
            <a:r>
              <a:rPr lang="ru-RU" sz="2400" spc="100" dirty="0" smtClean="0">
                <a:latin typeface="Bahnschrift SemiCondensed" panose="020B0502040204020203" pitchFamily="34" charset="0"/>
                <a:ea typeface="Cambria" pitchFamily="18" charset="0"/>
              </a:rPr>
              <a:t>специалист</a:t>
            </a:r>
            <a:endParaRPr lang="en-US" sz="2400" spc="100" dirty="0" smtClean="0">
              <a:latin typeface="Bahnschrift SemiCondensed" panose="020B0502040204020203" pitchFamily="34" charset="0"/>
              <a:ea typeface="Cambria" pitchFamily="18" charset="0"/>
            </a:endParaRPr>
          </a:p>
          <a:p>
            <a:pPr algn="ctr"/>
            <a:r>
              <a:rPr lang="en-US" sz="2200" spc="100" dirty="0" smtClean="0">
                <a:solidFill>
                  <a:schemeClr val="bg2"/>
                </a:solidFill>
                <a:latin typeface="Bahnschrift SemiCondensed" panose="020B0502040204020203" pitchFamily="34" charset="0"/>
                <a:ea typeface="Cambria" pitchFamily="18" charset="0"/>
              </a:rPr>
              <a:t>specialist</a:t>
            </a:r>
            <a:endParaRPr lang="ru-RU" sz="2200" b="1" spc="100" dirty="0">
              <a:solidFill>
                <a:schemeClr val="bg2"/>
              </a:solidFill>
              <a:latin typeface="Bahnschrift SemiCondensed" panose="020B0502040204020203" pitchFamily="34" charset="0"/>
              <a:ea typeface="Cambria" panose="020405030504060302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9"/>
          <a:stretch>
            <a:fillRect/>
          </a:stretch>
        </p:blipFill>
        <p:spPr>
          <a:xfrm>
            <a:off x="10646524" y="338156"/>
            <a:ext cx="1210733" cy="1117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0" y="4640679"/>
            <a:ext cx="1981295" cy="170534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271140" y="1208902"/>
            <a:ext cx="4901514" cy="4440195"/>
          </a:xfrm>
          <a:prstGeom prst="roundRect">
            <a:avLst>
              <a:gd name="adj" fmla="val 688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615CDD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endParaRPr lang="ru-RU" sz="3600" b="1" dirty="0" smtClean="0">
              <a:solidFill>
                <a:srgbClr val="615CDD"/>
              </a:solidFill>
              <a:latin typeface="Cambria" pitchFamily="18" charset="0"/>
              <a:ea typeface="Cambria" pitchFamily="18" charset="0"/>
            </a:endParaRPr>
          </a:p>
          <a:p>
            <a:pPr marL="354013">
              <a:lnSpc>
                <a:spcPct val="150000"/>
              </a:lnSpc>
              <a:tabLst>
                <a:tab pos="628650" algn="l"/>
              </a:tabLst>
            </a:pPr>
            <a: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>Internationalization</a:t>
            </a:r>
            <a: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/>
            </a:r>
            <a:b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</a:br>
            <a: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>Innovation</a:t>
            </a:r>
            <a: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/>
            </a:r>
            <a:b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</a:br>
            <a: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>Informatization</a:t>
            </a:r>
            <a: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/>
            </a:r>
            <a:b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</a:br>
            <a: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>Interaction</a:t>
            </a:r>
            <a: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/>
            </a:r>
            <a:b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</a:br>
            <a: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>Integration</a:t>
            </a:r>
            <a:endParaRPr lang="ru-RU" sz="3000" b="1" dirty="0" smtClean="0">
              <a:solidFill>
                <a:srgbClr val="615CDD"/>
              </a:solidFill>
              <a:latin typeface="Bahnschrift Light" pitchFamily="34" charset="0"/>
              <a:ea typeface="Cambria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9"/>
          <a:stretch>
            <a:fillRect/>
          </a:stretch>
        </p:blipFill>
        <p:spPr>
          <a:xfrm>
            <a:off x="10646524" y="338156"/>
            <a:ext cx="1210733" cy="11170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45" y="2777490"/>
            <a:ext cx="2723740" cy="2367456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838063" y="613493"/>
            <a:ext cx="3767667" cy="618067"/>
          </a:xfrm>
          <a:prstGeom prst="roundRect">
            <a:avLst>
              <a:gd name="adj" fmla="val 32192"/>
            </a:avLst>
          </a:prstGeom>
          <a:solidFill>
            <a:srgbClr val="00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Формула «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I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»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64717" y="1208902"/>
            <a:ext cx="5235793" cy="4440195"/>
          </a:xfrm>
          <a:prstGeom prst="roundRect">
            <a:avLst>
              <a:gd name="adj" fmla="val 688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3600" b="1" dirty="0" smtClean="0">
              <a:solidFill>
                <a:srgbClr val="615CDD"/>
              </a:solidFill>
              <a:latin typeface="Cambria" pitchFamily="18" charset="0"/>
              <a:ea typeface="Cambria" pitchFamily="18" charset="0"/>
            </a:endParaRPr>
          </a:p>
          <a:p>
            <a:pPr algn="r"/>
            <a:endParaRPr lang="ru-RU" sz="3600" b="1" dirty="0" smtClean="0">
              <a:solidFill>
                <a:srgbClr val="615CDD"/>
              </a:solidFill>
              <a:latin typeface="Cambria" pitchFamily="18" charset="0"/>
              <a:ea typeface="Cambria" pitchFamily="18" charset="0"/>
            </a:endParaRPr>
          </a:p>
          <a:p>
            <a:pPr marL="354013" algn="r">
              <a:lnSpc>
                <a:spcPct val="150000"/>
              </a:lnSpc>
              <a:tabLst>
                <a:tab pos="628650" algn="l"/>
              </a:tabLst>
            </a:pPr>
            <a:r>
              <a:rPr lang="ru-RU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>Интернационализация</a:t>
            </a:r>
            <a: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/>
            </a:r>
            <a:b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</a:br>
            <a:r>
              <a:rPr lang="ru-RU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>Инновации</a:t>
            </a:r>
            <a: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/>
            </a:r>
            <a:b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</a:br>
            <a:r>
              <a:rPr lang="ru-RU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>Информатизация</a:t>
            </a:r>
            <a: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/>
            </a:r>
            <a:b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</a:br>
            <a:r>
              <a:rPr lang="ru-RU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>Интерактивность</a:t>
            </a:r>
            <a: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/>
            </a:r>
            <a:br>
              <a:rPr lang="en-US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</a:br>
            <a:r>
              <a:rPr lang="ru-RU" sz="3000" b="1" dirty="0" smtClean="0">
                <a:solidFill>
                  <a:srgbClr val="615CDD"/>
                </a:solidFill>
                <a:latin typeface="Bahnschrift Light" pitchFamily="34" charset="0"/>
                <a:ea typeface="Cambria" pitchFamily="18" charset="0"/>
              </a:rPr>
              <a:t>Интеграция</a:t>
            </a:r>
            <a:endParaRPr lang="ru-RU" sz="3000" b="1" dirty="0" smtClean="0">
              <a:solidFill>
                <a:srgbClr val="615CDD"/>
              </a:solidFill>
              <a:latin typeface="Bahnschrift Light" pitchFamily="34" charset="0"/>
              <a:ea typeface="Cambria" pitchFamily="18" charset="0"/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271140" y="239545"/>
              <a:ext cx="11586117" cy="626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mtClean="0">
                <a:solidFill>
                  <a:srgbClr val="615CDD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573" y="422789"/>
            <a:ext cx="5865341" cy="854075"/>
          </a:xfrm>
          <a:prstGeom prst="roundRect">
            <a:avLst>
              <a:gd name="adj" fmla="val 11314"/>
            </a:avLst>
          </a:prstGeom>
          <a:ln w="28575">
            <a:solidFill>
              <a:srgbClr val="00BA95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  <a:latin typeface="Bahnschrift Light" pitchFamily="34" charset="0"/>
                <a:ea typeface="Cambria" pitchFamily="18" charset="0"/>
              </a:rPr>
              <a:t>Center’s main goals</a:t>
            </a:r>
            <a:endParaRPr lang="ru-RU" b="1" dirty="0">
              <a:solidFill>
                <a:srgbClr val="FF6600"/>
              </a:solidFill>
              <a:latin typeface="Bahnschrift Light" pitchFamily="34" charset="0"/>
              <a:ea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71322" y="1914866"/>
            <a:ext cx="3466577" cy="864000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  <a:ea typeface="Cambria" panose="02040503050406030204" pitchFamily="18" charset="0"/>
              </a:rPr>
              <a:t>Grant activity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  <a:ea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9393" y="4852088"/>
            <a:ext cx="3466800" cy="864000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  <a:ea typeface="Cambria" panose="02040503050406030204" pitchFamily="18" charset="0"/>
              </a:rPr>
              <a:t>Consultations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  <a:ea typeface="Cambria" panose="02040503050406030204" pitchFamily="18" charset="0"/>
              </a:rPr>
              <a:t>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  <a:ea typeface="Cambria" panose="02040503050406030204" pitchFamily="18" charset="0"/>
              </a:rPr>
              <a:t>&amp; Services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  <a:ea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14052" y="1894272"/>
            <a:ext cx="3468131" cy="864000"/>
          </a:xfrm>
          <a:prstGeom prst="roundRect">
            <a:avLst/>
          </a:prstGeom>
          <a:solidFill>
            <a:srgbClr val="61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  <a:ea typeface="Cambria" panose="02040503050406030204" pitchFamily="18" charset="0"/>
              </a:rPr>
              <a:t>Event planning and organization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99" y="2897186"/>
            <a:ext cx="1371180" cy="1371180"/>
          </a:xfrm>
          <a:prstGeom prst="rect">
            <a:avLst/>
          </a:prstGeom>
          <a:ln w="12700">
            <a:solidFill>
              <a:srgbClr val="FF6600"/>
            </a:solidFill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6796218" y="2743200"/>
            <a:ext cx="634312" cy="551935"/>
          </a:xfrm>
          <a:prstGeom prst="line">
            <a:avLst/>
          </a:prstGeom>
          <a:ln w="19050">
            <a:solidFill>
              <a:srgbClr val="00BA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4629665" y="2767914"/>
            <a:ext cx="774358" cy="543698"/>
          </a:xfrm>
          <a:prstGeom prst="line">
            <a:avLst/>
          </a:prstGeom>
          <a:ln w="19050">
            <a:solidFill>
              <a:srgbClr val="00BA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V="1">
            <a:off x="5910648" y="4551407"/>
            <a:ext cx="572531" cy="4119"/>
          </a:xfrm>
          <a:prstGeom prst="line">
            <a:avLst/>
          </a:prstGeom>
          <a:ln w="19050">
            <a:solidFill>
              <a:srgbClr val="00BA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878" y="3772929"/>
            <a:ext cx="3032956" cy="2795459"/>
          </a:xfrm>
          <a:prstGeom prst="rect">
            <a:avLst/>
          </a:prstGeom>
        </p:spPr>
      </p:pic>
      <p:pic>
        <p:nvPicPr>
          <p:cNvPr id="20" name="Рисунок 19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4973" y="3635613"/>
            <a:ext cx="3122141" cy="27748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9"/>
          <a:stretch>
            <a:fillRect/>
          </a:stretch>
        </p:blipFill>
        <p:spPr>
          <a:xfrm>
            <a:off x="10646524" y="338156"/>
            <a:ext cx="1210733" cy="1117028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524</Words>
  <Application>Microsoft Office PowerPoint</Application>
  <PresentationFormat>Широкоэкранный</PresentationFormat>
  <Paragraphs>133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Bahnschrift Light</vt:lpstr>
      <vt:lpstr>Bahnschrift Light SemiCondensed</vt:lpstr>
      <vt:lpstr>Bahnschrift SemiCondensed</vt:lpstr>
      <vt:lpstr>Calibri</vt:lpstr>
      <vt:lpstr>Calibri Light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Center’s main goals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152</cp:revision>
  <dcterms:created xsi:type="dcterms:W3CDTF">2020-09-17T18:34:29Z</dcterms:created>
  <dcterms:modified xsi:type="dcterms:W3CDTF">2020-09-30T21:20:14Z</dcterms:modified>
</cp:coreProperties>
</file>