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37A3FC-55DE-414C-8C7B-8612D641F61D}">
  <a:tblStyle styleId="{8937A3FC-55DE-414C-8C7B-8612D641F61D}" styleName="Table_0">
    <a:wholeTbl>
      <a:tcTxStyle>
        <a:srgbClr val="000000"/>
      </a:tcTxStyle>
      <a:tcStyle>
        <a:tcBdr>
          <a:left>
            <a:ln w="12700">
              <a:solidFill>
                <a:srgbClr val="000000"/>
              </a:solidFill>
            </a:ln>
          </a:left>
          <a:right>
            <a:ln w="12700">
              <a:solidFill>
                <a:srgbClr val="000000"/>
              </a:solidFill>
            </a:ln>
          </a:right>
          <a:top>
            <a:ln w="12700">
              <a:solidFill>
                <a:srgbClr val="000000"/>
              </a:solidFill>
            </a:ln>
          </a:top>
          <a:bottom>
            <a:ln w="12700">
              <a:solidFill>
                <a:srgbClr val="000000"/>
              </a:solidFill>
            </a:ln>
          </a:bottom>
          <a:insideH>
            <a:ln w="12700">
              <a:solidFill>
                <a:srgbClr val="000000"/>
              </a:solidFill>
            </a:ln>
          </a:insideH>
          <a:insideV>
            <a:ln w="12700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4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68F75-3F67-42E5-A319-989E49EAF46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41033-2E75-4456-9233-D0A21ACC4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3" name="Google Shape;13;p2" title="Наставничество баннер3455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10604" y="0"/>
            <a:ext cx="772279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/>
          <p:nvPr/>
        </p:nvPicPr>
        <p:blipFill>
          <a:blip r:embed="rId3">
            <a:alphaModFix/>
          </a:blip>
          <a:srcRect l="71006" t="2521" r="2941" b="2320"/>
          <a:stretch/>
        </p:blipFill>
        <p:spPr bwMode="auto">
          <a:xfrm>
            <a:off x="0" y="3275975"/>
            <a:ext cx="723100" cy="1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 bwMode="auto">
          <a:xfrm>
            <a:off x="530900" y="3078600"/>
            <a:ext cx="275400" cy="56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6" name="Google Shape;16;p2"/>
          <p:cNvPicPr/>
          <p:nvPr/>
        </p:nvPicPr>
        <p:blipFill>
          <a:blip r:embed="rId4">
            <a:alphaModFix/>
          </a:blip>
          <a:srcRect r="69842" b="2477"/>
          <a:stretch/>
        </p:blipFill>
        <p:spPr bwMode="auto">
          <a:xfrm>
            <a:off x="8353525" y="-48600"/>
            <a:ext cx="802325" cy="182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 bwMode="auto">
          <a:xfrm>
            <a:off x="8433400" y="708300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8" name="Google Shape;18;p2"/>
          <p:cNvSpPr/>
          <p:nvPr/>
        </p:nvSpPr>
        <p:spPr bwMode="auto">
          <a:xfrm rot="-5400000">
            <a:off x="8792100" y="534000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" name="Google Shape;19;p2"/>
          <p:cNvSpPr/>
          <p:nvPr/>
        </p:nvSpPr>
        <p:spPr bwMode="auto">
          <a:xfrm rot="-5400000">
            <a:off x="8792100" y="1242875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20" name="Google Shape;20;p2"/>
          <p:cNvPicPr/>
          <p:nvPr/>
        </p:nvPicPr>
        <p:blipFill>
          <a:blip r:embed="rId4">
            <a:alphaModFix/>
          </a:blip>
          <a:srcRect l="2924" t="2005" r="69842" b="2472"/>
          <a:stretch/>
        </p:blipFill>
        <p:spPr bwMode="auto">
          <a:xfrm>
            <a:off x="8433400" y="1761331"/>
            <a:ext cx="710599" cy="17506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 bwMode="auto">
          <a:xfrm>
            <a:off x="8433400" y="1599825"/>
            <a:ext cx="180000" cy="69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2" name="Google Shape;22;p2"/>
          <p:cNvSpPr/>
          <p:nvPr/>
        </p:nvSpPr>
        <p:spPr bwMode="auto">
          <a:xfrm>
            <a:off x="8613400" y="1773825"/>
            <a:ext cx="174000" cy="51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" name="Google Shape;23;p2"/>
          <p:cNvSpPr/>
          <p:nvPr/>
        </p:nvSpPr>
        <p:spPr bwMode="auto">
          <a:xfrm>
            <a:off x="8793400" y="1947825"/>
            <a:ext cx="167100" cy="34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4" name="Google Shape;24;p2"/>
          <p:cNvSpPr/>
          <p:nvPr/>
        </p:nvSpPr>
        <p:spPr bwMode="auto">
          <a:xfrm>
            <a:off x="8966400" y="2115825"/>
            <a:ext cx="174600" cy="17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5" name="Google Shape;25;p2"/>
          <p:cNvSpPr/>
          <p:nvPr/>
        </p:nvSpPr>
        <p:spPr bwMode="auto">
          <a:xfrm>
            <a:off x="8433400" y="2289825"/>
            <a:ext cx="707700" cy="1222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6" name="Google Shape;26;p2"/>
          <p:cNvSpPr/>
          <p:nvPr/>
        </p:nvSpPr>
        <p:spPr bwMode="auto">
          <a:xfrm>
            <a:off x="350900" y="2897450"/>
            <a:ext cx="180000" cy="56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7" name="Google Shape;27;p2"/>
          <p:cNvSpPr/>
          <p:nvPr/>
        </p:nvSpPr>
        <p:spPr bwMode="auto">
          <a:xfrm rot="-5400000">
            <a:off x="353600" y="4216525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8" name="Google Shape;28;p2"/>
          <p:cNvSpPr/>
          <p:nvPr/>
        </p:nvSpPr>
        <p:spPr bwMode="auto">
          <a:xfrm rot="-5400000">
            <a:off x="356600" y="4591275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" name="Google Shape;29;p2"/>
          <p:cNvSpPr/>
          <p:nvPr/>
        </p:nvSpPr>
        <p:spPr bwMode="auto">
          <a:xfrm rot="5400000">
            <a:off x="176600" y="3645000"/>
            <a:ext cx="174600" cy="174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текст 1" userDrawn="1">
  <p:cSld name="TITLE_AND_BOD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69" name="Google Shape;69;p13"/>
          <p:cNvGrpSpPr/>
          <p:nvPr/>
        </p:nvGrpSpPr>
        <p:grpSpPr bwMode="auto">
          <a:xfrm>
            <a:off x="59524" y="4893681"/>
            <a:ext cx="3423628" cy="212179"/>
            <a:chOff x="3369004" y="118149"/>
            <a:chExt cx="4191000" cy="381000"/>
          </a:xfrm>
        </p:grpSpPr>
        <p:sp>
          <p:nvSpPr>
            <p:cNvPr id="70" name="Google Shape;70;p13"/>
            <p:cNvSpPr/>
            <p:nvPr/>
          </p:nvSpPr>
          <p:spPr bwMode="auto">
            <a:xfrm flipH="1">
              <a:off x="7179004" y="118149"/>
              <a:ext cx="381000" cy="381000"/>
            </a:xfrm>
            <a:prstGeom prst="rtTriangle">
              <a:avLst/>
            </a:prstGeom>
            <a:solidFill>
              <a:srgbClr val="EE7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 bwMode="auto">
            <a:xfrm>
              <a:off x="6035996" y="118149"/>
              <a:ext cx="381000" cy="381000"/>
            </a:xfrm>
            <a:prstGeom prst="rect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 bwMode="auto">
            <a:xfrm>
              <a:off x="6798004" y="118149"/>
              <a:ext cx="381000" cy="381000"/>
            </a:xfrm>
            <a:prstGeom prst="rtTriangle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 bwMode="auto">
            <a:xfrm rot="10800000">
              <a:off x="6798004" y="118149"/>
              <a:ext cx="381000" cy="381000"/>
            </a:xfrm>
            <a:prstGeom prst="rtTriangle">
              <a:avLst/>
            </a:prstGeom>
            <a:solidFill>
              <a:srgbClr val="F7A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 bwMode="auto">
            <a:xfrm flipH="1">
              <a:off x="6417004" y="118149"/>
              <a:ext cx="381000" cy="381000"/>
            </a:xfrm>
            <a:prstGeom prst="rtTriangle">
              <a:avLst/>
            </a:prstGeom>
            <a:solidFill>
              <a:srgbClr val="EE7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 bwMode="auto">
            <a:xfrm rot="10800000" flipH="1">
              <a:off x="6417004" y="118149"/>
              <a:ext cx="381000" cy="381000"/>
            </a:xfrm>
            <a:prstGeom prst="rtTriangle">
              <a:avLst/>
            </a:prstGeom>
            <a:solidFill>
              <a:srgbClr val="F7A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 bwMode="auto">
            <a:xfrm rot="10800000">
              <a:off x="5655004" y="118149"/>
              <a:ext cx="381000" cy="381000"/>
            </a:xfrm>
            <a:prstGeom prst="rtTriangle">
              <a:avLst/>
            </a:prstGeom>
            <a:solidFill>
              <a:srgbClr val="F7A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 bwMode="auto">
            <a:xfrm rot="10800000">
              <a:off x="5274004" y="118149"/>
              <a:ext cx="381000" cy="381000"/>
            </a:xfrm>
            <a:prstGeom prst="rtTriangle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 bwMode="auto">
            <a:xfrm>
              <a:off x="5274004" y="118149"/>
              <a:ext cx="381000" cy="381000"/>
            </a:xfrm>
            <a:prstGeom prst="rtTriangle">
              <a:avLst/>
            </a:prstGeom>
            <a:solidFill>
              <a:srgbClr val="EE7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 bwMode="auto">
            <a:xfrm>
              <a:off x="4892996" y="118149"/>
              <a:ext cx="381000" cy="381000"/>
            </a:xfrm>
            <a:prstGeom prst="rect">
              <a:avLst/>
            </a:prstGeom>
            <a:solidFill>
              <a:srgbClr val="F7A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 bwMode="auto">
            <a:xfrm flipH="1">
              <a:off x="4512004" y="118149"/>
              <a:ext cx="381000" cy="381000"/>
            </a:xfrm>
            <a:prstGeom prst="rtTriangle">
              <a:avLst/>
            </a:prstGeom>
            <a:solidFill>
              <a:srgbClr val="EE7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 bwMode="auto">
            <a:xfrm rot="10800000" flipH="1">
              <a:off x="4512004" y="118149"/>
              <a:ext cx="381000" cy="381000"/>
            </a:xfrm>
            <a:prstGeom prst="rtTriangle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 bwMode="auto">
            <a:xfrm>
              <a:off x="4131004" y="118149"/>
              <a:ext cx="381000" cy="381000"/>
            </a:xfrm>
            <a:prstGeom prst="rtTriangle">
              <a:avLst/>
            </a:prstGeom>
            <a:solidFill>
              <a:srgbClr val="F7A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 bwMode="auto">
            <a:xfrm rot="10800000">
              <a:off x="4131004" y="118149"/>
              <a:ext cx="381000" cy="381000"/>
            </a:xfrm>
            <a:prstGeom prst="rtTriangle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 bwMode="auto">
            <a:xfrm>
              <a:off x="3750004" y="118149"/>
              <a:ext cx="381000" cy="381000"/>
            </a:xfrm>
            <a:prstGeom prst="rtTriangle">
              <a:avLst/>
            </a:prstGeom>
            <a:solidFill>
              <a:srgbClr val="6EC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 bwMode="auto">
            <a:xfrm flipH="1">
              <a:off x="3369004" y="118149"/>
              <a:ext cx="381000" cy="381000"/>
            </a:xfrm>
            <a:prstGeom prst="rtTriangle">
              <a:avLst/>
            </a:prstGeom>
            <a:solidFill>
              <a:srgbClr val="EE7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86" name="Google Shape;86;p13"/>
          <p:cNvPicPr/>
          <p:nvPr/>
        </p:nvPicPr>
        <p:blipFill>
          <a:blip r:embed="rId2">
            <a:alphaModFix/>
          </a:blip>
          <a:stretch/>
        </p:blipFill>
        <p:spPr bwMode="auto">
          <a:xfrm rot="-5400000" flipH="1">
            <a:off x="6962074" y="337802"/>
            <a:ext cx="2614502" cy="18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 bwMode="auto">
          <a:xfrm>
            <a:off x="979391" y="946773"/>
            <a:ext cx="679927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" sz="4000" dirty="0">
                <a:solidFill>
                  <a:srgbClr val="1C4587"/>
                </a:solidFill>
                <a:latin typeface="Montserrat"/>
                <a:ea typeface="Montserrat"/>
                <a:cs typeface="Montserrat"/>
              </a:rPr>
              <a:t>Проект: </a:t>
            </a:r>
            <a:endParaRPr lang="ru" sz="4000" dirty="0" smtClean="0">
              <a:solidFill>
                <a:srgbClr val="1C4587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defRPr/>
            </a:pPr>
            <a:r>
              <a:rPr lang="ru" sz="400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400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</a:rPr>
              <a:t>Музейная архитектура»: пространство и жизнь</a:t>
            </a:r>
            <a:endParaRPr sz="4000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 bwMode="auto">
          <a:xfrm>
            <a:off x="1079600" y="3326168"/>
            <a:ext cx="631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dirty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Наставник: </a:t>
            </a:r>
            <a:r>
              <a:rPr lang="ru" sz="1800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Галицына Наталья Евгеньевна</a:t>
            </a: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 bwMode="auto">
          <a:xfrm>
            <a:off x="1035950" y="4004403"/>
            <a:ext cx="625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Наставляемый: Обухова Елена Анатольевна</a:t>
            </a:r>
            <a:endParaRPr sz="1800" dirty="0">
              <a:solidFill>
                <a:srgbClr val="073763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 bwMode="auto">
          <a:xfrm>
            <a:off x="436550" y="271550"/>
            <a:ext cx="658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2600">
                <a:solidFill>
                  <a:srgbClr val="073763"/>
                </a:solidFill>
                <a:latin typeface="Montserrat ExtraBold"/>
                <a:ea typeface="Montserrat ExtraBold"/>
                <a:cs typeface="Montserrat ExtraBold"/>
              </a:rPr>
              <a:t>Описание проекта</a:t>
            </a:r>
            <a:endParaRPr sz="2600">
              <a:solidFill>
                <a:srgbClr val="073763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03" name="Google Shape;103;p16"/>
          <p:cNvSpPr txBox="1"/>
          <p:nvPr/>
        </p:nvSpPr>
        <p:spPr bwMode="auto">
          <a:xfrm>
            <a:off x="578224" y="1253846"/>
            <a:ext cx="75067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  <a:defRPr/>
            </a:pPr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Цель: обогащение культурного опыта и расширение границ познания за счет анализа и каталогизации памятников культуры и исторических фактов </a:t>
            </a:r>
            <a:r>
              <a:rPr lang="en-US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XIX</a:t>
            </a:r>
            <a:r>
              <a:rPr lang="ru-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. </a:t>
            </a: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 bwMode="auto">
          <a:xfrm>
            <a:off x="612670" y="1905592"/>
            <a:ext cx="743783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Проблема: недостаточность изученности культурного наследия этого периода. </a:t>
            </a:r>
            <a:endParaRPr lang="ru-RU" dirty="0"/>
          </a:p>
        </p:txBody>
      </p:sp>
      <p:sp>
        <p:nvSpPr>
          <p:cNvPr id="106" name="Google Shape;106;p16"/>
          <p:cNvSpPr txBox="1"/>
          <p:nvPr/>
        </p:nvSpPr>
        <p:spPr bwMode="auto">
          <a:xfrm>
            <a:off x="678434" y="2415127"/>
            <a:ext cx="67233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lvl="0">
              <a:defRPr/>
            </a:pPr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Актуальность</a:t>
            </a:r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: этот период в истори России был отмечен ростом интереса к культурному наследию, что подчеркивает необходимость его изучения и сохранения.</a:t>
            </a: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 bwMode="auto">
          <a:xfrm>
            <a:off x="678434" y="3399149"/>
            <a:ext cx="672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lvl="0" indent="-89999">
              <a:defRPr/>
            </a:pPr>
            <a:r>
              <a:rPr lang="ru" dirty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  Уникальность: </a:t>
            </a:r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Обучающий курс с имерсивной практикой (для группы 20 человек) с онлайн форматом.</a:t>
            </a: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 bwMode="auto">
          <a:xfrm>
            <a:off x="511925" y="853646"/>
            <a:ext cx="675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Название проекта: «Музейная архитектура»: пространство и жизнь</a:t>
            </a: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 bwMode="auto">
          <a:xfrm>
            <a:off x="335600" y="481525"/>
            <a:ext cx="5603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 bwMode="auto">
          <a:xfrm>
            <a:off x="678500" y="1386200"/>
            <a:ext cx="600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 bwMode="auto">
          <a:xfrm>
            <a:off x="382975" y="780325"/>
            <a:ext cx="611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 bwMode="auto">
          <a:xfrm>
            <a:off x="1327824" y="3027725"/>
            <a:ext cx="420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 bwMode="auto">
          <a:xfrm>
            <a:off x="382975" y="1354875"/>
            <a:ext cx="6113700" cy="518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1" name="Google Shape;131;p18"/>
          <p:cNvSpPr/>
          <p:nvPr/>
        </p:nvSpPr>
        <p:spPr bwMode="auto">
          <a:xfrm>
            <a:off x="382975" y="1985474"/>
            <a:ext cx="6113700" cy="518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2" name="Google Shape;132;p18"/>
          <p:cNvSpPr/>
          <p:nvPr/>
        </p:nvSpPr>
        <p:spPr bwMode="auto">
          <a:xfrm>
            <a:off x="361500" y="2618300"/>
            <a:ext cx="6113700" cy="5850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3" name="Google Shape;133;p18"/>
          <p:cNvSpPr/>
          <p:nvPr/>
        </p:nvSpPr>
        <p:spPr bwMode="auto">
          <a:xfrm>
            <a:off x="382975" y="3356875"/>
            <a:ext cx="6113700" cy="518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4" name="Google Shape;134;p18"/>
          <p:cNvSpPr/>
          <p:nvPr/>
        </p:nvSpPr>
        <p:spPr bwMode="auto">
          <a:xfrm>
            <a:off x="382975" y="4027400"/>
            <a:ext cx="6113700" cy="518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5" name="Google Shape;135;p18"/>
          <p:cNvSpPr txBox="1"/>
          <p:nvPr/>
        </p:nvSpPr>
        <p:spPr bwMode="auto">
          <a:xfrm>
            <a:off x="372174" y="1305950"/>
            <a:ext cx="5683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S</a:t>
            </a:r>
            <a:r>
              <a:rPr lang="ru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конкретность </a:t>
            </a:r>
            <a:r>
              <a:rPr lang="ru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(</a:t>
            </a:r>
            <a:r>
              <a:rPr lang="ru" dirty="0" smtClean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Проведение просветительских лекций)</a:t>
            </a:r>
            <a:endParaRPr dirty="0">
              <a:solidFill>
                <a:srgbClr val="82A7A7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 bwMode="auto">
          <a:xfrm>
            <a:off x="382975" y="1985474"/>
            <a:ext cx="609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M- измеримость </a:t>
            </a:r>
            <a:r>
              <a:rPr lang="ru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(</a:t>
            </a:r>
            <a:r>
              <a:rPr lang="ru" dirty="0" smtClean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не менее 3-х)</a:t>
            </a:r>
            <a:endParaRPr dirty="0">
              <a:solidFill>
                <a:srgbClr val="82A7A7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 bwMode="auto">
          <a:xfrm>
            <a:off x="393775" y="2606038"/>
            <a:ext cx="609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A-достижимость </a:t>
            </a:r>
            <a:r>
              <a:rPr lang="ru" dirty="0" smtClean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(наставляемого, привлечения партнеров)</a:t>
            </a:r>
            <a:endParaRPr dirty="0">
              <a:solidFill>
                <a:srgbClr val="82A7A7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 bwMode="auto">
          <a:xfrm>
            <a:off x="382975" y="3324100"/>
            <a:ext cx="609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R- востребованность </a:t>
            </a:r>
            <a:r>
              <a:rPr lang="ru" dirty="0" smtClean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(сохранение исторической цености)</a:t>
            </a:r>
            <a:endParaRPr dirty="0">
              <a:solidFill>
                <a:srgbClr val="82A7A7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 bwMode="auto">
          <a:xfrm>
            <a:off x="372300" y="4095450"/>
            <a:ext cx="60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T- временные рамки</a:t>
            </a:r>
            <a:r>
              <a:rPr lang="ru" dirty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" dirty="0">
                <a:solidFill>
                  <a:srgbClr val="82A7A7"/>
                </a:solidFill>
                <a:latin typeface="Montserrat"/>
                <a:ea typeface="Montserrat"/>
                <a:cs typeface="Montserrat"/>
              </a:rPr>
              <a:t>(С 01.06.2025 по 30.08.2025 )</a:t>
            </a:r>
            <a:endParaRPr dirty="0">
              <a:solidFill>
                <a:srgbClr val="82A7A7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 bwMode="auto">
          <a:xfrm>
            <a:off x="339175" y="221175"/>
            <a:ext cx="620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b="1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SMART-анализ</a:t>
            </a:r>
            <a:r>
              <a:rPr lang="ru" b="1">
                <a:solidFill>
                  <a:srgbClr val="B7B7B7"/>
                </a:solidFill>
                <a:latin typeface="Montserrat"/>
                <a:ea typeface="Montserrat"/>
                <a:cs typeface="Montserrat"/>
              </a:rPr>
              <a:t> </a:t>
            </a:r>
            <a:endParaRPr b="1">
              <a:solidFill>
                <a:srgbClr val="B7B7B7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 bwMode="auto">
          <a:xfrm>
            <a:off x="496025" y="191900"/>
            <a:ext cx="679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b="1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SWOT анализ проекта </a:t>
            </a:r>
            <a:r>
              <a:rPr lang="ru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метод стратегического планирования проекта с учетом внешних/внутренних факторов </a:t>
            </a:r>
            <a:endParaRPr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6" name="Google Shape;166;p20"/>
          <p:cNvSpPr/>
          <p:nvPr/>
        </p:nvSpPr>
        <p:spPr bwMode="auto">
          <a:xfrm>
            <a:off x="1152725" y="977625"/>
            <a:ext cx="2940300" cy="1685400"/>
          </a:xfrm>
          <a:prstGeom prst="roundRect">
            <a:avLst>
              <a:gd name="adj" fmla="val 16667"/>
            </a:avLst>
          </a:prstGeom>
          <a:solidFill>
            <a:srgbClr val="ACD4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7" name="Google Shape;167;p20"/>
          <p:cNvSpPr/>
          <p:nvPr/>
        </p:nvSpPr>
        <p:spPr bwMode="auto">
          <a:xfrm>
            <a:off x="1152600" y="3055300"/>
            <a:ext cx="2940300" cy="1685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8" name="Google Shape;168;p20"/>
          <p:cNvSpPr/>
          <p:nvPr/>
        </p:nvSpPr>
        <p:spPr bwMode="auto">
          <a:xfrm>
            <a:off x="4815200" y="3055300"/>
            <a:ext cx="2874600" cy="1685400"/>
          </a:xfrm>
          <a:prstGeom prst="roundRect">
            <a:avLst>
              <a:gd name="adj" fmla="val 16667"/>
            </a:avLst>
          </a:prstGeom>
          <a:solidFill>
            <a:srgbClr val="97C2C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9" name="Google Shape;169;p20"/>
          <p:cNvSpPr/>
          <p:nvPr/>
        </p:nvSpPr>
        <p:spPr bwMode="auto">
          <a:xfrm>
            <a:off x="4705750" y="942500"/>
            <a:ext cx="2984100" cy="1685400"/>
          </a:xfrm>
          <a:prstGeom prst="roundRect">
            <a:avLst>
              <a:gd name="adj" fmla="val 16667"/>
            </a:avLst>
          </a:prstGeom>
          <a:solidFill>
            <a:srgbClr val="CFE7D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0" name="Google Shape;170;p20"/>
          <p:cNvSpPr txBox="1"/>
          <p:nvPr/>
        </p:nvSpPr>
        <p:spPr bwMode="auto">
          <a:xfrm>
            <a:off x="1152600" y="1218400"/>
            <a:ext cx="29403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S - </a:t>
            </a:r>
            <a:r>
              <a:rPr lang="ru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сильная сторона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Уникальное предложение для жителей Самарской области</a:t>
            </a: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Профессиональтный лектор</a:t>
            </a: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 bwMode="auto">
          <a:xfrm>
            <a:off x="4705750" y="1196500"/>
            <a:ext cx="29403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W-</a:t>
            </a:r>
            <a:r>
              <a:rPr lang="ru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слабая сторона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lvl="0">
              <a:defRPr/>
            </a:pPr>
            <a:r>
              <a:rPr lang="ru-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Материальные средства для поездок по </a:t>
            </a:r>
            <a:r>
              <a:rPr lang="ru" sz="900" dirty="0" smtClean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анализа </a:t>
            </a:r>
            <a:r>
              <a:rPr lang="ru" sz="900" dirty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и каталогизации памятников культуры и исторических фактов </a:t>
            </a:r>
            <a:r>
              <a:rPr lang="en-US" sz="900" dirty="0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XIX</a:t>
            </a:r>
            <a:r>
              <a:rPr lang="ru-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 bwMode="auto">
          <a:xfrm>
            <a:off x="1152725" y="3341450"/>
            <a:ext cx="29403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O -</a:t>
            </a:r>
            <a:r>
              <a:rPr lang="ru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возможности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Расширение сотрудничества с коллегами из регионов</a:t>
            </a:r>
            <a:endParaRPr sz="1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Привлечение новых партнеров</a:t>
            </a:r>
            <a:endParaRPr sz="1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3" name="Google Shape;173;p20"/>
          <p:cNvSpPr txBox="1"/>
          <p:nvPr/>
        </p:nvSpPr>
        <p:spPr bwMode="auto">
          <a:xfrm>
            <a:off x="4815250" y="3341450"/>
            <a:ext cx="2874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T - </a:t>
            </a:r>
            <a:r>
              <a:rPr lang="ru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угрозы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Отсутствие интереса у целевой аудитории</a:t>
            </a: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9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Отстуствие материальных средств для покездок</a:t>
            </a:r>
            <a:endParaRPr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4" name="Google Shape;174;p20"/>
          <p:cNvSpPr txBox="1"/>
          <p:nvPr/>
        </p:nvSpPr>
        <p:spPr bwMode="auto">
          <a:xfrm rot="-5400000">
            <a:off x="14600" y="1620225"/>
            <a:ext cx="12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>
                <a:solidFill>
                  <a:schemeClr val="dk2"/>
                </a:solidFill>
              </a:rPr>
              <a:t>внутренний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 bwMode="auto">
          <a:xfrm rot="-5400000">
            <a:off x="14600" y="3670275"/>
            <a:ext cx="12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внешний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/>
        </p:nvSpPr>
        <p:spPr bwMode="auto">
          <a:xfrm>
            <a:off x="415775" y="318325"/>
            <a:ext cx="569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2600">
                <a:solidFill>
                  <a:srgbClr val="073763"/>
                </a:solidFill>
                <a:latin typeface="Montserrat ExtraBold"/>
                <a:ea typeface="Montserrat ExtraBold"/>
                <a:cs typeface="Montserrat ExtraBold"/>
              </a:rPr>
              <a:t>Задачи проекта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 bwMode="auto">
          <a:xfrm>
            <a:off x="481474" y="958325"/>
            <a:ext cx="7553973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</a:t>
            </a: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одготовка и проведение встречи с представителем министерства культуры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</a:t>
            </a:r>
            <a:r>
              <a:rPr lang="ru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о</a:t>
            </a: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дготовка и проведение встречи Центром поддержки общественных инициатив Самарского регионального отделения Партии ЕДИНАЯ РОССИЯ 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Подготовка и проведение встречи с Председателем Совета Отцов Самарской области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Личная поездка наставляемого в г. Тамбов для ознакомления с прмиерами ОКН другого региона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Подготовка презентационной обучающей лекции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Проведение просветительской лекции в Центре поддержки общественных инициатив г. Самары.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Проведение просветительских лекций в ДОЛ «Солнечный берег»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Проведение  просветитлеьских лекций в ДШИ п.г.т. Безенчук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" dirty="0" smtClean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 bwMode="auto">
          <a:xfrm>
            <a:off x="321025" y="248050"/>
            <a:ext cx="6639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b="1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Сроки реализации проекта (Диаграмма Ганта) </a:t>
            </a:r>
            <a:endParaRPr sz="2600" b="1">
              <a:solidFill>
                <a:srgbClr val="073763"/>
              </a:solidFill>
              <a:latin typeface="Montserrat"/>
              <a:ea typeface="Montserrat"/>
              <a:cs typeface="Montserra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36443"/>
              </p:ext>
            </p:extLst>
          </p:nvPr>
        </p:nvGraphicFramePr>
        <p:xfrm>
          <a:off x="544882" y="1233250"/>
          <a:ext cx="6198966" cy="2741953"/>
        </p:xfrm>
        <a:graphic>
          <a:graphicData uri="http://schemas.openxmlformats.org/drawingml/2006/table">
            <a:tbl>
              <a:tblPr>
                <a:tableStyleId>{8937A3FC-55DE-414C-8C7B-8612D641F61D}</a:tableStyleId>
              </a:tblPr>
              <a:tblGrid>
                <a:gridCol w="1677070"/>
                <a:gridCol w="958241"/>
                <a:gridCol w="851770"/>
                <a:gridCol w="914400"/>
                <a:gridCol w="951978"/>
                <a:gridCol w="845507"/>
              </a:tblGrid>
              <a:tr h="28634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</a:rPr>
                        <a:t>Целепологание</a:t>
                      </a:r>
                      <a:r>
                        <a:rPr lang="ru-RU" sz="600" u="none" strike="noStrike" dirty="0">
                          <a:effectLst/>
                        </a:rPr>
                        <a:t> и  инструменты постановки цели.</a:t>
                      </a:r>
                      <a:endParaRPr lang="ru-RU" sz="600" b="1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28634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 err="1">
                          <a:effectLst/>
                        </a:rPr>
                        <a:t>Декомпазиция</a:t>
                      </a:r>
                      <a:r>
                        <a:rPr lang="ru-RU" sz="600" u="none" strike="noStrike" dirty="0">
                          <a:effectLst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</a:rPr>
                        <a:t>поекта</a:t>
                      </a:r>
                      <a:r>
                        <a:rPr lang="ru-RU" sz="600" u="none" strike="noStrike" dirty="0">
                          <a:effectLst/>
                        </a:rPr>
                        <a:t>. постановка задач</a:t>
                      </a:r>
                      <a:endParaRPr lang="ru-RU" sz="600" b="1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19240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Планирование поректа</a:t>
                      </a:r>
                      <a:endParaRPr lang="ru-RU" sz="600" b="1" i="0" u="none" strike="noStrike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930404">
                <a:tc>
                  <a:txBody>
                    <a:bodyPr/>
                    <a:lstStyle/>
                    <a:p>
                      <a:pPr algn="l" fontAlgn="t">
                        <a:buClr>
                          <a:srgbClr val="3F3F3F"/>
                        </a:buClr>
                        <a:buSzPts val="900"/>
                        <a:buFont typeface="Calibri"/>
                        <a:buChar char=" "/>
                      </a:pPr>
                      <a:r>
                        <a:rPr lang="ru-RU" sz="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Подготовка и проведение встречи с представителем министерства культуры</a:t>
                      </a:r>
                    </a:p>
                    <a:p>
                      <a:pPr algn="l" fontAlgn="t">
                        <a:buClr>
                          <a:srgbClr val="3F3F3F"/>
                        </a:buClr>
                        <a:buSzPts val="900"/>
                        <a:buFont typeface="Calibri"/>
                        <a:buChar char=" "/>
                      </a:pPr>
                      <a:r>
                        <a:rPr lang="ru-RU" sz="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Подготовка и проведение встречи Центром поддержки общественных инициатив Самарского регионального отделения Партии ЕДИНАЯ РОССИЯ </a:t>
                      </a:r>
                    </a:p>
                    <a:p>
                      <a:pPr algn="l" fontAlgn="t">
                        <a:buClr>
                          <a:srgbClr val="3F3F3F"/>
                        </a:buClr>
                        <a:buSzPts val="900"/>
                        <a:buFont typeface="Calibri"/>
                        <a:buChar char=" "/>
                      </a:pPr>
                      <a:r>
                        <a:rPr lang="ru-RU" sz="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Подготовка и проведение встречи с Председателем Совета Отцов Самарской области</a:t>
                      </a:r>
                      <a:endParaRPr lang="ru-RU" sz="600" b="0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11496A"/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347772">
                <a:tc>
                  <a:txBody>
                    <a:bodyPr/>
                    <a:lstStyle/>
                    <a:p>
                      <a:pPr algn="l" fontAlgn="t">
                        <a:buClr>
                          <a:srgbClr val="3F3F3F"/>
                        </a:buClr>
                        <a:buSzPts val="900"/>
                        <a:buFont typeface="Calibri"/>
                        <a:buChar char=" "/>
                      </a:pPr>
                      <a:r>
                        <a:rPr lang="ru-RU" sz="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Личная поездка наставляемого в г. Тамбов для ознакомления с примерами ОКН другого региона</a:t>
                      </a:r>
                      <a:endParaRPr lang="ru-RU" sz="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41865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Проведение просветительской лекции в Центре поддержки общественных инициатив г. Самары.</a:t>
                      </a:r>
                      <a:b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Проведение просветительских лекций в ДОЛ «Солнечный берег»</a:t>
                      </a:r>
                      <a:b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Проведение  </a:t>
                      </a:r>
                      <a:r>
                        <a:rPr lang="ru-RU" sz="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просветитлеьских</a:t>
                      </a:r>
                      <a: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лекций в ДШИ </a:t>
                      </a:r>
                      <a:r>
                        <a:rPr lang="ru-RU" sz="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п.г.т</a:t>
                      </a:r>
                      <a: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Безенчук</a:t>
                      </a:r>
                      <a:br>
                        <a:rPr lang="ru-RU" sz="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ru-RU" sz="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  <a:tr h="28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Формирование отчета по проекту</a:t>
                      </a:r>
                      <a:br>
                        <a:rPr lang="ru-RU" sz="400" u="none" strike="noStrike">
                          <a:effectLst/>
                        </a:rPr>
                      </a:br>
                      <a:endParaRPr lang="ru-RU" sz="400" b="1" i="0" u="none" strike="noStrike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3F3F3F"/>
                        </a:solidFill>
                        <a:effectLst/>
                        <a:latin typeface="Corbel"/>
                      </a:endParaRPr>
                    </a:p>
                  </a:txBody>
                  <a:tcPr marL="4517" marR="4517" marT="4517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45807"/>
              </p:ext>
            </p:extLst>
          </p:nvPr>
        </p:nvGraphicFramePr>
        <p:xfrm>
          <a:off x="553675" y="1342750"/>
          <a:ext cx="7981225" cy="3140630"/>
        </p:xfrm>
        <a:graphic>
          <a:graphicData uri="http://schemas.openxmlformats.org/drawingml/2006/table">
            <a:tbl>
              <a:tblPr bandRow="1">
                <a:tableStyleId>{8937A3FC-55DE-414C-8C7B-8612D641F61D}</a:tableStyleId>
              </a:tblPr>
              <a:tblGrid>
                <a:gridCol w="430225"/>
                <a:gridCol w="3615575"/>
                <a:gridCol w="1449800"/>
                <a:gridCol w="1149450"/>
                <a:gridCol w="1336175"/>
              </a:tblGrid>
              <a:tr h="573650"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</a:rPr>
                        <a:t>Этапы поректа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</a:rPr>
                        <a:t>Период/ Дата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037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Освоение программы повышения квалификации “Наставничество”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Галицына Н.Е.</a:t>
                      </a:r>
                    </a:p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Апрель-июнь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Освоена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790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Формирование паспорта проекта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Галицына Н.Е.</a:t>
                      </a:r>
                    </a:p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Апрель-июнь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Подготовлен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363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подготовительных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встреч с партнёрами по реализации проекта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Галицына Н.Е.</a:t>
                      </a:r>
                    </a:p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Июнь-август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Подготовлены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790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Ознакомительная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поездка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Состоялась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790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Составление просветительской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лекции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Июнь-июль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Подготовлена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790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лекций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Галицына Н.Е.</a:t>
                      </a:r>
                    </a:p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Август-сентябрь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Проведены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3790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отчета по проекту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Галицына Н.Е.</a:t>
                      </a:r>
                    </a:p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Обухова Е.А.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2025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Сформирована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p25"/>
          <p:cNvSpPr txBox="1"/>
          <p:nvPr/>
        </p:nvSpPr>
        <p:spPr bwMode="auto">
          <a:xfrm>
            <a:off x="350200" y="372075"/>
            <a:ext cx="658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500" b="1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Дорожная карта проекта</a:t>
            </a:r>
            <a:endParaRPr sz="2500" b="1">
              <a:solidFill>
                <a:srgbClr val="073763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 bwMode="auto">
          <a:xfrm>
            <a:off x="481525" y="145925"/>
            <a:ext cx="674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b="1">
                <a:solidFill>
                  <a:srgbClr val="073763"/>
                </a:solidFill>
                <a:latin typeface="Montserrat"/>
                <a:ea typeface="Montserrat"/>
                <a:cs typeface="Montserrat"/>
              </a:rPr>
              <a:t>Резюме проекта</a:t>
            </a:r>
            <a:endParaRPr sz="2600" b="1">
              <a:solidFill>
                <a:srgbClr val="073763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23" name="Google Shape;223;p26"/>
          <p:cNvSpPr txBox="1"/>
          <p:nvPr/>
        </p:nvSpPr>
        <p:spPr bwMode="auto">
          <a:xfrm>
            <a:off x="569075" y="730925"/>
            <a:ext cx="7551000" cy="3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u="sng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Общие сведения о проекте</a:t>
            </a: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: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Название проекта: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«Музейная архитектура»: пространство и жизнь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</a:t>
            </a: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Дата начала проекта: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апрель 2025.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Дата окончания проекта: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октябрь 2025.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u="sng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Достижение целей и задач:</a:t>
            </a:r>
            <a:endParaRPr sz="1000" u="sng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Описание цели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проекта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: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Обогащение культурного опыта (фонда знаний) и фиксация исследований исторического  и современного состояния и функционирования памятников культуры\архитектуры. 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Степень достижения цели: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"</a:t>
            </a: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Цель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достигнута"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Оценка выполнения задач проекта: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Выполнено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00" u="sng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Показатели успеха проекта:</a:t>
            </a: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</a:rPr>
              <a:t>•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Проведена поездка для сбора материала.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</a:t>
            </a:r>
            <a:r>
              <a:rPr lang="ru" sz="100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Составлена просветительская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лекция.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Проведены просветительские лекции.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u="sng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Соответствие  срокам</a:t>
            </a: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: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Фактическая продолжительность реализации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проекта:  7 месяцев.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•  Отклонение от сроков: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нет</a:t>
            </a:r>
            <a:endParaRPr sz="10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Приобретенный опыт:</a:t>
            </a:r>
            <a:endParaRPr sz="1000" u="sng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• Что было сделано хорошо: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собран материал для лекций</a:t>
            </a:r>
            <a:endParaRPr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• Что можно было бы сделать лучше: </a:t>
            </a:r>
            <a:r>
              <a:rPr lang="ru" sz="10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</a:rPr>
              <a:t>Можно было привлечь больше партнеров, лекторов-добровольцев.</a:t>
            </a:r>
            <a:endParaRPr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00" dirty="0">
              <a:solidFill>
                <a:srgbClr val="99999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538</Words>
  <Application>Microsoft Office PowerPoint</Application>
  <PresentationFormat>Экран (16:9)</PresentationFormat>
  <Paragraphs>150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</vt:lpstr>
      <vt:lpstr>Corbel</vt:lpstr>
      <vt:lpstr>Montserrat ExtraBold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Галицына Наталья Евгеньевна</cp:lastModifiedBy>
  <cp:revision>16</cp:revision>
  <dcterms:modified xsi:type="dcterms:W3CDTF">2025-06-09T17:22:13Z</dcterms:modified>
</cp:coreProperties>
</file>