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"/>
  </p:notesMasterIdLst>
  <p:sldIdLst>
    <p:sldId id="256" r:id="rId2"/>
    <p:sldId id="264" r:id="rId3"/>
    <p:sldId id="257" r:id="rId4"/>
    <p:sldId id="266" r:id="rId5"/>
    <p:sldId id="258" r:id="rId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9CD3DAE-5488-430B-8569-C9B2050425D0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7526346-22B0-4AAC-A6E3-F40131433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6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6346-22B0-4AAC-A6E3-F401314335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6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8DFC5B-04CF-441E-BEF9-AA17236A68D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8DFC5B-04CF-441E-BEF9-AA17236A68D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8DFC5B-04CF-441E-BEF9-AA17236A68D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8DFC5B-04CF-441E-BEF9-AA17236A68D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96752"/>
            <a:ext cx="6696743" cy="1828090"/>
          </a:xfrm>
        </p:spPr>
        <p:txBody>
          <a:bodyPr>
            <a:normAutofit/>
          </a:bodyPr>
          <a:lstStyle/>
          <a:p>
            <a:r>
              <a:rPr lang="ru-RU" sz="2800" b="1" dirty="0"/>
              <a:t>Программа по поддержке детей сахарным диабетом первого типа</a:t>
            </a:r>
            <a:br>
              <a:rPr lang="ru-RU" sz="2800" b="1" dirty="0"/>
            </a:br>
            <a:r>
              <a:rPr lang="ru-RU" sz="2800" b="1" dirty="0"/>
              <a:t>«Площадка ДиаДети40»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3779422"/>
            <a:ext cx="2579347" cy="1404646"/>
          </a:xfrm>
        </p:spPr>
        <p:txBody>
          <a:bodyPr>
            <a:normAutofit fontScale="92500"/>
          </a:bodyPr>
          <a:lstStyle/>
          <a:p>
            <a:r>
              <a:rPr lang="ru-RU" sz="1600" u="sng" dirty="0"/>
              <a:t>Руководители проекта </a:t>
            </a:r>
            <a:r>
              <a:rPr lang="ru-RU" sz="1600" dirty="0"/>
              <a:t>– </a:t>
            </a:r>
          </a:p>
          <a:p>
            <a:r>
              <a:rPr lang="ru-RU" sz="1600" dirty="0" err="1"/>
              <a:t>Мотова</a:t>
            </a:r>
            <a:r>
              <a:rPr lang="ru-RU" sz="1600" dirty="0"/>
              <a:t> Елена Вячеславовна,  </a:t>
            </a:r>
          </a:p>
          <a:p>
            <a:r>
              <a:rPr lang="ru-RU" sz="1600" dirty="0"/>
              <a:t> Бауэр Людмила Сергеевна </a:t>
            </a:r>
          </a:p>
          <a:p>
            <a:endParaRPr lang="ru-RU" sz="1600" dirty="0"/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84" y="3267828"/>
            <a:ext cx="3832479" cy="19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2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5025" y="1700808"/>
            <a:ext cx="698477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02646" y="1931321"/>
            <a:ext cx="72771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00" b="1" i="0" dirty="0">
                <a:solidFill>
                  <a:srgbClr val="000000"/>
                </a:solidFill>
                <a:effectLst/>
              </a:rPr>
              <a:t>Калужская городская общественная организация инвалидов "Диабет" (КГООИ «Диабет») с 1998 года оказывает содействие в медико-социальной адаптации, защите прав и законных интересов людей с сахарным диабетом (СД), осуществляет просветительскую работу, распространение информации по лечению сахарного диабета, профилактике.</a:t>
            </a:r>
          </a:p>
          <a:p>
            <a:pPr algn="l"/>
            <a:endParaRPr lang="ru-RU" sz="1000" b="1" i="0" dirty="0">
              <a:solidFill>
                <a:srgbClr val="000000"/>
              </a:solidFill>
              <a:effectLst/>
            </a:endParaRPr>
          </a:p>
          <a:p>
            <a:r>
              <a:rPr lang="ru-RU" sz="1000" b="1" u="sng" dirty="0"/>
              <a:t>Наш опыт: </a:t>
            </a:r>
          </a:p>
          <a:p>
            <a:r>
              <a:rPr lang="ru-RU" sz="1000" b="1" dirty="0"/>
              <a:t>- Фестиваль «Вместе против диабета»</a:t>
            </a:r>
          </a:p>
          <a:p>
            <a:r>
              <a:rPr lang="ru-RU" sz="1000" b="1" dirty="0">
                <a:solidFill>
                  <a:schemeClr val="accent1"/>
                </a:solidFill>
              </a:rPr>
              <a:t>-  </a:t>
            </a:r>
            <a:r>
              <a:rPr lang="ru-RU" sz="1000" b="1" dirty="0"/>
              <a:t>Всероссийский конкурс «Диабет – важно знать» </a:t>
            </a:r>
          </a:p>
          <a:p>
            <a:r>
              <a:rPr lang="ru-RU" sz="1000" b="1" dirty="0">
                <a:solidFill>
                  <a:schemeClr val="accent1"/>
                </a:solidFill>
              </a:rPr>
              <a:t>-   </a:t>
            </a:r>
            <a:r>
              <a:rPr lang="ru-RU" sz="1000" b="1" dirty="0"/>
              <a:t>Фотовыставка «О чем чувствую» (герои люди с диабетом)</a:t>
            </a:r>
          </a:p>
          <a:p>
            <a:pPr marL="285750" indent="-285750">
              <a:buFontTx/>
              <a:buChar char="-"/>
            </a:pPr>
            <a:r>
              <a:rPr lang="ru-RU" sz="1000" b="1" dirty="0"/>
              <a:t>Запущен флэш-моб в сетях интернет</a:t>
            </a:r>
          </a:p>
          <a:p>
            <a:pPr marL="285750" indent="-285750">
              <a:buFontTx/>
              <a:buChar char="-"/>
            </a:pPr>
            <a:r>
              <a:rPr lang="ru-RU" sz="1000" b="1" dirty="0"/>
              <a:t>"Равный - равному" ( показал положительный эффект http://rda.org.ru/doc/otchetMOpeertopeer.htm)</a:t>
            </a:r>
          </a:p>
          <a:p>
            <a:pPr marL="171450" indent="-171450">
              <a:buFontTx/>
              <a:buChar char="-"/>
            </a:pPr>
            <a:r>
              <a:rPr lang="ru-RU" sz="1000" b="1" dirty="0"/>
              <a:t>Мероприятия по социализации детей с диабетом. </a:t>
            </a:r>
          </a:p>
          <a:p>
            <a:pPr marL="171450" indent="-171450">
              <a:buFontTx/>
              <a:buChar char="-"/>
            </a:pPr>
            <a:endParaRPr lang="ru-RU" sz="1000" b="1" dirty="0"/>
          </a:p>
          <a:p>
            <a:pPr marL="171450" indent="-171450">
              <a:buFontTx/>
              <a:buChar char="-"/>
            </a:pPr>
            <a:endParaRPr lang="ru-RU" sz="1000" b="1" dirty="0"/>
          </a:p>
          <a:p>
            <a:pPr algn="l"/>
            <a:r>
              <a:rPr lang="ru-RU" sz="1000" b="1" i="0" u="sng" dirty="0">
                <a:solidFill>
                  <a:srgbClr val="000000"/>
                </a:solidFill>
                <a:effectLst/>
              </a:rPr>
              <a:t>Нас можно найти в сети: </a:t>
            </a:r>
          </a:p>
          <a:p>
            <a:pPr algn="l"/>
            <a:r>
              <a:rPr lang="ru-RU" sz="1000" b="1" i="0" dirty="0">
                <a:solidFill>
                  <a:srgbClr val="000000"/>
                </a:solidFill>
                <a:effectLst/>
              </a:rPr>
              <a:t>https://vk.com/diadetikaluga </a:t>
            </a:r>
          </a:p>
          <a:p>
            <a:pPr algn="l"/>
            <a:r>
              <a:rPr lang="ru-RU" sz="1000" b="1" i="0" dirty="0" err="1">
                <a:solidFill>
                  <a:srgbClr val="000000"/>
                </a:solidFill>
                <a:effectLst/>
              </a:rPr>
              <a:t>youtube</a:t>
            </a:r>
            <a:r>
              <a:rPr lang="ru-RU" sz="1000" b="1" i="0" dirty="0">
                <a:solidFill>
                  <a:srgbClr val="000000"/>
                </a:solidFill>
                <a:effectLst/>
              </a:rPr>
              <a:t> - https://www.youtube.com/channel/UCIty-dFHAp4GsjjbDbOp.. </a:t>
            </a:r>
            <a:r>
              <a:rPr lang="ru-RU" sz="1000" b="1" i="0" dirty="0" err="1">
                <a:solidFill>
                  <a:srgbClr val="000000"/>
                </a:solidFill>
                <a:effectLst/>
              </a:rPr>
              <a:t>Instagram</a:t>
            </a:r>
            <a:r>
              <a:rPr lang="ru-RU" sz="1000" b="1" i="0" dirty="0">
                <a:solidFill>
                  <a:srgbClr val="000000"/>
                </a:solidFill>
                <a:effectLst/>
              </a:rPr>
              <a:t> - @diafamily40</a:t>
            </a:r>
          </a:p>
          <a:p>
            <a:pPr algn="l"/>
            <a:r>
              <a:rPr lang="ru-RU" sz="1000" b="1" i="0" dirty="0">
                <a:solidFill>
                  <a:srgbClr val="000000"/>
                </a:solidFill>
                <a:effectLst/>
              </a:rPr>
              <a:t>тел. 8 910 604 13 01 </a:t>
            </a:r>
            <a:r>
              <a:rPr lang="ru-RU" sz="1000" b="1" i="0" dirty="0" err="1">
                <a:solidFill>
                  <a:srgbClr val="000000"/>
                </a:solidFill>
                <a:effectLst/>
              </a:rPr>
              <a:t>Мотова</a:t>
            </a:r>
            <a:r>
              <a:rPr lang="ru-RU" sz="1000" b="1" i="0" dirty="0">
                <a:solidFill>
                  <a:srgbClr val="000000"/>
                </a:solidFill>
                <a:effectLst/>
              </a:rPr>
              <a:t> Елена Вячеславовна, </a:t>
            </a:r>
          </a:p>
          <a:p>
            <a:pPr algn="l"/>
            <a:r>
              <a:rPr lang="ru-RU" sz="1000" b="1" i="0" dirty="0">
                <a:solidFill>
                  <a:srgbClr val="000000"/>
                </a:solidFill>
                <a:effectLst/>
              </a:rPr>
              <a:t>89605219292 Бауэр Людмила Сергеевна. </a:t>
            </a:r>
          </a:p>
          <a:p>
            <a:pPr algn="l"/>
            <a:r>
              <a:rPr lang="ru-RU" sz="1000" b="1" i="0" dirty="0" err="1">
                <a:solidFill>
                  <a:srgbClr val="000000"/>
                </a:solidFill>
                <a:effectLst/>
              </a:rPr>
              <a:t>Email</a:t>
            </a:r>
            <a:r>
              <a:rPr lang="ru-RU" sz="1000" b="1" i="0" dirty="0">
                <a:solidFill>
                  <a:srgbClr val="000000"/>
                </a:solidFill>
                <a:effectLst/>
              </a:rPr>
              <a:t>: February-93@rambler.ru</a:t>
            </a:r>
          </a:p>
          <a:p>
            <a:pPr marL="171450" indent="-171450">
              <a:buFontTx/>
              <a:buChar char="-"/>
            </a:pPr>
            <a:endParaRPr lang="ru-RU" sz="1000" dirty="0"/>
          </a:p>
          <a:p>
            <a:r>
              <a:rPr lang="ru-RU" sz="1000" dirty="0"/>
              <a:t>                          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CF3A97-5531-4CDB-9174-C51F293A4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293096"/>
            <a:ext cx="1015513" cy="15222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C50CDC-669C-4E68-ACB1-95C5B1FFC6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15" y="836712"/>
            <a:ext cx="3131840" cy="73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2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43608" y="98072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География проекта </a:t>
            </a: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08136E-E13E-436C-849C-5AB56C31A9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/>
          <a:stretch/>
        </p:blipFill>
        <p:spPr>
          <a:xfrm>
            <a:off x="1403648" y="1772816"/>
            <a:ext cx="2676525" cy="1560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7BAC4B-E187-47CC-AF29-C95DBB59F637}"/>
              </a:ext>
            </a:extLst>
          </p:cNvPr>
          <p:cNvSpPr txBox="1"/>
          <p:nvPr/>
        </p:nvSpPr>
        <p:spPr>
          <a:xfrm>
            <a:off x="4355976" y="1700808"/>
            <a:ext cx="37444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32 246 </a:t>
            </a:r>
            <a:r>
              <a:rPr lang="ru-RU" sz="1600" dirty="0"/>
              <a:t>чел – больны диабетом второго типа старше 40 лет.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b="1" dirty="0"/>
              <a:t>1909 </a:t>
            </a:r>
            <a:r>
              <a:rPr lang="ru-RU" sz="1600" dirty="0"/>
              <a:t>чел – больны диабетом первого типа в возрасте от 0 до 40 лет ( из них </a:t>
            </a:r>
            <a:r>
              <a:rPr lang="ru-RU" sz="1600" b="1" dirty="0"/>
              <a:t>300</a:t>
            </a:r>
            <a:r>
              <a:rPr lang="ru-RU" sz="1600" dirty="0"/>
              <a:t> детей до 18 лет). </a:t>
            </a:r>
          </a:p>
          <a:p>
            <a:pPr algn="ctr"/>
            <a:endParaRPr lang="ru-RU" sz="1600" dirty="0"/>
          </a:p>
          <a:p>
            <a:pPr algn="ctr"/>
            <a:r>
              <a:rPr lang="ru-RU" sz="1600" b="1" dirty="0"/>
              <a:t>33155 чел – 3% </a:t>
            </a:r>
            <a:r>
              <a:rPr lang="ru-RU" sz="1600" dirty="0"/>
              <a:t>населения Калужской обрасти болеют ДИАБЕТОМ 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8651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2156" y="369409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20-50 детей  </a:t>
            </a:r>
          </a:p>
          <a:p>
            <a:pPr algn="ctr"/>
            <a:r>
              <a:rPr lang="ru-RU" sz="1600" dirty="0"/>
              <a:t>с сахарным диабетом  и их родители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673235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Целевая аудитория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4869160"/>
            <a:ext cx="663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Период реализации проекта</a:t>
            </a:r>
            <a:r>
              <a:rPr lang="ru-RU" sz="1600" dirty="0"/>
              <a:t> – с сентября 2021г   по сентябрь 2022года </a:t>
            </a:r>
          </a:p>
          <a:p>
            <a:r>
              <a:rPr lang="ru-RU" sz="1600" dirty="0"/>
              <a:t>Место реализации - Калуга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D44ED6-1117-4679-8330-B148F0ACF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28" y="1256816"/>
            <a:ext cx="4059943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1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6228184" y="4472244"/>
            <a:ext cx="156598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896041" y="4339143"/>
            <a:ext cx="156598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32" y="692696"/>
            <a:ext cx="6965245" cy="811218"/>
          </a:xfrm>
        </p:spPr>
        <p:txBody>
          <a:bodyPr>
            <a:normAutofit/>
          </a:bodyPr>
          <a:lstStyle/>
          <a:p>
            <a:r>
              <a:rPr lang="ru-RU" dirty="0"/>
              <a:t>Проблемы проекта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7575" y="1628800"/>
            <a:ext cx="68407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1844824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50792" y="198884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Проблемы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02372" y="3235176"/>
            <a:ext cx="156598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3291856"/>
            <a:ext cx="168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Нет психологической помощи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1988840"/>
            <a:ext cx="156598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32088" y="2062589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Более 40 тыс. человек  больных диабетом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46436" y="3182973"/>
            <a:ext cx="156598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018444" y="3235176"/>
            <a:ext cx="142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Нет лагерных смен  и площадок для  детей с СД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68297" y="1988839"/>
            <a:ext cx="156598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497415" y="2060848"/>
            <a:ext cx="153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Более 60% не компенсируют диабет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4008" y="3202077"/>
            <a:ext cx="17276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702920" y="3268275"/>
            <a:ext cx="152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Нет сопровождения и наставничества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14924" y="3235176"/>
            <a:ext cx="156598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692859" y="3236337"/>
            <a:ext cx="1410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В многих школах нет постоянно работающего медицинского кабинета.</a:t>
            </a:r>
          </a:p>
        </p:txBody>
      </p:sp>
      <p:sp>
        <p:nvSpPr>
          <p:cNvPr id="30" name="Выноска со стрелкой вверх 29"/>
          <p:cNvSpPr/>
          <p:nvPr/>
        </p:nvSpPr>
        <p:spPr>
          <a:xfrm>
            <a:off x="3586127" y="5300864"/>
            <a:ext cx="2454937" cy="79208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ОСЛОЖЕНЕНИЯ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87753" y="4363363"/>
            <a:ext cx="156598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157575" y="4476605"/>
            <a:ext cx="168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Педагогический состав не знает что такое диабет.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69420" y="4581128"/>
            <a:ext cx="168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Недостаточное медицинское обеспечение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24326" y="4448025"/>
            <a:ext cx="1683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Большинство взрослых с диабетом не следят за свои здоровьем  </a:t>
            </a:r>
          </a:p>
        </p:txBody>
      </p:sp>
    </p:spTree>
    <p:extLst>
      <p:ext uri="{BB962C8B-B14F-4D97-AF65-F5344CB8AC3E}">
        <p14:creationId xmlns:p14="http://schemas.microsoft.com/office/powerpoint/2010/main" val="249830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725</TotalTime>
  <Words>327</Words>
  <Application>Microsoft Office PowerPoint</Application>
  <PresentationFormat>Экран (4:3)</PresentationFormat>
  <Paragraphs>47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Book Antiqua</vt:lpstr>
      <vt:lpstr>Brush Script MT</vt:lpstr>
      <vt:lpstr>Calibri</vt:lpstr>
      <vt:lpstr>Century Gothic</vt:lpstr>
      <vt:lpstr>Rage Italic</vt:lpstr>
      <vt:lpstr>Кнопка</vt:lpstr>
      <vt:lpstr>Программа по поддержке детей сахарным диабетом первого типа «Площадка ДиаДети40»</vt:lpstr>
      <vt:lpstr>Презентация PowerPoint</vt:lpstr>
      <vt:lpstr>Презентация PowerPoint</vt:lpstr>
      <vt:lpstr>Презентация PowerPoint</vt:lpstr>
      <vt:lpstr>Проблемы проекта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Сопровождение детей  с  сахарным диабетом "Достичь цели"</dc:title>
  <dc:creator>Евгений</dc:creator>
  <cp:lastModifiedBy>Дмитрий Васильев</cp:lastModifiedBy>
  <cp:revision>43</cp:revision>
  <cp:lastPrinted>2020-12-24T18:43:09Z</cp:lastPrinted>
  <dcterms:created xsi:type="dcterms:W3CDTF">2019-10-10T06:35:57Z</dcterms:created>
  <dcterms:modified xsi:type="dcterms:W3CDTF">2021-07-03T14:08:35Z</dcterms:modified>
</cp:coreProperties>
</file>