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57" r:id="rId3"/>
    <p:sldId id="256" r:id="rId4"/>
    <p:sldId id="296" r:id="rId5"/>
    <p:sldId id="288" r:id="rId6"/>
    <p:sldId id="283" r:id="rId7"/>
    <p:sldId id="284" r:id="rId8"/>
    <p:sldId id="289" r:id="rId9"/>
    <p:sldId id="290" r:id="rId10"/>
    <p:sldId id="291" r:id="rId11"/>
    <p:sldId id="292" r:id="rId12"/>
    <p:sldId id="297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linahoran@gmail.com" initials="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A4A"/>
    <a:srgbClr val="690066"/>
    <a:srgbClr val="FBBD39"/>
    <a:srgbClr val="E58011"/>
    <a:srgbClr val="FFC924"/>
    <a:srgbClr val="82207D"/>
    <a:srgbClr val="EF952E"/>
    <a:srgbClr val="FDC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4C9E-0751-41E4-B5DE-0BCC262ACE6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8A6B4-B5D3-4BC3-8B5F-E233B52D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1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7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7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3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7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5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4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3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1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2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F764-FEC5-4BF3-AAF7-DDB7EC1C43E9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C529-AC18-45CD-BF9B-98BBCBBB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7.svg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svg"/><Relationship Id="rId10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jpg"/><Relationship Id="rId7" Type="http://schemas.openxmlformats.org/officeDocument/2006/relationships/image" Target="../media/image7.svg"/><Relationship Id="rId12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jpg"/><Relationship Id="rId7" Type="http://schemas.openxmlformats.org/officeDocument/2006/relationships/image" Target="../media/image7.sv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98E2F68-64D4-4D27-8D47-939F59F4E4A1}"/>
              </a:ext>
            </a:extLst>
          </p:cNvPr>
          <p:cNvSpPr/>
          <p:nvPr/>
        </p:nvSpPr>
        <p:spPr>
          <a:xfrm>
            <a:off x="966577" y="1930116"/>
            <a:ext cx="964640" cy="99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1111111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4E5408A-CACC-4E96-B65B-3A12700B9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95626" y="6091439"/>
            <a:ext cx="3181350" cy="419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FC68B5-EB29-4522-86A9-F14D6789D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194118" y="-1273087"/>
            <a:ext cx="3512597" cy="351259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189" y="6108887"/>
            <a:ext cx="2768396" cy="517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30" y="1545083"/>
            <a:ext cx="5117460" cy="50666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8009" y="4561250"/>
            <a:ext cx="8434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СТУДЕНЧЕСКИЙ ВОЛОНТЁРСКИЙ </a:t>
            </a:r>
          </a:p>
          <a:p>
            <a:pPr algn="ctr"/>
            <a:r>
              <a:rPr lang="ru-RU" sz="4000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ЦЕНТР ВГТУ</a:t>
            </a:r>
            <a:endParaRPr lang="ru-RU" sz="4000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70" y="839920"/>
            <a:ext cx="2827244" cy="279918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36" y="232229"/>
            <a:ext cx="1820182" cy="18021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9995" y="4450510"/>
            <a:ext cx="7640394" cy="110740"/>
          </a:xfrm>
          <a:prstGeom prst="rect">
            <a:avLst/>
          </a:prstGeom>
          <a:solidFill>
            <a:srgbClr val="CF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798" y="345488"/>
            <a:ext cx="2768396" cy="5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4" r="8082"/>
          <a:stretch/>
        </p:blipFill>
        <p:spPr>
          <a:xfrm flipH="1">
            <a:off x="-1" y="18916"/>
            <a:ext cx="5731081" cy="68390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57257" y="5439543"/>
            <a:ext cx="5389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rgbClr val="690066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55+ВРЕМЯ ЖИТЬ</a:t>
            </a:r>
            <a:endParaRPr lang="ru-RU" sz="3600" dirty="0">
              <a:solidFill>
                <a:srgbClr val="690066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548" y="4578667"/>
            <a:ext cx="3909686" cy="5170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BA3F0E-2D05-4702-9883-AEDB8524A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8027" t="28037" r="28573" b="28485"/>
          <a:stretch/>
        </p:blipFill>
        <p:spPr>
          <a:xfrm rot="4880832">
            <a:off x="10285997" y="-402039"/>
            <a:ext cx="2077600" cy="20813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96062" y="3267551"/>
            <a:ext cx="5050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690066"/>
                </a:solidFill>
              </a:rPr>
              <a:t>Помощь пенсионерам в освоении современных гаджетов, путём очных встреч, лекций и </a:t>
            </a:r>
          </a:p>
          <a:p>
            <a:pPr algn="just"/>
            <a:r>
              <a:rPr lang="ru-RU" sz="2400" b="1" dirty="0" smtClean="0">
                <a:solidFill>
                  <a:srgbClr val="690066"/>
                </a:solidFill>
              </a:rPr>
              <a:t>мастер-классов</a:t>
            </a:r>
            <a:endParaRPr lang="ru-RU" sz="2400" b="1" dirty="0">
              <a:solidFill>
                <a:srgbClr val="690066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1" b="37691"/>
          <a:stretch/>
        </p:blipFill>
        <p:spPr>
          <a:xfrm>
            <a:off x="8568407" y="0"/>
            <a:ext cx="945745" cy="2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714" y="0"/>
            <a:ext cx="12184646" cy="6858000"/>
          </a:xfrm>
          <a:prstGeom prst="rect">
            <a:avLst/>
          </a:prstGeom>
          <a:solidFill>
            <a:schemeClr val="dk1">
              <a:alpha val="4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BFC68B5-EB29-4522-86A9-F14D6789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7542" y="-1106143"/>
            <a:ext cx="4086225" cy="408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25012D-E8A9-457E-8659-EFFCB6E00299}"/>
              </a:ext>
            </a:extLst>
          </p:cNvPr>
          <p:cNvSpPr txBox="1"/>
          <p:nvPr/>
        </p:nvSpPr>
        <p:spPr>
          <a:xfrm>
            <a:off x="2872695" y="1951619"/>
            <a:ext cx="64298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В рамках данной акции волонтёры посетили приют для собак «Дора», где кормили собак и помогали убирать вольеры. А в рамках проекта «Подари дом. Арт-будка» были проведены лекции, где было рассказано о ситуации с бездомными животными в городе Воронеж, о приюте "Дора" и о том, как обычные люди могут сделать жизнь четвероногих жителей лучше. А после участники в течении нескольких дней сооружали будки для собак.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38B80A-335E-47E6-8B7C-31DF0FF87554}"/>
              </a:ext>
            </a:extLst>
          </p:cNvPr>
          <p:cNvSpPr txBox="1"/>
          <p:nvPr/>
        </p:nvSpPr>
        <p:spPr>
          <a:xfrm>
            <a:off x="2503360" y="645149"/>
            <a:ext cx="71684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ПОЕЗДКИ В ПРИЮТ ДОРА и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ПОДАРИ ДОМ. АРТ-БУДКА</a:t>
            </a:r>
            <a:endParaRPr lang="ru-RU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B4D4D1-A7F5-410F-9611-218181C8A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95626" y="6091439"/>
            <a:ext cx="3181350" cy="4191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11AE514-4CA0-4F62-8356-4FEA5D70BE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93998" y="6091439"/>
            <a:ext cx="1362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5177" b="1126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024" y="0"/>
            <a:ext cx="12184646" cy="6858000"/>
          </a:xfrm>
          <a:prstGeom prst="rect">
            <a:avLst/>
          </a:prstGeom>
          <a:solidFill>
            <a:schemeClr val="dk1">
              <a:alpha val="4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BFC68B5-EB29-4522-86A9-F14D6789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016002" y="-1265801"/>
            <a:ext cx="4086225" cy="408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25012D-E8A9-457E-8659-EFFCB6E00299}"/>
              </a:ext>
            </a:extLst>
          </p:cNvPr>
          <p:cNvSpPr txBox="1"/>
          <p:nvPr/>
        </p:nvSpPr>
        <p:spPr>
          <a:xfrm>
            <a:off x="2870384" y="2399475"/>
            <a:ext cx="64298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С 21 февраля 2022 года на базе ВГТУ открылся региональный центр сбора гуманитарной помощи для беженцев ЛНР/ДНР. На данный момент было отсортировано и отправлено более 12 тонн гуманитарной помощи. Помимо это студенты ВГТУ регулярно совершают поездки в ВПР, где работают с детками, помогают работникам ВПР и показывают концерты.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38B80A-335E-47E6-8B7C-31DF0FF87554}"/>
              </a:ext>
            </a:extLst>
          </p:cNvPr>
          <p:cNvSpPr txBox="1"/>
          <p:nvPr/>
        </p:nvSpPr>
        <p:spPr>
          <a:xfrm>
            <a:off x="2503360" y="645149"/>
            <a:ext cx="71684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СБОР И ТРАНСПОРТИРОВКА ГУМ.ПОМОЩИ ДЛЯ БЕЖЕНЦЕВ ЛНР/ДНР</a:t>
            </a:r>
            <a:endParaRPr lang="ru-RU" sz="3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B4D4D1-A7F5-410F-9611-218181C8A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95626" y="6091439"/>
            <a:ext cx="3181350" cy="4191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11AE514-4CA0-4F62-8356-4FEA5D70BE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6301" y="6186689"/>
            <a:ext cx="1362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7"/>
          <a:stretch/>
        </p:blipFill>
        <p:spPr>
          <a:xfrm>
            <a:off x="-145143" y="-203199"/>
            <a:ext cx="12337143" cy="70612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5143" y="-203201"/>
            <a:ext cx="12337143" cy="7061201"/>
          </a:xfrm>
          <a:prstGeom prst="rect">
            <a:avLst/>
          </a:prstGeom>
          <a:solidFill>
            <a:schemeClr val="dk1">
              <a:alpha val="4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83E970-4391-42CA-8F5F-9F8A4B5F33B6}"/>
              </a:ext>
            </a:extLst>
          </p:cNvPr>
          <p:cNvSpPr txBox="1"/>
          <p:nvPr/>
        </p:nvSpPr>
        <p:spPr>
          <a:xfrm rot="16200000">
            <a:off x="-2837019" y="3065790"/>
            <a:ext cx="7061201" cy="523220"/>
          </a:xfrm>
          <a:prstGeom prst="rect">
            <a:avLst/>
          </a:prstGeom>
          <a:solidFill>
            <a:srgbClr val="E5801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none" strike="noStrike" dirty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</a:rPr>
              <a:t>НАПРАВЛЕНИЯ </a:t>
            </a:r>
            <a:r>
              <a:rPr lang="ru-RU" sz="28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ВНУТРЕННЕЙ </a:t>
            </a:r>
            <a:r>
              <a:rPr lang="ru-RU" sz="2800" b="1" u="none" strike="noStrike" dirty="0" smtClean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</a:rPr>
              <a:t>РАБОТЫ В СВЦ</a:t>
            </a:r>
            <a:endParaRPr lang="ru-RU" sz="28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94057" y="5713196"/>
            <a:ext cx="3203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ОБУЧЕНИЕ</a:t>
            </a:r>
            <a:endParaRPr lang="ru-RU" sz="48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2399" y="231650"/>
            <a:ext cx="5878287" cy="1554272"/>
          </a:xfrm>
          <a:prstGeom prst="rect">
            <a:avLst/>
          </a:prstGeom>
          <a:solidFill>
            <a:srgbClr val="E58011">
              <a:alpha val="59000"/>
            </a:srgbClr>
          </a:solidFill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FBBD39"/>
                </a:solidFill>
              </a:rPr>
              <a:t>БАЗОВЫЙ БЛОК</a:t>
            </a:r>
            <a:r>
              <a:rPr lang="ru-RU" sz="1900" b="1" dirty="0" smtClean="0">
                <a:solidFill>
                  <a:schemeClr val="bg1"/>
                </a:solidFill>
              </a:rPr>
              <a:t>, </a:t>
            </a:r>
            <a:r>
              <a:rPr lang="ru-RU" sz="1900" b="1" dirty="0">
                <a:solidFill>
                  <a:schemeClr val="bg1"/>
                </a:solidFill>
              </a:rPr>
              <a:t>рассчитан для новичков и включает в себя материал по основам добровольчества, навыкам коммуникации, знаниям о добровольчестве в России, законам и нормативным документам</a:t>
            </a:r>
            <a:r>
              <a:rPr lang="ru-RU" sz="1900" b="1" dirty="0" smtClean="0">
                <a:solidFill>
                  <a:schemeClr val="bg1"/>
                </a:solidFill>
              </a:rPr>
              <a:t>.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2399" y="1944287"/>
            <a:ext cx="5878287" cy="1261884"/>
          </a:xfrm>
          <a:prstGeom prst="rect">
            <a:avLst/>
          </a:prstGeom>
          <a:solidFill>
            <a:srgbClr val="E58011">
              <a:alpha val="59000"/>
            </a:srgbClr>
          </a:solidFill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FBBD39"/>
                </a:solidFill>
              </a:rPr>
              <a:t>КУРС ТЬЮТОРОВ</a:t>
            </a:r>
            <a:r>
              <a:rPr lang="ru-RU" sz="1900" b="1" dirty="0" smtClean="0">
                <a:solidFill>
                  <a:schemeClr val="bg1"/>
                </a:solidFill>
              </a:rPr>
              <a:t>, рассчитан для актива СВЦ, которые хотели бы работать с командами. Включает себя материалы по работе с группой, командообразованию, игротехники.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2399" y="3331090"/>
            <a:ext cx="5878287" cy="1261884"/>
          </a:xfrm>
          <a:prstGeom prst="rect">
            <a:avLst/>
          </a:prstGeom>
          <a:solidFill>
            <a:srgbClr val="E58011">
              <a:alpha val="59000"/>
            </a:srgbClr>
          </a:solidFill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FBBD39"/>
                </a:solidFill>
              </a:rPr>
              <a:t>КУРС ДЛЯ КООРДИНАТОРОВ</a:t>
            </a:r>
            <a:r>
              <a:rPr lang="ru-RU" sz="1900" b="1" dirty="0" smtClean="0">
                <a:solidFill>
                  <a:schemeClr val="bg1"/>
                </a:solidFill>
              </a:rPr>
              <a:t>, </a:t>
            </a:r>
            <a:r>
              <a:rPr lang="ru-RU" sz="1900" b="1" dirty="0">
                <a:solidFill>
                  <a:schemeClr val="bg1"/>
                </a:solidFill>
              </a:rPr>
              <a:t>рассчитан для актива СВЦ, которые хотят работать старшими на мероприятиях. Включает блок по коммуникации, организаторским навыкам</a:t>
            </a:r>
            <a:r>
              <a:rPr lang="ru-RU" sz="1900" b="1" dirty="0" smtClean="0">
                <a:solidFill>
                  <a:schemeClr val="bg1"/>
                </a:solidFill>
              </a:rPr>
              <a:t>.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2399" y="4741232"/>
            <a:ext cx="5878287" cy="677108"/>
          </a:xfrm>
          <a:prstGeom prst="rect">
            <a:avLst/>
          </a:prstGeom>
          <a:solidFill>
            <a:srgbClr val="E58011">
              <a:alpha val="59000"/>
            </a:srgbClr>
          </a:solidFill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FBBD39"/>
                </a:solidFill>
              </a:rPr>
              <a:t>КУРС ПО СОЦИАЛЬНОМУ ПРОЕКТИРОВАНИЮ </a:t>
            </a:r>
            <a:r>
              <a:rPr lang="ru-RU" sz="1900" b="1" dirty="0" smtClean="0">
                <a:solidFill>
                  <a:schemeClr val="bg1"/>
                </a:solidFill>
              </a:rPr>
              <a:t>для </a:t>
            </a:r>
            <a:r>
              <a:rPr lang="ru-RU" sz="1900" b="1" dirty="0">
                <a:solidFill>
                  <a:schemeClr val="bg1"/>
                </a:solidFill>
              </a:rPr>
              <a:t>проектных групп</a:t>
            </a:r>
            <a:r>
              <a:rPr lang="ru-RU" sz="1900" b="1" dirty="0" smtClean="0">
                <a:solidFill>
                  <a:schemeClr val="bg1"/>
                </a:solidFill>
              </a:rPr>
              <a:t>.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2399" y="5530372"/>
            <a:ext cx="5878287" cy="969496"/>
          </a:xfrm>
          <a:prstGeom prst="rect">
            <a:avLst/>
          </a:prstGeom>
          <a:solidFill>
            <a:srgbClr val="E58011">
              <a:alpha val="59000"/>
            </a:srgbClr>
          </a:solidFill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Так же аппарат СВЦ проводит </a:t>
            </a:r>
            <a:r>
              <a:rPr lang="ru-RU" sz="1900" b="1" dirty="0" smtClean="0">
                <a:solidFill>
                  <a:srgbClr val="FBBD39"/>
                </a:solidFill>
              </a:rPr>
              <a:t>ИНТЕНСИВ И ФОРУМ</a:t>
            </a:r>
            <a:r>
              <a:rPr lang="ru-RU" sz="1900" b="1" dirty="0">
                <a:solidFill>
                  <a:schemeClr val="bg1"/>
                </a:solidFill>
              </a:rPr>
              <a:t> ДОБРОВОЛЬЦЕВ ВГТУ, </a:t>
            </a:r>
            <a:r>
              <a:rPr lang="ru-RU" sz="1900" b="1" dirty="0" smtClean="0">
                <a:solidFill>
                  <a:schemeClr val="bg1"/>
                </a:solidFill>
              </a:rPr>
              <a:t>ведётся </a:t>
            </a:r>
            <a:r>
              <a:rPr lang="ru-RU" sz="1900" b="1" dirty="0">
                <a:solidFill>
                  <a:schemeClr val="bg1"/>
                </a:solidFill>
              </a:rPr>
              <a:t>внедрение практики «Обучение служением». </a:t>
            </a:r>
          </a:p>
        </p:txBody>
      </p:sp>
    </p:spTree>
    <p:extLst>
      <p:ext uri="{BB962C8B-B14F-4D97-AF65-F5344CB8AC3E}">
        <p14:creationId xmlns:p14="http://schemas.microsoft.com/office/powerpoint/2010/main" val="49257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1.userapi.com/impg/I8ahWueDY9DbdQnLe_PpFbCDB8XlmcKJYhlbgw/GTkpkfKTdz8.jpg?size=1280x853&amp;quality=96&amp;sign=af809ac299c789f46b7c571657227f9c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268"/>
          <a:stretch/>
        </p:blipFill>
        <p:spPr bwMode="auto">
          <a:xfrm>
            <a:off x="0" y="-1"/>
            <a:ext cx="12192000" cy="68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chemeClr val="dk1">
              <a:alpha val="4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83E970-4391-42CA-8F5F-9F8A4B5F33B6}"/>
              </a:ext>
            </a:extLst>
          </p:cNvPr>
          <p:cNvSpPr txBox="1"/>
          <p:nvPr/>
        </p:nvSpPr>
        <p:spPr>
          <a:xfrm rot="16200000">
            <a:off x="-2837019" y="3065790"/>
            <a:ext cx="7061201" cy="523220"/>
          </a:xfrm>
          <a:prstGeom prst="rect">
            <a:avLst/>
          </a:prstGeom>
          <a:solidFill>
            <a:srgbClr val="82207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none" strike="noStrike" dirty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</a:rPr>
              <a:t>НАПРАВЛЕНИЯ </a:t>
            </a:r>
            <a:r>
              <a:rPr lang="ru-RU" sz="28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ВНУТРЕННЕЙ </a:t>
            </a:r>
            <a:r>
              <a:rPr lang="ru-RU" sz="2800" b="1" u="none" strike="noStrike" dirty="0" smtClean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</a:rPr>
              <a:t>РАБОТЫ В СВЦ</a:t>
            </a:r>
            <a:endParaRPr lang="ru-RU" sz="28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1975" y="2769854"/>
            <a:ext cx="3828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ПРЕСС - ЦЕНТР</a:t>
            </a:r>
            <a:endParaRPr lang="ru-RU" sz="48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6218" y="2969908"/>
            <a:ext cx="4572002" cy="430887"/>
          </a:xfrm>
          <a:prstGeom prst="rect">
            <a:avLst/>
          </a:prstGeom>
          <a:solidFill>
            <a:srgbClr val="82207D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BBD39"/>
                </a:solidFill>
              </a:rPr>
              <a:t>ВКОНТАКТЕ</a:t>
            </a:r>
            <a:r>
              <a:rPr lang="ru-RU" sz="2200" b="1" dirty="0" smtClean="0">
                <a:solidFill>
                  <a:schemeClr val="bg1"/>
                </a:solidFill>
              </a:rPr>
              <a:t> - </a:t>
            </a:r>
            <a:r>
              <a:rPr lang="ru-RU" sz="2200" b="1" dirty="0" smtClean="0">
                <a:solidFill>
                  <a:schemeClr val="bg1"/>
                </a:solidFill>
              </a:rPr>
              <a:t>1380 ПОДПИСЧИКОВ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8073" y="461530"/>
            <a:ext cx="3510706" cy="2308324"/>
          </a:xfrm>
          <a:prstGeom prst="rect">
            <a:avLst/>
          </a:prstGeom>
          <a:solidFill>
            <a:srgbClr val="82207D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BBD39"/>
                </a:solidFill>
              </a:rPr>
              <a:t>РУБРИКИ: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 ДОБРОНОВОСТИ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 УЛЫБНИСЬ МИРУ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 ГОЛОВОЛОМКИ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 ДОБРЫЕ ДЕЛА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 ДОСУГ СВЦ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6218" y="4584655"/>
            <a:ext cx="4572002" cy="769441"/>
          </a:xfrm>
          <a:prstGeom prst="rect">
            <a:avLst/>
          </a:prstGeom>
          <a:solidFill>
            <a:srgbClr val="82207D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ЕЖЕГОДНОЕ </a:t>
            </a:r>
            <a:r>
              <a:rPr lang="ru-RU" sz="2200" b="1" dirty="0" smtClean="0">
                <a:solidFill>
                  <a:srgbClr val="FFC924"/>
                </a:solidFill>
              </a:rPr>
              <a:t>ОБУЧЕНИЕ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ПРЕСС-ЦЕНТРА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26218" y="3758661"/>
            <a:ext cx="3105764" cy="430887"/>
          </a:xfrm>
          <a:prstGeom prst="rect">
            <a:avLst/>
          </a:prstGeom>
          <a:solidFill>
            <a:srgbClr val="82207D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BBD39"/>
                </a:solidFill>
              </a:rPr>
              <a:t>ШТАБ </a:t>
            </a:r>
            <a:r>
              <a:rPr lang="ru-RU" sz="2200" b="1" dirty="0" smtClean="0">
                <a:solidFill>
                  <a:schemeClr val="bg1"/>
                </a:solidFill>
              </a:rPr>
              <a:t>– 18 ЧЕЛОВЕК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26217" y="5713195"/>
            <a:ext cx="4572002" cy="769441"/>
          </a:xfrm>
          <a:prstGeom prst="rect">
            <a:avLst/>
          </a:prstGeom>
          <a:solidFill>
            <a:srgbClr val="82207D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ПРОВЕДЕНИЕ 2Х </a:t>
            </a:r>
            <a:r>
              <a:rPr lang="ru-RU" sz="2200" b="1" dirty="0" smtClean="0">
                <a:solidFill>
                  <a:srgbClr val="FFC924"/>
                </a:solidFill>
              </a:rPr>
              <a:t>МАРАФОНОВ</a:t>
            </a:r>
            <a:r>
              <a:rPr lang="ru-RU" sz="2200" b="1" dirty="0" smtClean="0">
                <a:solidFill>
                  <a:schemeClr val="bg1"/>
                </a:solidFill>
              </a:rPr>
              <a:t> СВЦ ВГТУ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8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 b="9902"/>
          <a:stretch/>
        </p:blipFill>
        <p:spPr>
          <a:xfrm>
            <a:off x="2646" y="1"/>
            <a:ext cx="12189354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646" y="1"/>
            <a:ext cx="12192000" cy="6858002"/>
          </a:xfrm>
          <a:prstGeom prst="rect">
            <a:avLst/>
          </a:prstGeom>
          <a:solidFill>
            <a:schemeClr val="dk1">
              <a:alpha val="4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83E970-4391-42CA-8F5F-9F8A4B5F33B6}"/>
              </a:ext>
            </a:extLst>
          </p:cNvPr>
          <p:cNvSpPr txBox="1"/>
          <p:nvPr/>
        </p:nvSpPr>
        <p:spPr>
          <a:xfrm rot="16200000">
            <a:off x="-2837019" y="3065790"/>
            <a:ext cx="7061201" cy="523220"/>
          </a:xfrm>
          <a:prstGeom prst="rect">
            <a:avLst/>
          </a:prstGeom>
          <a:solidFill>
            <a:srgbClr val="E5801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none" strike="noStrike" dirty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</a:rPr>
              <a:t>НАПРАВЛЕНИЯ </a:t>
            </a:r>
            <a:r>
              <a:rPr lang="ru-RU" sz="28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ВНУТРЕННЕЙ </a:t>
            </a:r>
            <a:r>
              <a:rPr lang="ru-RU" sz="2800" b="1" u="none" strike="noStrike" dirty="0" smtClean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</a:rPr>
              <a:t>РАБОТЫ В СВЦ</a:t>
            </a:r>
            <a:endParaRPr lang="ru-RU" sz="28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1974" y="5846883"/>
            <a:ext cx="5352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КОНКУРСЫ И ГРАНТЫ</a:t>
            </a:r>
            <a:endParaRPr lang="ru-RU" sz="48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0104" y="4486235"/>
            <a:ext cx="4572002" cy="400110"/>
          </a:xfrm>
          <a:prstGeom prst="rect">
            <a:avLst/>
          </a:prstGeom>
          <a:solidFill>
            <a:srgbClr val="E58011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ЛАУРЕАТЫ </a:t>
            </a:r>
            <a:r>
              <a:rPr lang="ru-RU" sz="2000" b="1" dirty="0" smtClean="0">
                <a:solidFill>
                  <a:srgbClr val="FBBD39"/>
                </a:solidFill>
              </a:rPr>
              <a:t>ДОБРОВОЛЕЦ ГОДА ВО</a:t>
            </a:r>
            <a:endParaRPr lang="ru-RU" sz="2000" b="1" dirty="0">
              <a:solidFill>
                <a:srgbClr val="FBBD3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1973" y="2927290"/>
            <a:ext cx="5177856" cy="2862322"/>
          </a:xfrm>
          <a:prstGeom prst="rect">
            <a:avLst/>
          </a:prstGeom>
          <a:solidFill>
            <a:srgbClr val="E58011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- Победитель </a:t>
            </a:r>
            <a:r>
              <a:rPr lang="ru-RU" sz="2000" b="1" dirty="0">
                <a:solidFill>
                  <a:schemeClr val="bg1"/>
                </a:solidFill>
              </a:rPr>
              <a:t>в грантовых конкурсах «Проектная мастерская ВГТУ» и «Конвейер молодёжных проектов», в рамках форума «</a:t>
            </a:r>
            <a:r>
              <a:rPr lang="ru-RU" sz="2000" b="1" dirty="0" err="1">
                <a:solidFill>
                  <a:schemeClr val="bg1"/>
                </a:solidFill>
              </a:rPr>
              <a:t>Молгород</a:t>
            </a:r>
            <a:r>
              <a:rPr lang="ru-RU" sz="2000" b="1" dirty="0">
                <a:solidFill>
                  <a:schemeClr val="bg1"/>
                </a:solidFill>
              </a:rPr>
              <a:t>» (проект: «TED-ВГТУ». </a:t>
            </a:r>
            <a:r>
              <a:rPr lang="ru-RU" sz="2000" b="1" dirty="0">
                <a:solidFill>
                  <a:srgbClr val="FBBD39"/>
                </a:solidFill>
              </a:rPr>
              <a:t>Школина Кристина</a:t>
            </a:r>
            <a:r>
              <a:rPr lang="ru-RU" sz="2000" b="1" dirty="0">
                <a:solidFill>
                  <a:schemeClr val="bg1"/>
                </a:solidFill>
              </a:rPr>
              <a:t>),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- Победитель </a:t>
            </a:r>
            <a:r>
              <a:rPr lang="ru-RU" sz="2000" b="1" dirty="0">
                <a:solidFill>
                  <a:schemeClr val="bg1"/>
                </a:solidFill>
              </a:rPr>
              <a:t>в грантовом конкурсе «Форум социальных инициатив» (проект: «Подари дом. Арт-будка» </a:t>
            </a:r>
            <a:r>
              <a:rPr lang="ru-RU" sz="2000" b="1" dirty="0" err="1">
                <a:solidFill>
                  <a:srgbClr val="FBBD39"/>
                </a:solidFill>
              </a:rPr>
              <a:t>Высторобская</a:t>
            </a:r>
            <a:r>
              <a:rPr lang="ru-RU" sz="2000" b="1" dirty="0">
                <a:solidFill>
                  <a:srgbClr val="FBBD39"/>
                </a:solidFill>
              </a:rPr>
              <a:t> Ольга и Дмитриева Маргарита</a:t>
            </a:r>
            <a:r>
              <a:rPr lang="ru-RU" sz="2000" b="1" dirty="0" smtClean="0">
                <a:solidFill>
                  <a:srgbClr val="FBBD39"/>
                </a:solidFill>
              </a:rPr>
              <a:t>)</a:t>
            </a:r>
            <a:endParaRPr lang="ru-RU" sz="2000" b="1" dirty="0">
              <a:solidFill>
                <a:srgbClr val="FBBD3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10104" y="2927290"/>
            <a:ext cx="4572002" cy="400110"/>
          </a:xfrm>
          <a:prstGeom prst="rect">
            <a:avLst/>
          </a:prstGeom>
          <a:solidFill>
            <a:srgbClr val="E58011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ПОБЕДИТЕЛИ </a:t>
            </a:r>
            <a:r>
              <a:rPr lang="ru-RU" sz="2000" b="1" dirty="0" smtClean="0">
                <a:solidFill>
                  <a:srgbClr val="FBBD39"/>
                </a:solidFill>
              </a:rPr>
              <a:t>СТУДЕНТ ГОДА ВО</a:t>
            </a:r>
            <a:endParaRPr lang="ru-RU" sz="2000" b="1" dirty="0">
              <a:solidFill>
                <a:srgbClr val="FBBD3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10102" y="5129991"/>
            <a:ext cx="4572001" cy="707886"/>
          </a:xfrm>
          <a:prstGeom prst="rect">
            <a:avLst/>
          </a:prstGeom>
          <a:solidFill>
            <a:srgbClr val="E58011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ЛАУРЕАТЫ </a:t>
            </a:r>
            <a:r>
              <a:rPr lang="ru-RU" sz="2000" b="1" dirty="0" smtClean="0">
                <a:solidFill>
                  <a:srgbClr val="FBBD39"/>
                </a:solidFill>
              </a:rPr>
              <a:t>КОНКУРС ПРЕМИЙ ОБЩЕСТВЕННОГО ПРИЗНАНИЯ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10101" y="6068088"/>
            <a:ext cx="4572002" cy="400110"/>
          </a:xfrm>
          <a:prstGeom prst="rect">
            <a:avLst/>
          </a:prstGeom>
          <a:solidFill>
            <a:srgbClr val="E58011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ЛАУРЕАТЫ </a:t>
            </a:r>
            <a:r>
              <a:rPr lang="ru-RU" sz="2000" b="1" dirty="0" smtClean="0">
                <a:solidFill>
                  <a:srgbClr val="FBBD39"/>
                </a:solidFill>
              </a:rPr>
              <a:t>«ТЫ НУЖЕН ЛЮДЯМ»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10107" y="3550538"/>
            <a:ext cx="4572002" cy="707886"/>
          </a:xfrm>
          <a:prstGeom prst="rect">
            <a:avLst/>
          </a:prstGeom>
          <a:solidFill>
            <a:srgbClr val="E58011">
              <a:alpha val="53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ПОЛУФИНАЛИСТЫ ВСЕРОССИЙСКОЙ ПРЕМИИ </a:t>
            </a:r>
            <a:r>
              <a:rPr lang="ru-RU" sz="2000" b="1" dirty="0">
                <a:solidFill>
                  <a:srgbClr val="FBBD39"/>
                </a:solidFill>
              </a:rPr>
              <a:t>«#МЫВМЕСТЕ» </a:t>
            </a:r>
          </a:p>
        </p:txBody>
      </p:sp>
    </p:spTree>
    <p:extLst>
      <p:ext uri="{BB962C8B-B14F-4D97-AF65-F5344CB8AC3E}">
        <p14:creationId xmlns:p14="http://schemas.microsoft.com/office/powerpoint/2010/main" val="416106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8"/>
          <a:stretch/>
        </p:blipFill>
        <p:spPr>
          <a:xfrm>
            <a:off x="-19705" y="0"/>
            <a:ext cx="1221170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211705" cy="6858000"/>
          </a:xfrm>
          <a:prstGeom prst="rect">
            <a:avLst/>
          </a:prstGeom>
          <a:solidFill>
            <a:schemeClr val="dk1">
              <a:alpha val="5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BFC68B5-EB29-4522-86A9-F14D6789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95865" y="-605936"/>
            <a:ext cx="4086225" cy="408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25012D-E8A9-457E-8659-EFFCB6E00299}"/>
              </a:ext>
            </a:extLst>
          </p:cNvPr>
          <p:cNvSpPr txBox="1"/>
          <p:nvPr/>
        </p:nvSpPr>
        <p:spPr>
          <a:xfrm>
            <a:off x="2757713" y="3451533"/>
            <a:ext cx="64298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Создать сообщество неравнодушных, где добро будет неотъемлемой частью каждого, и участники которого будут ежедневно совершать добрые поступки не задумываясь о получении различных благ, а ради цели сделать этот мир комфортным и безопасным для каждого.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38B80A-335E-47E6-8B7C-31DF0FF87554}"/>
              </a:ext>
            </a:extLst>
          </p:cNvPr>
          <p:cNvSpPr txBox="1"/>
          <p:nvPr/>
        </p:nvSpPr>
        <p:spPr>
          <a:xfrm>
            <a:off x="1927750" y="1982450"/>
            <a:ext cx="81585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МИССИЯ СТУДЕНЧЕСКОГО ВОЛОНТЁРСКОГО ЦЕНТРА ВГТУ</a:t>
            </a:r>
            <a:endParaRPr lang="ru-RU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B4D4D1-A7F5-410F-9611-218181C8A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95626" y="6091439"/>
            <a:ext cx="3181350" cy="4191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11AE514-4CA0-4F62-8356-4FEA5D70BE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27749" y="6091439"/>
            <a:ext cx="1362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98E2F68-64D4-4D27-8D47-939F59F4E4A1}"/>
              </a:ext>
            </a:extLst>
          </p:cNvPr>
          <p:cNvSpPr/>
          <p:nvPr/>
        </p:nvSpPr>
        <p:spPr>
          <a:xfrm>
            <a:off x="803852" y="1855858"/>
            <a:ext cx="964640" cy="99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1111111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07C98E4-4268-4362-9EA7-4C90E1DE6D41}"/>
              </a:ext>
            </a:extLst>
          </p:cNvPr>
          <p:cNvSpPr/>
          <p:nvPr/>
        </p:nvSpPr>
        <p:spPr>
          <a:xfrm>
            <a:off x="1179668" y="1359481"/>
            <a:ext cx="964640" cy="99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1111111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C4973C-4917-484F-AB00-8DD069EBE9A9}"/>
              </a:ext>
            </a:extLst>
          </p:cNvPr>
          <p:cNvSpPr txBox="1"/>
          <p:nvPr/>
        </p:nvSpPr>
        <p:spPr>
          <a:xfrm>
            <a:off x="6386286" y="535641"/>
            <a:ext cx="5024664" cy="584775"/>
          </a:xfrm>
          <a:prstGeom prst="rect">
            <a:avLst/>
          </a:prstGeom>
          <a:solidFill>
            <a:srgbClr val="82207D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ЗАДАЧИ</a:t>
            </a:r>
            <a:endParaRPr lang="ru-RU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0CC75D-C57F-46CA-8992-BA6038EE662D}"/>
              </a:ext>
            </a:extLst>
          </p:cNvPr>
          <p:cNvSpPr txBox="1"/>
          <p:nvPr/>
        </p:nvSpPr>
        <p:spPr>
          <a:xfrm>
            <a:off x="6386286" y="1120416"/>
            <a:ext cx="5024663" cy="4478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000" b="1" dirty="0" smtClean="0">
                <a:solidFill>
                  <a:srgbClr val="690066"/>
                </a:solidFill>
              </a:rPr>
              <a:t>- ОРГАНИЗАЦИЯ И РАЗВИТИЕ ВОЛОНТЕРСКОГО ДВИЖЕНИЯ В ВГТУ</a:t>
            </a:r>
          </a:p>
          <a:p>
            <a:pPr lvl="0">
              <a:spcBef>
                <a:spcPts val="600"/>
              </a:spcBef>
            </a:pPr>
            <a:r>
              <a:rPr lang="ru-RU" sz="2000" b="1" dirty="0" smtClean="0">
                <a:solidFill>
                  <a:srgbClr val="690066"/>
                </a:solidFill>
              </a:rPr>
              <a:t>- ОРГАНИЗАЦИЯ ОБУЧЕНИЯ ВОЛОНТЕРОВ </a:t>
            </a:r>
          </a:p>
          <a:p>
            <a:pPr lvl="0">
              <a:spcBef>
                <a:spcPts val="600"/>
              </a:spcBef>
            </a:pPr>
            <a:r>
              <a:rPr lang="ru-RU" sz="2000" b="1" dirty="0" smtClean="0">
                <a:solidFill>
                  <a:srgbClr val="690066"/>
                </a:solidFill>
              </a:rPr>
              <a:t>- КУРИРОВАНИЕ ТЬЮТОРОВ ВОЛОНТЕРСКИХ ГРУПП</a:t>
            </a:r>
          </a:p>
          <a:p>
            <a:pPr lvl="0">
              <a:spcBef>
                <a:spcPts val="600"/>
              </a:spcBef>
            </a:pPr>
            <a:r>
              <a:rPr lang="ru-RU" sz="2000" b="1" dirty="0" smtClean="0">
                <a:solidFill>
                  <a:srgbClr val="690066"/>
                </a:solidFill>
              </a:rPr>
              <a:t>- УЧАСТИЕ В ПОДГОТОВКЕ И ПРОВЕДЕНИИ РАЗЛИЧНЫХ МЕРОПРИЯТИЙ</a:t>
            </a:r>
          </a:p>
          <a:p>
            <a:pPr lvl="0">
              <a:spcBef>
                <a:spcPts val="600"/>
              </a:spcBef>
            </a:pPr>
            <a:r>
              <a:rPr lang="ru-RU" sz="2000" b="1" dirty="0" smtClean="0">
                <a:solidFill>
                  <a:srgbClr val="690066"/>
                </a:solidFill>
              </a:rPr>
              <a:t>- ПРИВЛЕЧЕНИЕ ОБУЧАЮЩИХСЯ К УЧАСТИЮ В ДОБРОВОЛЬЧЕСКОЙ БЕЗВОЗМЕЗДНОЙ ПОМОЩИ</a:t>
            </a:r>
          </a:p>
          <a:p>
            <a:pPr lvl="0">
              <a:spcBef>
                <a:spcPts val="600"/>
              </a:spcBef>
            </a:pPr>
            <a:r>
              <a:rPr lang="ru-RU" sz="2000" b="1" dirty="0" smtClean="0">
                <a:solidFill>
                  <a:srgbClr val="690066"/>
                </a:solidFill>
              </a:rPr>
              <a:t>- ПОДДЕРЖКА И РЕАЛИЗАЦИЯ СОЦИАЛЬНЫХ ИНИЦИАТИВ ОБУЧАЮЩИХСЯ ВГТУ</a:t>
            </a:r>
            <a:endParaRPr lang="ru-RU" sz="2000" b="1" dirty="0">
              <a:solidFill>
                <a:srgbClr val="690066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4E5408A-CACC-4E96-B65B-3A12700B9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95626" y="6091439"/>
            <a:ext cx="3181350" cy="4191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88F8F16-C3F8-45E9-BDA7-AE4768EECE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27748" y="6212064"/>
            <a:ext cx="1362075" cy="22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FC68B5-EB29-4522-86A9-F14D6789D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477439" y="2424314"/>
            <a:ext cx="4086225" cy="40862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7816" y="1126430"/>
            <a:ext cx="4622698" cy="550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690066"/>
                </a:solidFill>
              </a:rPr>
              <a:t>ФОРМИРОВАНИЕ АКТИВНОЙ СОЦИАЛЬНОЙ И ГРАЖДАНСКОЙ ПОЗИЦИИ У СТУДЕНЧЕСКОЙ МОЛОДЁЖИ ВГТУ, РАЗВИТИЕ ТАКИХ ЛИЧНОСТНЫХ КАЧЕСТВ, КАК МИЛОСЕРДИЕ, СОСТРАДАНИЕ, ГОТОВНОСТЬ БЕЗВОЗМЕЗДНО СЛУЖИТЬ ОБЩЕСТВУ, ЛЮДЯМ, ОКАЗАВШИМСЯ В ТРУДНОЙ ЖИЗНЕННОЙ СИТУАЦИИ, ОСУЩЕСТВЛЕНИЕ СОЦИАЛЬНО-ЗНАЧИМОЙ ИЛИ СОЦИАЛЬНО-ПОЛЕЗНОЙ ДЕЯТЕЛЬНОСТИ. 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690066"/>
                </a:solidFill>
              </a:rPr>
              <a:t>САМОРЕАЛИЗАЦИЯ ПУТЁМ ОЗНАКОМЛЕНИЯ С РАЗЛИЧНЫМИ ВИДАМИ СОЦИАЛЬНОЙ АКТИВНОСТИ. 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690066"/>
                </a:solidFill>
              </a:rPr>
              <a:t>ПОВЫШЕНИЕ ДОБРОВОЛЬЧЕСКИХ КОМПЕТЕНТНОСТИ ЧЛЕНОВ СВЦ И ИХ ОРГАНИЗАТОРСКИХ НАВЫКОВ, И ОБУЧЕНИЯ РАЗРАБОТКЕ И РЕАЛИЗАЦИИ СОЦИАЛЬНЫХ ПРОЕКТОВ.</a:t>
            </a:r>
            <a:endParaRPr lang="ru-RU" b="1" dirty="0">
              <a:solidFill>
                <a:srgbClr val="69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C4973C-4917-484F-AB00-8DD069EBE9A9}"/>
              </a:ext>
            </a:extLst>
          </p:cNvPr>
          <p:cNvSpPr txBox="1"/>
          <p:nvPr/>
        </p:nvSpPr>
        <p:spPr>
          <a:xfrm>
            <a:off x="1487816" y="526976"/>
            <a:ext cx="4622697" cy="584775"/>
          </a:xfrm>
          <a:prstGeom prst="rect">
            <a:avLst/>
          </a:prstGeom>
          <a:solidFill>
            <a:srgbClr val="82207D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ЦЕЛЬ</a:t>
            </a:r>
            <a:endParaRPr lang="ru-RU" sz="3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1" b="37691"/>
          <a:stretch/>
        </p:blipFill>
        <p:spPr>
          <a:xfrm>
            <a:off x="0" y="0"/>
            <a:ext cx="945745" cy="14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98E2F68-64D4-4D27-8D47-939F59F4E4A1}"/>
              </a:ext>
            </a:extLst>
          </p:cNvPr>
          <p:cNvSpPr/>
          <p:nvPr/>
        </p:nvSpPr>
        <p:spPr>
          <a:xfrm>
            <a:off x="966577" y="1930116"/>
            <a:ext cx="964640" cy="99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1111111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07C98E4-4268-4362-9EA7-4C90E1DE6D41}"/>
              </a:ext>
            </a:extLst>
          </p:cNvPr>
          <p:cNvSpPr/>
          <p:nvPr/>
        </p:nvSpPr>
        <p:spPr>
          <a:xfrm>
            <a:off x="1342393" y="1433739"/>
            <a:ext cx="964640" cy="99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1111111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4E5408A-CACC-4E96-B65B-3A12700B9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95626" y="6091439"/>
            <a:ext cx="3181350" cy="419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FC68B5-EB29-4522-86A9-F14D6789D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1368289" y="-1273086"/>
            <a:ext cx="3512597" cy="35125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3270" y="3105835"/>
            <a:ext cx="9405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ПЛАН ОСНОВНЫХ МЕРОПРИЯТИЙ СВЦ ВГТУ</a:t>
            </a:r>
            <a:endParaRPr lang="ru-RU" sz="3600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9881" y="1138042"/>
            <a:ext cx="10010846" cy="9931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6127" y="1237361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52310" y="1237361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90793" y="1237361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045110" y="1235456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61606" y="1780610"/>
            <a:ext cx="246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ИНТЕНСИВ</a:t>
            </a:r>
          </a:p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ДОБРОВОЛЬЦЕВ ВГТУ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80307" y="700864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ДЕКАБРЬ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854406" y="1736783"/>
            <a:ext cx="246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ФОРУМ</a:t>
            </a:r>
          </a:p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ДОБРОВОЛЬЦЕВ ВГТУ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00089" y="1780610"/>
            <a:ext cx="246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ПОДАРИ ДЕТЯМ ПРАЗДНИК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170598" y="5314478"/>
            <a:ext cx="2461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55+:ВРЕМЯ ЖИТЬ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3879" y="5314478"/>
            <a:ext cx="2661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МЫ ВМЕСТЕ! 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ВБРОО ПЕРСПЕКТИВА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55830" y="5277206"/>
            <a:ext cx="2661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ПОЕЗДКИ В ПРИЮТ ДОРА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9270" y="1780610"/>
            <a:ext cx="246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МАРАФОН </a:t>
            </a:r>
          </a:p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СВЦ ВГТУ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37971" y="700540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ОКТЯБРЬ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18790" y="710876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ДЕКАБРЬ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973107" y="737542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МАЙ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90577" y="4700115"/>
            <a:ext cx="10010846" cy="9931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647124" y="4799767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46986" y="4801233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361301" y="4801673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031328" y="4280413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КРУГЛОГОДИЧНО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189" y="6108887"/>
            <a:ext cx="2768396" cy="51708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5400000">
            <a:off x="9630461" y="1791550"/>
            <a:ext cx="4093029" cy="50993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669864" y="5314478"/>
            <a:ext cx="26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СБОР И ТРАНСПОРТИРОВКА</a:t>
            </a:r>
          </a:p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ГУМ. ПОМОЩИ ДЛЯ БЕЖЕНЦЕВ ЛНР/ДНР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83109" y="4799767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097819" y="1236913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07115" y="1780162"/>
            <a:ext cx="246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ДЕНЬ </a:t>
            </a:r>
          </a:p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ДОНОРА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5816" y="710428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ДЕКАБРЬ И АПРЕЛЬ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47926" y="5309137"/>
            <a:ext cx="26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ПОЕЗДКИ И</a:t>
            </a:r>
          </a:p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РАБОТА В</a:t>
            </a:r>
          </a:p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ВПР БЕЖЕНЦЕВ ЛНР/ДНР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61171" y="4794426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98E2F68-64D4-4D27-8D47-939F59F4E4A1}"/>
              </a:ext>
            </a:extLst>
          </p:cNvPr>
          <p:cNvSpPr/>
          <p:nvPr/>
        </p:nvSpPr>
        <p:spPr>
          <a:xfrm>
            <a:off x="966577" y="1930116"/>
            <a:ext cx="964640" cy="99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1111111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07C98E4-4268-4362-9EA7-4C90E1DE6D41}"/>
              </a:ext>
            </a:extLst>
          </p:cNvPr>
          <p:cNvSpPr/>
          <p:nvPr/>
        </p:nvSpPr>
        <p:spPr>
          <a:xfrm>
            <a:off x="1342393" y="1433739"/>
            <a:ext cx="964640" cy="99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1111111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4E5408A-CACC-4E96-B65B-3A12700B9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4038" y="229051"/>
            <a:ext cx="3181350" cy="4191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FC68B5-EB29-4522-86A9-F14D6789D6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45816" y="4437323"/>
            <a:ext cx="3512597" cy="35125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7007" y="3105835"/>
            <a:ext cx="9757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ПЛАН ВНУТРЕННИХ МЕРОПРИЯТИЙ СВЦ ВГТУ</a:t>
            </a:r>
            <a:endParaRPr lang="ru-RU" sz="3600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9881" y="1138042"/>
            <a:ext cx="10010846" cy="9931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949" y="1237361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86132" y="1237361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72951" y="1237361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682260" y="1235456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95428" y="1780610"/>
            <a:ext cx="246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ОБУЧЕНИЕ </a:t>
            </a:r>
            <a:r>
              <a:rPr lang="en-US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NEW </a:t>
            </a:r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ЧЛЕНОВ СВЦ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14129" y="700864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НОЯБРЬ-МАРТ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491556" y="1736783"/>
            <a:ext cx="246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ОБУЧЕНИЕ </a:t>
            </a:r>
            <a:r>
              <a:rPr lang="en-US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OLD</a:t>
            </a:r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ОВЫХ ЧЛЕНОВ СВЦ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82247" y="1780610"/>
            <a:ext cx="246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КОНКУРС ЛУЧШИЙ ВОЛОНТЁР СВЦ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90256" y="5293626"/>
            <a:ext cx="2461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ДОСУГОВЫЕ МЕРОПРИЯТИЯ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52640" y="5293626"/>
            <a:ext cx="2661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УЧАСТИЕ В КОНКУРСАХ И ГРАНТАХ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5532" y="5299350"/>
            <a:ext cx="26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РАБОТА С ДОКУМЕНТАЦИЕЙ И ВЫДАЧА КНИЖЕК ДОБРОВОЛЬЦЕВ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69905" y="1780610"/>
            <a:ext cx="301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ОБУЧЕНИЕ</a:t>
            </a:r>
          </a:p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ТЬЮТОРОВ И КУРАТОРОВ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71793" y="700540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ОКТЯБРЬ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00948" y="710876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ИЮНЬ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610257" y="737542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ФЕВРАЛЬ-ИЮНЬ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90577" y="4700115"/>
            <a:ext cx="10010846" cy="9931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343796" y="4799767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680960" y="4787159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366688" y="4801673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031328" y="4280413"/>
            <a:ext cx="2223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F3A4A"/>
                </a:solidFill>
                <a:latin typeface="Franklin Gothic Demi" panose="020B0703020102020204" pitchFamily="34" charset="0"/>
              </a:rPr>
              <a:t>КРУГЛОГОДИЧНО</a:t>
            </a:r>
            <a:endParaRPr lang="ru-RU" sz="1600" i="1" dirty="0">
              <a:solidFill>
                <a:srgbClr val="CF3A4A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439" y="2386929"/>
            <a:ext cx="865561" cy="51708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5400000">
            <a:off x="-1547482" y="4556520"/>
            <a:ext cx="4093029" cy="50993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372856" y="5299350"/>
            <a:ext cx="2461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90066"/>
                </a:solidFill>
                <a:latin typeface="Franklin Gothic Demi" panose="020B0703020102020204" pitchFamily="34" charset="0"/>
              </a:rPr>
              <a:t>ПРЕСС-ЦЕНТР</a:t>
            </a:r>
            <a:endParaRPr lang="ru-RU" dirty="0">
              <a:solidFill>
                <a:srgbClr val="690066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606002" y="4807397"/>
            <a:ext cx="79628" cy="477439"/>
          </a:xfrm>
          <a:prstGeom prst="rect">
            <a:avLst/>
          </a:prstGeom>
          <a:solidFill>
            <a:srgbClr val="6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1" b="37691"/>
          <a:stretch/>
        </p:blipFill>
        <p:spPr>
          <a:xfrm>
            <a:off x="-1" y="5439543"/>
            <a:ext cx="945745" cy="14184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57257" y="5439543"/>
            <a:ext cx="5389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rgbClr val="690066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ИНТЕНСИВ ДОБРОВОЛЬЦЕВ </a:t>
            </a:r>
          </a:p>
          <a:p>
            <a:pPr algn="r"/>
            <a:r>
              <a:rPr lang="ru-RU" sz="3600" dirty="0" smtClean="0">
                <a:solidFill>
                  <a:srgbClr val="690066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ВГТУ</a:t>
            </a:r>
            <a:endParaRPr lang="ru-RU" sz="3600" dirty="0">
              <a:solidFill>
                <a:srgbClr val="690066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38" y="4442871"/>
            <a:ext cx="2768396" cy="5170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r="26833"/>
          <a:stretch/>
        </p:blipFill>
        <p:spPr>
          <a:xfrm>
            <a:off x="-14515" y="-87086"/>
            <a:ext cx="6241143" cy="69741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BA3F0E-2D05-4702-9883-AEDB8524A9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8027" t="28037" r="28573" b="28485"/>
          <a:stretch/>
        </p:blipFill>
        <p:spPr>
          <a:xfrm rot="4880832">
            <a:off x="-225916" y="5108105"/>
            <a:ext cx="2077600" cy="20813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0111" y="1992860"/>
            <a:ext cx="50509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90066"/>
                </a:solidFill>
              </a:rPr>
              <a:t>Два </a:t>
            </a:r>
            <a:r>
              <a:rPr lang="ru-RU" sz="2000" b="1" dirty="0">
                <a:solidFill>
                  <a:srgbClr val="690066"/>
                </a:solidFill>
              </a:rPr>
              <a:t>дня интерактивной, образовательной программы для студентов состоящих в добровольческих объединения вуза и Воронежской области, а так же для привлечения новых участников в движение, повышения профессиональных компетенций и обмен практиками в сфере добровольчества.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1" b="37691"/>
          <a:stretch/>
        </p:blipFill>
        <p:spPr>
          <a:xfrm>
            <a:off x="8568408" y="0"/>
            <a:ext cx="945745" cy="14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2871" y="5485176"/>
            <a:ext cx="4441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90066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ФОРУМ ДОБРОВОЛЬЦЕВ ВГТУ</a:t>
            </a:r>
            <a:endParaRPr lang="ru-RU" sz="3600" dirty="0">
              <a:solidFill>
                <a:srgbClr val="690066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39" y="4812637"/>
            <a:ext cx="2768396" cy="5170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r="19649"/>
          <a:stretch/>
        </p:blipFill>
        <p:spPr>
          <a:xfrm>
            <a:off x="5233557" y="-1"/>
            <a:ext cx="6958444" cy="6858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BA3F0E-2D05-4702-9883-AEDB8524A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8027" t="28037" r="28573" b="28485"/>
          <a:stretch/>
        </p:blipFill>
        <p:spPr>
          <a:xfrm rot="4880832">
            <a:off x="5260401" y="-625037"/>
            <a:ext cx="2077600" cy="20813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871" y="2693517"/>
            <a:ext cx="50509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90066"/>
                </a:solidFill>
              </a:rPr>
              <a:t>Выездное </a:t>
            </a:r>
            <a:r>
              <a:rPr lang="ru-RU" sz="2400" b="1" dirty="0">
                <a:solidFill>
                  <a:srgbClr val="690066"/>
                </a:solidFill>
              </a:rPr>
              <a:t>образовательное мероприятие, которое является частью комплексного подхода по развитию добровольческого движения ВОУ.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0800000">
            <a:off x="0" y="1728289"/>
            <a:ext cx="5233557" cy="7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r="-311" b="16655"/>
          <a:stretch/>
        </p:blipFill>
        <p:spPr>
          <a:xfrm>
            <a:off x="-1" y="1"/>
            <a:ext cx="12351657" cy="6851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9705" y="-6767"/>
            <a:ext cx="12371361" cy="6858000"/>
          </a:xfrm>
          <a:prstGeom prst="rect">
            <a:avLst/>
          </a:prstGeom>
          <a:solidFill>
            <a:schemeClr val="dk1">
              <a:alpha val="3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BFC68B5-EB29-4522-86A9-F14D6789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7542" y="3451533"/>
            <a:ext cx="4086225" cy="408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25012D-E8A9-457E-8659-EFFCB6E00299}"/>
              </a:ext>
            </a:extLst>
          </p:cNvPr>
          <p:cNvSpPr txBox="1"/>
          <p:nvPr/>
        </p:nvSpPr>
        <p:spPr>
          <a:xfrm>
            <a:off x="2925408" y="3015380"/>
            <a:ext cx="64298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Ежегодная благотворительная акция, в рамках которой студенты ВГТУ организуют сбор новогодних подарков, канцелярских товаров, игрушек и денежных средств на приобретение необходимого для детей. С развивающими играми и концертной программой студенты проводят один день в Графском детском санатории в конце декабря.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38B80A-335E-47E6-8B7C-31DF0FF87554}"/>
              </a:ext>
            </a:extLst>
          </p:cNvPr>
          <p:cNvSpPr txBox="1"/>
          <p:nvPr/>
        </p:nvSpPr>
        <p:spPr>
          <a:xfrm>
            <a:off x="2608786" y="2245939"/>
            <a:ext cx="71684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ПОДАРИ ДЕТЯМ ПРАЗДНИК</a:t>
            </a:r>
            <a:endParaRPr lang="ru-RU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8B4D4D1-A7F5-410F-9611-218181C8A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95626" y="6091439"/>
            <a:ext cx="3181350" cy="4191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11AE514-4CA0-4F62-8356-4FEA5D70BE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27749" y="6091439"/>
            <a:ext cx="13620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2871" y="5485176"/>
            <a:ext cx="4441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690066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МЫ ВМЕСТЕ! </a:t>
            </a:r>
          </a:p>
          <a:p>
            <a:r>
              <a:rPr lang="ru-RU" sz="3600" dirty="0" smtClean="0">
                <a:solidFill>
                  <a:srgbClr val="690066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ВБРОО ПЕРСПЕКТИВА</a:t>
            </a:r>
            <a:endParaRPr lang="ru-RU" sz="3600" dirty="0">
              <a:solidFill>
                <a:srgbClr val="690066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39" y="4812637"/>
            <a:ext cx="2768396" cy="517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871" y="2442885"/>
            <a:ext cx="505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90066"/>
                </a:solidFill>
              </a:rPr>
              <a:t>Мастер-классы по прикладному творчеству и работа с детьми  инвалидами </a:t>
            </a:r>
            <a:endParaRPr lang="ru-RU" sz="2400" b="1" dirty="0">
              <a:solidFill>
                <a:srgbClr val="69006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0800000">
            <a:off x="0" y="1728289"/>
            <a:ext cx="5233557" cy="714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r="21446"/>
          <a:stretch/>
        </p:blipFill>
        <p:spPr>
          <a:xfrm>
            <a:off x="6633028" y="0"/>
            <a:ext cx="555897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BA3F0E-2D05-4702-9883-AEDB8524A9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8027" t="28037" r="28573" b="28485"/>
          <a:stretch/>
        </p:blipFill>
        <p:spPr>
          <a:xfrm rot="4880832">
            <a:off x="5452433" y="-320236"/>
            <a:ext cx="2077600" cy="20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785</Words>
  <Application>Microsoft Office PowerPoint</Application>
  <PresentationFormat>Произвольный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Ушаковы</cp:lastModifiedBy>
  <cp:revision>69</cp:revision>
  <dcterms:created xsi:type="dcterms:W3CDTF">2020-11-29T10:57:11Z</dcterms:created>
  <dcterms:modified xsi:type="dcterms:W3CDTF">2022-06-12T08:24:07Z</dcterms:modified>
</cp:coreProperties>
</file>