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313" r:id="rId3"/>
    <p:sldId id="312" r:id="rId4"/>
    <p:sldId id="314" r:id="rId5"/>
    <p:sldId id="305" r:id="rId6"/>
    <p:sldId id="258" r:id="rId7"/>
    <p:sldId id="257" r:id="rId8"/>
    <p:sldId id="259" r:id="rId9"/>
    <p:sldId id="260" r:id="rId10"/>
    <p:sldId id="315" r:id="rId11"/>
  </p:sldIdLst>
  <p:sldSz cx="9144000" cy="5143500" type="screen16x9"/>
  <p:notesSz cx="9872663" cy="6797675"/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B1262"/>
    <a:srgbClr val="BB1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80" autoAdjust="0"/>
    <p:restoredTop sz="93979" autoAdjust="0"/>
  </p:normalViewPr>
  <p:slideViewPr>
    <p:cSldViewPr>
      <p:cViewPr varScale="1">
        <p:scale>
          <a:sx n="86" d="100"/>
          <a:sy n="86" d="100"/>
        </p:scale>
        <p:origin x="-96" y="-11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39884"/>
          </a:xfrm>
          <a:prstGeom prst="rect">
            <a:avLst/>
          </a:prstGeom>
        </p:spPr>
        <p:txBody>
          <a:bodyPr vert="horz" lIns="106683" tIns="53342" rIns="106683" bIns="53342" rtlCol="0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796" y="1"/>
            <a:ext cx="4278154" cy="339884"/>
          </a:xfrm>
          <a:prstGeom prst="rect">
            <a:avLst/>
          </a:prstGeom>
        </p:spPr>
        <p:txBody>
          <a:bodyPr vert="horz" lIns="106683" tIns="53342" rIns="106683" bIns="53342" rtlCol="0"/>
          <a:lstStyle>
            <a:lvl1pPr algn="r">
              <a:defRPr sz="1400"/>
            </a:lvl1pPr>
          </a:lstStyle>
          <a:p>
            <a:fld id="{9FF0B8F7-2BAA-4E4D-AE7F-5968E538E3BA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6683" tIns="53342" rIns="106683" bIns="5334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0857"/>
            <a:ext cx="7898130" cy="2677109"/>
          </a:xfrm>
          <a:prstGeom prst="rect">
            <a:avLst/>
          </a:prstGeom>
        </p:spPr>
        <p:txBody>
          <a:bodyPr vert="horz" lIns="106683" tIns="53342" rIns="106683" bIns="5334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792"/>
            <a:ext cx="4278154" cy="339884"/>
          </a:xfrm>
          <a:prstGeom prst="rect">
            <a:avLst/>
          </a:prstGeom>
        </p:spPr>
        <p:txBody>
          <a:bodyPr vert="horz" lIns="106683" tIns="53342" rIns="106683" bIns="53342" rtlCol="0" anchor="b"/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796" y="6457792"/>
            <a:ext cx="4278154" cy="339884"/>
          </a:xfrm>
          <a:prstGeom prst="rect">
            <a:avLst/>
          </a:prstGeom>
        </p:spPr>
        <p:txBody>
          <a:bodyPr vert="horz" lIns="106683" tIns="53342" rIns="106683" bIns="53342" rtlCol="0" anchor="b"/>
          <a:lstStyle>
            <a:lvl1pPr algn="r">
              <a:defRPr sz="1400"/>
            </a:lvl1pPr>
          </a:lstStyle>
          <a:p>
            <a:fld id="{024D483B-5339-40F4-9415-84D59E6458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52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4D483B-5339-40F4-9415-84D59E64585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6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3379" y="1850263"/>
            <a:ext cx="7597241" cy="1342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61859" y="214884"/>
            <a:ext cx="1746503" cy="174497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4165091"/>
            <a:ext cx="9144000" cy="978535"/>
          </a:xfrm>
          <a:custGeom>
            <a:avLst/>
            <a:gdLst/>
            <a:ahLst/>
            <a:cxnLst/>
            <a:rect l="l" t="t" r="r" b="b"/>
            <a:pathLst>
              <a:path w="9144000" h="978535">
                <a:moveTo>
                  <a:pt x="9144000" y="0"/>
                </a:moveTo>
                <a:lnTo>
                  <a:pt x="0" y="0"/>
                </a:lnTo>
                <a:lnTo>
                  <a:pt x="0" y="978408"/>
                </a:lnTo>
                <a:lnTo>
                  <a:pt x="9144000" y="978408"/>
                </a:lnTo>
                <a:lnTo>
                  <a:pt x="9144000" y="0"/>
                </a:lnTo>
                <a:close/>
              </a:path>
            </a:pathLst>
          </a:custGeom>
          <a:solidFill>
            <a:srgbClr val="2B126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48143" y="2136648"/>
            <a:ext cx="1744979" cy="17449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0822" y="138811"/>
            <a:ext cx="5442585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Euclid Circular B SemiBold"/>
                <a:cs typeface="Euclid Circular B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8131" y="2401316"/>
            <a:ext cx="7760970" cy="10680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Euclid Circular B Medium"/>
                <a:cs typeface="Euclid Circular B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46819" y="4843983"/>
            <a:ext cx="254634" cy="20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2B1262"/>
                </a:solidFill>
                <a:latin typeface="Euclid Circular B"/>
                <a:cs typeface="Euclid Circular B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ok.ru/group/70000000029793" TargetMode="External"/><Relationship Id="rId4" Type="http://schemas.openxmlformats.org/officeDocument/2006/relationships/hyperlink" Target="https://vk.com/public211688612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bro.ru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443112" y="895351"/>
            <a:ext cx="5043288" cy="4007822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22916" y="1034236"/>
            <a:ext cx="4800600" cy="3048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 txBox="1"/>
          <p:nvPr/>
        </p:nvSpPr>
        <p:spPr>
          <a:xfrm>
            <a:off x="1905000" y="273043"/>
            <a:ext cx="369186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FFFFFF"/>
                </a:solidFill>
                <a:latin typeface="Euclid Circular B SemiBold"/>
                <a:cs typeface="Euclid Circular B SemiBold"/>
              </a:rPr>
              <a:t>Знакомство</a:t>
            </a:r>
            <a:endParaRPr sz="3000" dirty="0">
              <a:latin typeface="Euclid Circular B SemiBold"/>
              <a:cs typeface="Euclid Circular B SemiBold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609600" y="1066717"/>
            <a:ext cx="4713916" cy="37734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Наименование организации: ОГБУСО «КЦСОН Заларинского района»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Фактический адрес: 666321, Иркутская область, рп Залари,  ул. Дзержинского, 54А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Социальные сети организации: </a:t>
            </a:r>
            <a:r>
              <a:rPr lang="en-US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4"/>
              </a:rPr>
              <a:t>https://vk.com/public211688612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</a:pPr>
            <a:r>
              <a:rPr lang="en-US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5"/>
              </a:rPr>
              <a:t>https://ok.ru/group/70000000029793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Площадь вашего помещения: Общая площадь занимаемых учреждением помещений составляет 394,1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кв.м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Для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будет выделено более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22,57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кв.м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Лидер команды: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Резенкова Марина Николаевна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Наименование основного вида деятельности согласно ОКВЭД: 88.10 - предоставление социальных услуг без обеспечения проживания престарелым и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инвалидам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ID  организации на платформе ДОБРО.РФ 10036231</a:t>
            </a: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84150" indent="-171450">
              <a:lnSpc>
                <a:spcPct val="100000"/>
              </a:lnSpc>
              <a:spcBef>
                <a:spcPts val="105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ru-RU" sz="1050" b="1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7" t="6897" r="12069" b="5172"/>
          <a:stretch/>
        </p:blipFill>
        <p:spPr>
          <a:xfrm>
            <a:off x="5715000" y="1123950"/>
            <a:ext cx="32004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69158"/>
            <a:ext cx="1039266" cy="385583"/>
          </a:xfrm>
          <a:prstGeom prst="rect">
            <a:avLst/>
          </a:prstGeom>
        </p:spPr>
      </p:pic>
      <p:sp>
        <p:nvSpPr>
          <p:cNvPr id="33" name="object 2"/>
          <p:cNvSpPr txBox="1"/>
          <p:nvPr/>
        </p:nvSpPr>
        <p:spPr>
          <a:xfrm>
            <a:off x="505036" y="454175"/>
            <a:ext cx="7162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и </a:t>
            </a: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брендинг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91253"/>
            <a:ext cx="2236787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32" y="1024732"/>
            <a:ext cx="2713037" cy="154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" y="2856827"/>
            <a:ext cx="2500313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2758325"/>
            <a:ext cx="3124200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186791"/>
            <a:ext cx="26860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1581150"/>
            <a:ext cx="33528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91199"/>
            <a:ext cx="2514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89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1031814" y="890366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Цели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484734" y="1482803"/>
            <a:ext cx="7878080" cy="813039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object 8"/>
          <p:cNvSpPr txBox="1"/>
          <p:nvPr/>
        </p:nvSpPr>
        <p:spPr>
          <a:xfrm>
            <a:off x="636005" y="1494009"/>
            <a:ext cx="7688244" cy="8342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занимается ваша организация? Наше учреждение  оказывает социальные услуги  гражданам старшего возраста и инвалидам, детям-инвалидам и детям с ОВЗ.</a:t>
            </a:r>
          </a:p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 Проводит мероприятия с гражданами старшего возраста, направленные на  преодоление одиночества путем вовлечения их  в Активное долголетие.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8174" y="3262539"/>
            <a:ext cx="7878080" cy="1495423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8"/>
          <p:cNvSpPr txBox="1"/>
          <p:nvPr/>
        </p:nvSpPr>
        <p:spPr>
          <a:xfrm>
            <a:off x="688824" y="3399686"/>
            <a:ext cx="7620254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Чем бы занимался ваш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? Подготовка   серебряных волонтеров для участия в грандах,  проведение благотворительных  акций, спортивных и творческих мероприятий.   Консультирование граждан о платформе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Добро.РФ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. Реализация совместных проектов.  Кроме того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 поможет нам развить волонтерское движение среди серебряных волонтеров на  сельских территориях с привлечением молодежи.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6970" y="2380926"/>
            <a:ext cx="7878080" cy="813039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object 8"/>
          <p:cNvSpPr txBox="1"/>
          <p:nvPr/>
        </p:nvSpPr>
        <p:spPr>
          <a:xfrm>
            <a:off x="651176" y="2378881"/>
            <a:ext cx="7657902" cy="83420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Зачем вам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?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 нужен для  создания на территории Заларинского района единого пространства   для серебряных волонтеров, где они смогут реализовать  себя,  проявить  активность,  пройти обучение на платформе </a:t>
            </a:r>
            <a:r>
              <a:rPr lang="ru-RU" sz="1400" b="1" dirty="0" err="1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Добро.Университет</a:t>
            </a: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, научиться писать проекты для своей малой Родины.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02173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7" name="object 2"/>
          <p:cNvSpPr txBox="1"/>
          <p:nvPr/>
        </p:nvSpPr>
        <p:spPr>
          <a:xfrm>
            <a:off x="1752600" y="279456"/>
            <a:ext cx="6781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Выберите пакет </a:t>
            </a:r>
            <a:r>
              <a:rPr lang="ru-RU" sz="3000" b="1" u="sng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«Стандарт» </a:t>
            </a: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или «Мастер» (подчеркните ваш выбор)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7201" y="1853341"/>
            <a:ext cx="4343399" cy="1584775"/>
          </a:xfrm>
          <a:prstGeom prst="roundRect">
            <a:avLst>
              <a:gd name="adj" fmla="val 54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object 8"/>
          <p:cNvSpPr txBox="1"/>
          <p:nvPr/>
        </p:nvSpPr>
        <p:spPr>
          <a:xfrm>
            <a:off x="627852" y="2015496"/>
            <a:ext cx="4020349" cy="1270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Базовые сервисы:</a:t>
            </a: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40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1. Информирование граждан и организаторов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Анкетирование граждан через Платформу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Консультация по работе с Платформой 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  <a:hlinkClick r:id="rId3"/>
              </a:rPr>
              <a:t>ДОБРО.РФ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Помощь в подборе проектов и мероприятий</a:t>
            </a: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Консультирование граждан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77691" y="3653804"/>
            <a:ext cx="2113109" cy="135634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object 8"/>
          <p:cNvSpPr txBox="1"/>
          <p:nvPr/>
        </p:nvSpPr>
        <p:spPr>
          <a:xfrm>
            <a:off x="648341" y="3790950"/>
            <a:ext cx="1790059" cy="1039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При выборе пакета «Стандарт» </a:t>
            </a: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6 сервисов, которые вы выбрали.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87491" y="3653804"/>
            <a:ext cx="2113109" cy="1356346"/>
          </a:xfrm>
          <a:prstGeom prst="roundRect">
            <a:avLst>
              <a:gd name="adj" fmla="val 9594"/>
            </a:avLst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object 8"/>
          <p:cNvSpPr txBox="1"/>
          <p:nvPr/>
        </p:nvSpPr>
        <p:spPr>
          <a:xfrm>
            <a:off x="2858141" y="3790950"/>
            <a:ext cx="1866259" cy="10393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При выборе пакета «Мастер»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- 9 сервисов,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3</a:t>
            </a:r>
            <a:r>
              <a:rPr lang="ru-RU" sz="1400" b="1" dirty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из которых</a:t>
            </a:r>
          </a:p>
          <a:p>
            <a:pPr marL="12700">
              <a:lnSpc>
                <a:spcPts val="16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из пакета «Мастер».</a:t>
            </a:r>
            <a:endParaRPr lang="ru-RU" sz="1050" b="1" dirty="0" smtClean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876801" y="1317335"/>
            <a:ext cx="3962400" cy="3692815"/>
          </a:xfrm>
          <a:prstGeom prst="roundRect">
            <a:avLst>
              <a:gd name="adj" fmla="val 18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object 8"/>
          <p:cNvSpPr txBox="1"/>
          <p:nvPr/>
        </p:nvSpPr>
        <p:spPr>
          <a:xfrm>
            <a:off x="4876802" y="1496827"/>
            <a:ext cx="3962400" cy="34759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400" b="1" dirty="0" smtClean="0">
                <a:solidFill>
                  <a:schemeClr val="accent6"/>
                </a:solidFill>
                <a:latin typeface="Euclid Circular B SemiBold"/>
                <a:cs typeface="Euclid Circular B SemiBold"/>
              </a:rPr>
              <a:t>Укажите сервисы и пропишите, кому вы будете их оказывать. </a:t>
            </a:r>
            <a:endParaRPr lang="ru-RU" sz="1400" b="1" dirty="0" smtClean="0">
              <a:solidFill>
                <a:schemeClr val="accent6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1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Реализация обучающих программ  -  обучение будет проходит для граждан старшего возраста, активных граждан,  а также для молодежи.</a:t>
            </a: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2. Организация и проведение мероприятий – привлечение  серебряных волонтеров  с других территорий для проведения совместных мероприятий и сопровождение в период проведения мероприятия</a:t>
            </a: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3. Обучение социальному проектированию, составлению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грантовых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заявок данное обучение направлено будет на серебряных волонтеров с целью участия их в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грантовой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деятельности</a:t>
            </a: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4. Внедрение стандартов Ассоциации волонтерских центров -  соблюдение  стандарта в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Добро.Центре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</a:t>
            </a: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5. Реализация программ Ассоциации волонтерских центров и партнеров – оказание содействия    серебряным  волонтерам    в реализации  проектов, акций	и мероприятий</a:t>
            </a: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 algn="just">
              <a:lnSpc>
                <a:spcPts val="10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6 Предоставление помещения -  для граждан и волонтерским объединениям будут предоставляться помещения для проведения мероприятий</a:t>
            </a: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0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25885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509911" y="801860"/>
            <a:ext cx="4114801" cy="779289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457199" y="717016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Целевая аудитория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592105" y="915467"/>
            <a:ext cx="4032607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целевые группы, на которых направлена деятельность </a:t>
            </a:r>
            <a:r>
              <a:rPr lang="ru-RU" sz="1050" b="1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, опишите их социально-психологический портрет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68488"/>
              </p:ext>
            </p:extLst>
          </p:nvPr>
        </p:nvGraphicFramePr>
        <p:xfrm>
          <a:off x="448732" y="1809750"/>
          <a:ext cx="8695268" cy="31089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819998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2387031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  <a:gridCol w="4488239">
                  <a:extLst>
                    <a:ext uri="{9D8B030D-6E8A-4147-A177-3AD203B41FA5}">
                      <a16:colId xmlns="" xmlns:a16="http://schemas.microsoft.com/office/drawing/2014/main" val="2576594692"/>
                    </a:ext>
                  </a:extLst>
                </a:gridCol>
              </a:tblGrid>
              <a:tr h="365565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Целевая группа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Ее портрет (возраст, образование, увлечения)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Инструменты по работе</a:t>
                      </a:r>
                    </a:p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 данной целевой группой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243840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Граждане старше</a:t>
                      </a:r>
                      <a:r>
                        <a:rPr lang="ru-RU" sz="1200" baseline="0" dirty="0" smtClean="0"/>
                        <a:t>го возраста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Женщины 55+, мужчины 60+</a:t>
                      </a:r>
                    </a:p>
                    <a:p>
                      <a:r>
                        <a:rPr lang="ru-RU" sz="1200" dirty="0" smtClean="0"/>
                        <a:t> Образование – не</a:t>
                      </a:r>
                      <a:r>
                        <a:rPr lang="ru-RU" sz="1200" baseline="0" dirty="0" smtClean="0"/>
                        <a:t> имеет значения. Увлечение – по интересам: рукоделие, пение, ЗОЖ и т.д.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/>
                        <a:t>Информирование граждан об успешных проектах, практиках,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реализованными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серебряными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волонтерами 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для вовлечения их в такие проекты;</a:t>
                      </a:r>
                    </a:p>
                    <a:p>
                      <a:pPr algn="just"/>
                      <a:r>
                        <a:rPr lang="ru-RU" sz="1200" dirty="0" smtClean="0"/>
                        <a:t>Развитие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межведомственного  взаимодействия с целью выявления 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распространения лучших практик</a:t>
                      </a:r>
                      <a:r>
                        <a:rPr lang="ru-RU" sz="1200" baseline="0" dirty="0" smtClean="0"/>
                        <a:t> и вовлечение большего числа граждан старшего возраста;</a:t>
                      </a:r>
                    </a:p>
                    <a:p>
                      <a:pPr algn="just"/>
                      <a:r>
                        <a:rPr lang="ru-RU" sz="1200" dirty="0" smtClean="0"/>
                        <a:t> Сопровождения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Серебряных волонтеров в реализации их интересов;</a:t>
                      </a:r>
                    </a:p>
                    <a:p>
                      <a:pPr algn="just"/>
                      <a:r>
                        <a:rPr lang="ru-RU" sz="1200" dirty="0" smtClean="0"/>
                        <a:t>Осуществление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 обмена опытом и распространение эффективных практик работы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 </a:t>
                      </a:r>
                      <a:r>
                        <a:rPr lang="ru-RU" sz="1200" baseline="0" dirty="0" smtClean="0"/>
                        <a:t>  </a:t>
                      </a:r>
                      <a:r>
                        <a:rPr lang="ru-RU" sz="1200" dirty="0" smtClean="0"/>
                        <a:t>серебряными волонтерами;</a:t>
                      </a:r>
                    </a:p>
                    <a:p>
                      <a:pPr algn="just"/>
                      <a:r>
                        <a:rPr lang="ru-RU" sz="1200" dirty="0" smtClean="0"/>
                        <a:t>Участие серебряных волонтеров  в различных конкурсах  и проектах.</a:t>
                      </a:r>
                    </a:p>
                    <a:p>
                      <a:pPr algn="just"/>
                      <a:r>
                        <a:rPr lang="ru-RU" sz="1200" dirty="0" smtClean="0"/>
                        <a:t>Проведение мастер-классов, участие</a:t>
                      </a:r>
                      <a:r>
                        <a:rPr lang="ru-RU" sz="1200" baseline="0" dirty="0" smtClean="0"/>
                        <a:t>  серебряных волонтеров в марафонах  и круглых столах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781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495800" y="954262"/>
            <a:ext cx="4114801" cy="525464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30" name="object 2"/>
          <p:cNvSpPr txBox="1"/>
          <p:nvPr/>
        </p:nvSpPr>
        <p:spPr>
          <a:xfrm>
            <a:off x="457200" y="895350"/>
            <a:ext cx="39623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Сообщество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2" name="object 8"/>
          <p:cNvSpPr txBox="1"/>
          <p:nvPr/>
        </p:nvSpPr>
        <p:spPr>
          <a:xfrm>
            <a:off x="4724401" y="1008009"/>
            <a:ext cx="38100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Перечислите сообщества,  с которыми будут системно работать в рамках </a:t>
            </a:r>
            <a:r>
              <a:rPr lang="ru-RU" sz="1050" b="1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Добро.Центров</a:t>
            </a: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 </a:t>
            </a: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61483"/>
              </p:ext>
            </p:extLst>
          </p:nvPr>
        </p:nvGraphicFramePr>
        <p:xfrm>
          <a:off x="762000" y="1581150"/>
          <a:ext cx="8125868" cy="343423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5154068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</a:tblGrid>
              <a:tr h="477679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Сообщество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Как вы видите взаимодействие</a:t>
                      </a:r>
                      <a:r>
                        <a:rPr lang="ru-RU" sz="1200" b="0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 с сообществом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Совет ветеранов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помощь в организации проведении экскурсий, проведение совместных мероприятий.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Общество инвалидов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вовлечение маломобильных граждан   участие в проекте</a:t>
                      </a:r>
                    </a:p>
                    <a:p>
                      <a:pPr algn="just"/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9111"/>
                  </a:ext>
                </a:extLst>
              </a:tr>
              <a:tr h="47767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Муниципальное бюджетное многофункциональное учреждение культуры «Информационно-культурный центр «Современник» (МБМУК «ИКЦ «Современник»)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Сотрудники данного  учреждения </a:t>
                      </a:r>
                      <a:r>
                        <a:rPr lang="ru-RU" sz="1600" dirty="0" smtClean="0"/>
                        <a:t>привлекаются  </a:t>
                      </a:r>
                      <a:r>
                        <a:rPr lang="ru-RU" sz="1600" dirty="0" smtClean="0"/>
                        <a:t>для проведения </a:t>
                      </a:r>
                      <a:r>
                        <a:rPr lang="ru-RU" sz="1600" dirty="0" smtClean="0"/>
                        <a:t>совместных культурно-досуговых </a:t>
                      </a:r>
                      <a:r>
                        <a:rPr lang="ru-RU" sz="1600" dirty="0" smtClean="0"/>
                        <a:t>мероприятий, </a:t>
                      </a:r>
                      <a:r>
                        <a:rPr lang="ru-RU" sz="1600" dirty="0" smtClean="0"/>
                        <a:t>предоставляются  серебряным волонтерам билеты  </a:t>
                      </a:r>
                      <a:r>
                        <a:rPr lang="ru-RU" sz="1600" dirty="0" smtClean="0"/>
                        <a:t>на театральные </a:t>
                      </a:r>
                      <a:r>
                        <a:rPr lang="ru-RU" sz="1600" dirty="0" smtClean="0"/>
                        <a:t>представления и фильмы 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4620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9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ject 2"/>
          <p:cNvSpPr txBox="1"/>
          <p:nvPr/>
        </p:nvSpPr>
        <p:spPr>
          <a:xfrm>
            <a:off x="1219200" y="616810"/>
            <a:ext cx="1828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Команда</a:t>
            </a:r>
            <a:endParaRPr sz="3000" dirty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4" y="361950"/>
            <a:ext cx="1039266" cy="385582"/>
          </a:xfrm>
          <a:prstGeom prst="rect">
            <a:avLst/>
          </a:prstGeom>
        </p:spPr>
      </p:pic>
      <p:sp>
        <p:nvSpPr>
          <p:cNvPr id="51" name="object 8"/>
          <p:cNvSpPr txBox="1"/>
          <p:nvPr/>
        </p:nvSpPr>
        <p:spPr>
          <a:xfrm>
            <a:off x="3771899" y="616810"/>
            <a:ext cx="42672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Перечислите членов вашей команды и опишите роли, функции и закрепленные сервисы за конкретным человеком.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733800" y="554741"/>
            <a:ext cx="4343399" cy="474489"/>
          </a:xfrm>
          <a:prstGeom prst="roundRect">
            <a:avLst/>
          </a:prstGeom>
          <a:noFill/>
          <a:ln w="6350">
            <a:solidFill>
              <a:srgbClr val="2B1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092980"/>
              </p:ext>
            </p:extLst>
          </p:nvPr>
        </p:nvGraphicFramePr>
        <p:xfrm>
          <a:off x="304800" y="1099397"/>
          <a:ext cx="8430667" cy="3834553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295400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  <a:gridCol w="5763667">
                  <a:extLst>
                    <a:ext uri="{9D8B030D-6E8A-4147-A177-3AD203B41FA5}">
                      <a16:colId xmlns="" xmlns:a16="http://schemas.microsoft.com/office/drawing/2014/main" val="2576594692"/>
                    </a:ext>
                  </a:extLst>
                </a:gridCol>
              </a:tblGrid>
              <a:tr h="417286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ФИО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Должность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Выполняемые задачи, за какие сервисы человек ответственен</a:t>
                      </a:r>
                      <a:endParaRPr lang="ru-RU" sz="12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Резенкова Марина Николаевна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Директор (руководитель </a:t>
                      </a:r>
                      <a:r>
                        <a:rPr lang="ru-RU" sz="1100" dirty="0" err="1" smtClean="0"/>
                        <a:t>Добро.Центра</a:t>
                      </a:r>
                      <a:r>
                        <a:rPr lang="ru-RU" sz="1100" dirty="0" smtClean="0"/>
                        <a:t>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Осуществление контроля за организацией волонтерского движения</a:t>
                      </a:r>
                    </a:p>
                    <a:p>
                      <a:pPr algn="just"/>
                      <a:r>
                        <a:rPr lang="ru-RU" sz="1100" dirty="0" smtClean="0"/>
                        <a:t>Внедрение стандартов Ассоциации волонтерских центров </a:t>
                      </a:r>
                    </a:p>
                    <a:p>
                      <a:pPr algn="just"/>
                      <a:r>
                        <a:rPr lang="ru-RU" sz="1100" b="1" dirty="0" smtClean="0"/>
                        <a:t>Предоставление помещения,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для граждан и волонтерским объединениям.</a:t>
                      </a:r>
                    </a:p>
                    <a:p>
                      <a:pPr algn="just"/>
                      <a:r>
                        <a:rPr lang="ru-RU" sz="1100" b="1" dirty="0" smtClean="0"/>
                        <a:t>Анкетирование и консультирование</a:t>
                      </a:r>
                      <a:r>
                        <a:rPr lang="ru-RU" sz="1100" b="1" baseline="0" dirty="0" smtClean="0"/>
                        <a:t> через платформу ДОБРО.РУ</a:t>
                      </a:r>
                    </a:p>
                    <a:p>
                      <a:pPr algn="just"/>
                      <a:r>
                        <a:rPr lang="ru-RU" sz="1100" b="1" dirty="0" smtClean="0"/>
                        <a:t>оказания  содействия    серебряным  волонтерам    в реализации  проектов, акций  и мероприятий.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  <a:tr h="795987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Шишкунова</a:t>
                      </a:r>
                      <a:r>
                        <a:rPr lang="ru-RU" sz="1100" dirty="0" smtClean="0"/>
                        <a:t> Любовь Николаевна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Заместитель директора (заместитель </a:t>
                      </a:r>
                      <a:r>
                        <a:rPr lang="ru-RU" sz="1100" dirty="0" err="1" smtClean="0"/>
                        <a:t>Добро.Центра</a:t>
                      </a:r>
                      <a:r>
                        <a:rPr lang="ru-RU" sz="1100" dirty="0" smtClean="0"/>
                        <a:t>)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b="1" dirty="0" smtClean="0"/>
                        <a:t>Реализация </a:t>
                      </a:r>
                      <a:r>
                        <a:rPr lang="ru-RU" sz="1100" b="1" dirty="0" smtClean="0"/>
                        <a:t>обучающих программ </a:t>
                      </a:r>
                      <a:r>
                        <a:rPr lang="ru-RU" sz="1100" b="1" baseline="0" dirty="0" smtClean="0"/>
                        <a:t> </a:t>
                      </a:r>
                      <a:r>
                        <a:rPr lang="ru-RU" sz="1100" b="1" dirty="0" smtClean="0"/>
                        <a:t>для граждан старшего возраста, а также для  активных граждан  через платформу ДОБРО.РУ</a:t>
                      </a:r>
                    </a:p>
                    <a:p>
                      <a:pPr algn="just"/>
                      <a:r>
                        <a:rPr lang="ru-RU" sz="1100" b="1" dirty="0" smtClean="0"/>
                        <a:t>Реализация программ Ассоциации волонтерских центров и партнеров  для  оказания  содействия    серебряным  волонтерам    в реализации  проектов, акций</a:t>
                      </a:r>
                      <a:r>
                        <a:rPr lang="ru-RU" sz="1100" b="1" baseline="0" dirty="0" smtClean="0"/>
                        <a:t>  </a:t>
                      </a:r>
                      <a:r>
                        <a:rPr lang="ru-RU" sz="1100" b="1" dirty="0" smtClean="0"/>
                        <a:t>и мероприятий.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9111"/>
                  </a:ext>
                </a:extLst>
              </a:tr>
              <a:tr h="542471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Козлов</a:t>
                      </a:r>
                      <a:r>
                        <a:rPr lang="ru-RU" sz="1100" baseline="0" dirty="0" smtClean="0"/>
                        <a:t> </a:t>
                      </a:r>
                      <a:r>
                        <a:rPr lang="ru-RU" sz="1100" dirty="0" smtClean="0"/>
                        <a:t> Владислав Сергеевич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Заведующий отделением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Ответственный за информационный ресурс – размещение информации о проведенных</a:t>
                      </a:r>
                      <a:r>
                        <a:rPr lang="ru-RU" sz="1100" baseline="0" dirty="0" smtClean="0"/>
                        <a:t> мероприятиях </a:t>
                      </a:r>
                      <a:r>
                        <a:rPr lang="ru-RU" sz="1100" dirty="0" smtClean="0"/>
                        <a:t>в социальных</a:t>
                      </a:r>
                      <a:r>
                        <a:rPr lang="ru-RU" sz="1100" baseline="0" dirty="0" smtClean="0"/>
                        <a:t> сетях</a:t>
                      </a:r>
                      <a:endParaRPr lang="ru-RU" sz="1100" dirty="0" smtClean="0"/>
                    </a:p>
                    <a:p>
                      <a:pPr algn="just"/>
                      <a:r>
                        <a:rPr lang="ru-RU" sz="1100" b="1" dirty="0" smtClean="0"/>
                        <a:t>Проведение обучения социальному проектированию, составлению </a:t>
                      </a:r>
                      <a:r>
                        <a:rPr lang="ru-RU" sz="1100" b="1" dirty="0" err="1" smtClean="0"/>
                        <a:t>грантовых</a:t>
                      </a:r>
                      <a:r>
                        <a:rPr lang="ru-RU" sz="1100" b="1" dirty="0" smtClean="0"/>
                        <a:t> заявок с целью участия серебряных волонтеров  в </a:t>
                      </a:r>
                      <a:r>
                        <a:rPr lang="ru-RU" sz="1100" b="1" dirty="0" err="1" smtClean="0"/>
                        <a:t>грантовой</a:t>
                      </a:r>
                      <a:r>
                        <a:rPr lang="ru-RU" sz="1100" b="1" dirty="0" smtClean="0"/>
                        <a:t> 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4620848"/>
                  </a:ext>
                </a:extLst>
              </a:tr>
              <a:tr h="6954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err="1" smtClean="0"/>
                        <a:t>Горбатовская</a:t>
                      </a:r>
                      <a:r>
                        <a:rPr lang="ru-RU" sz="1100" dirty="0" smtClean="0"/>
                        <a:t> Елена Владимировна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Заведующий отделением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Координатор</a:t>
                      </a:r>
                      <a:r>
                        <a:rPr lang="ru-RU" sz="1100" baseline="0" dirty="0" smtClean="0"/>
                        <a:t> волонтерского движения</a:t>
                      </a:r>
                      <a:endParaRPr lang="ru-RU" sz="1100" dirty="0" smtClean="0"/>
                    </a:p>
                    <a:p>
                      <a:pPr algn="just"/>
                      <a:r>
                        <a:rPr lang="ru-RU" sz="1100" b="1" dirty="0" smtClean="0"/>
                        <a:t>Организация и проведение мероприятий – привлечение  серебряных волонтеров  с других территорий для проведения совместных мероприятий и сопровождение в период проведения мероприятия</a:t>
                      </a:r>
                      <a:endParaRPr lang="ru-RU" sz="11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02874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0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61950"/>
            <a:ext cx="1039266" cy="385583"/>
          </a:xfrm>
          <a:prstGeom prst="rect">
            <a:avLst/>
          </a:prstGeom>
        </p:spPr>
      </p:pic>
      <p:sp>
        <p:nvSpPr>
          <p:cNvPr id="61" name="Скругленный прямоугольник 60"/>
          <p:cNvSpPr/>
          <p:nvPr/>
        </p:nvSpPr>
        <p:spPr>
          <a:xfrm>
            <a:off x="718447" y="1306461"/>
            <a:ext cx="8157243" cy="486144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1262"/>
              </a:solidFill>
            </a:endParaRPr>
          </a:p>
        </p:txBody>
      </p:sp>
      <p:sp>
        <p:nvSpPr>
          <p:cNvPr id="63" name="object 2"/>
          <p:cNvSpPr txBox="1"/>
          <p:nvPr/>
        </p:nvSpPr>
        <p:spPr>
          <a:xfrm>
            <a:off x="1905000" y="5715"/>
            <a:ext cx="716280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Финансирование и организационная модель </a:t>
            </a: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Добро.Центра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64" name="object 8"/>
          <p:cNvSpPr txBox="1"/>
          <p:nvPr/>
        </p:nvSpPr>
        <p:spPr>
          <a:xfrm>
            <a:off x="872769" y="1352550"/>
            <a:ext cx="7848600" cy="37253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Опишите основные источники для получения финансирования, какие потребности они могут закрыть, опишите пошаговый план, чтобы получить это финансирование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4738103"/>
              </p:ext>
            </p:extLst>
          </p:nvPr>
        </p:nvGraphicFramePr>
        <p:xfrm>
          <a:off x="718447" y="1885950"/>
          <a:ext cx="8157243" cy="2486660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938440">
                  <a:extLst>
                    <a:ext uri="{9D8B030D-6E8A-4147-A177-3AD203B41FA5}">
                      <a16:colId xmlns="" xmlns:a16="http://schemas.microsoft.com/office/drawing/2014/main" val="491557576"/>
                    </a:ext>
                  </a:extLst>
                </a:gridCol>
                <a:gridCol w="3972513">
                  <a:extLst>
                    <a:ext uri="{9D8B030D-6E8A-4147-A177-3AD203B41FA5}">
                      <a16:colId xmlns="" xmlns:a16="http://schemas.microsoft.com/office/drawing/2014/main" val="689377150"/>
                    </a:ext>
                  </a:extLst>
                </a:gridCol>
                <a:gridCol w="2246290">
                  <a:extLst>
                    <a:ext uri="{9D8B030D-6E8A-4147-A177-3AD203B41FA5}">
                      <a16:colId xmlns="" xmlns:a16="http://schemas.microsoft.com/office/drawing/2014/main" val="2997061127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Источник финансирования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Для чего обращаемся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к этому источники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нужно сделать, чтобы получить финансирование?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3510774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Доходы учреждения полученные от платных услуг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Приобретение фирменной атрибутики,  приобретение одежды для волонтеров (футболки, кепки и т.д.) ,  необходимой мебели</a:t>
                      </a:r>
                      <a:r>
                        <a:rPr lang="ru-RU" sz="1000" baseline="0" dirty="0" smtClean="0"/>
                        <a:t> и цифровой техники, </a:t>
                      </a:r>
                      <a:r>
                        <a:rPr lang="ru-RU" sz="1000" dirty="0" smtClean="0"/>
                        <a:t> а также на реализацию проектов, которые будут реализовываться в рамках </a:t>
                      </a:r>
                      <a:r>
                        <a:rPr lang="ru-RU" sz="1000" dirty="0" err="1" smtClean="0"/>
                        <a:t>ДОБРО.Центра</a:t>
                      </a:r>
                      <a:r>
                        <a:rPr lang="ru-RU" sz="1000" baseline="0" dirty="0" smtClean="0"/>
                        <a:t>.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Оказание получателям социальных услуг  дополнительных платных услуг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18532505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Спонсорская</a:t>
                      </a:r>
                      <a:r>
                        <a:rPr lang="ru-RU" sz="1000" baseline="0" dirty="0" smtClean="0"/>
                        <a:t> помощь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 на организацию и проведение мероприятий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Подготовить и направить</a:t>
                      </a:r>
                      <a:r>
                        <a:rPr lang="ru-RU" sz="1000" baseline="0" dirty="0" smtClean="0"/>
                        <a:t>  </a:t>
                      </a:r>
                      <a:r>
                        <a:rPr lang="ru-RU" sz="1000" dirty="0" smtClean="0"/>
                        <a:t>письма поддержки соисполнителям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88646708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Участие в</a:t>
                      </a:r>
                      <a:r>
                        <a:rPr lang="ru-RU" sz="1000" baseline="0" dirty="0" smtClean="0"/>
                        <a:t> грантах и конкурсах в рамках ДОБРО.ЦЕНТРА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Для</a:t>
                      </a:r>
                      <a:r>
                        <a:rPr lang="ru-RU" sz="1000" baseline="0" dirty="0" smtClean="0"/>
                        <a:t> расширения возможностей </a:t>
                      </a:r>
                      <a:r>
                        <a:rPr lang="ru-RU" sz="1000" baseline="0" dirty="0" err="1" smtClean="0"/>
                        <a:t>Добро.Центра</a:t>
                      </a:r>
                      <a:r>
                        <a:rPr lang="ru-RU" sz="1000" baseline="0" dirty="0" smtClean="0"/>
                        <a:t> по направлениям, для  тиражирования результатов деятельности </a:t>
                      </a:r>
                      <a:r>
                        <a:rPr lang="ru-RU" sz="1000" baseline="0" dirty="0" err="1" smtClean="0"/>
                        <a:t>Добро.Центра</a:t>
                      </a:r>
                      <a:r>
                        <a:rPr lang="ru-RU" sz="1000" baseline="0" dirty="0" smtClean="0"/>
                        <a:t>   привлечение большего количества  волонтеров как старшего возраста, так и молодого.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000" dirty="0" smtClean="0"/>
                        <a:t>Подготовить и направить заявки на участие</a:t>
                      </a:r>
                      <a:endParaRPr lang="ru-RU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4915483"/>
                  </a:ext>
                </a:extLst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>
            <a:off x="762000" y="955758"/>
            <a:ext cx="8167114" cy="314275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1262"/>
              </a:solidFill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798179" y="1077031"/>
            <a:ext cx="7700041" cy="19300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Укажите, какая организация является учредителем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: ОГБУСО «КЦСОН Заларинского района»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7332" y="4426832"/>
            <a:ext cx="8167114" cy="811918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11" name="object 8"/>
          <p:cNvSpPr txBox="1"/>
          <p:nvPr/>
        </p:nvSpPr>
        <p:spPr>
          <a:xfrm>
            <a:off x="872769" y="4499542"/>
            <a:ext cx="7920959" cy="9111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Каким образом вы можете сделать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финансово стабильной организацией (участие в грантах, коммерческая деятельности и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тп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). Опишите, пожалуйста. Постоянное участие в грантах и конкурсах, а так как учреждение оказывает дополнительные платные услуги, то уже обеспечивает  финансовую стабильность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endParaRPr lang="ru-RU" sz="1050" b="1" dirty="0" smtClean="0">
              <a:solidFill>
                <a:srgbClr val="2B1262"/>
              </a:solidFill>
              <a:latin typeface="Euclid Circular B SemiBold"/>
              <a:cs typeface="Euclid Circular B SemiBold"/>
            </a:endParaRPr>
          </a:p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rgbClr val="2B1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4814047" y="389262"/>
            <a:ext cx="3048000" cy="779289"/>
          </a:xfrm>
          <a:prstGeom prst="roundRect">
            <a:avLst/>
          </a:prstGeom>
          <a:solidFill>
            <a:schemeClr val="accent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0256"/>
            <a:ext cx="1039266" cy="385582"/>
          </a:xfrm>
          <a:prstGeom prst="rect">
            <a:avLst/>
          </a:prstGeom>
        </p:spPr>
      </p:pic>
      <p:sp>
        <p:nvSpPr>
          <p:cNvPr id="54" name="object 2"/>
          <p:cNvSpPr txBox="1"/>
          <p:nvPr/>
        </p:nvSpPr>
        <p:spPr>
          <a:xfrm>
            <a:off x="152400" y="366164"/>
            <a:ext cx="3962399" cy="948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Взаимодействие</a:t>
            </a:r>
          </a:p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с партнерами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55" name="object 8"/>
          <p:cNvSpPr txBox="1"/>
          <p:nvPr/>
        </p:nvSpPr>
        <p:spPr>
          <a:xfrm>
            <a:off x="4991100" y="629501"/>
            <a:ext cx="26670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Пропишите потенциальных партнеров, а также условия, на которых вы выстроите работу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852881"/>
              </p:ext>
            </p:extLst>
          </p:nvPr>
        </p:nvGraphicFramePr>
        <p:xfrm>
          <a:off x="76199" y="1315142"/>
          <a:ext cx="9067801" cy="3840719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31786">
                  <a:extLst>
                    <a:ext uri="{9D8B030D-6E8A-4147-A177-3AD203B41FA5}">
                      <a16:colId xmlns="" xmlns:a16="http://schemas.microsoft.com/office/drawing/2014/main" val="2882312876"/>
                    </a:ext>
                  </a:extLst>
                </a:gridCol>
                <a:gridCol w="3813415">
                  <a:extLst>
                    <a:ext uri="{9D8B030D-6E8A-4147-A177-3AD203B41FA5}">
                      <a16:colId xmlns="" xmlns:a16="http://schemas.microsoft.com/office/drawing/2014/main" val="3611189064"/>
                    </a:ext>
                  </a:extLst>
                </a:gridCol>
                <a:gridCol w="3022600">
                  <a:extLst>
                    <a:ext uri="{9D8B030D-6E8A-4147-A177-3AD203B41FA5}">
                      <a16:colId xmlns="" xmlns:a16="http://schemas.microsoft.com/office/drawing/2014/main" val="2576594692"/>
                    </a:ext>
                  </a:extLst>
                </a:gridCol>
              </a:tblGrid>
              <a:tr h="503297"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Партнер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можете дать партнеру?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Что вы хотите получить</a:t>
                      </a:r>
                    </a:p>
                    <a:p>
                      <a:pPr algn="ctr"/>
                      <a:r>
                        <a:rPr lang="ru-RU" sz="1000" b="0" i="0" u="none" strike="noStrike" dirty="0" smtClean="0">
                          <a:solidFill>
                            <a:schemeClr val="lt1"/>
                          </a:solidFill>
                          <a:effectLst/>
                          <a:latin typeface="Euclid Circular B Medium" panose="020B0604000000000000" pitchFamily="34" charset="-52"/>
                          <a:ea typeface="Euclid Circular B Medium" panose="020B0604000000000000" pitchFamily="34" charset="-52"/>
                          <a:cs typeface="+mn-cs"/>
                        </a:rPr>
                        <a:t>от партнера?</a:t>
                      </a:r>
                      <a:endParaRPr lang="ru-RU" sz="1000" dirty="0">
                        <a:latin typeface="Euclid Circular B Medium" panose="020B0604000000000000" pitchFamily="34" charset="-52"/>
                        <a:ea typeface="Euclid Circular B Medium" panose="020B0604000000000000" pitchFamily="34" charset="-5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47517787"/>
                  </a:ext>
                </a:extLst>
              </a:tr>
              <a:tr h="7839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Общественная организация «Иркутский региональный волонтерский центр»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Предоставить помещение для обучения и подготовки,  обеспечить телемост,</a:t>
                      </a:r>
                      <a:r>
                        <a:rPr lang="ru-RU" sz="1100" baseline="0" dirty="0" smtClean="0"/>
                        <a:t> создать видеоконференцию, подготовить сувенирную продукцию и благодарственные письма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Информационная  поддержка</a:t>
                      </a:r>
                      <a:r>
                        <a:rPr lang="ru-RU" sz="1100" baseline="0" dirty="0" smtClean="0"/>
                        <a:t>  по вопросам развития добровольчества в  Заларинском районе. Оказание помощи в обучении и подготовки  волонтеров,  для участия в грантах, проектах.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7947145"/>
                  </a:ext>
                </a:extLst>
              </a:tr>
              <a:tr h="1623853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Отдел по физической культуре, спорту и молодежной политике муниципального казенного учреждения «Администрация муниципального образования «Заларинский район»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Совместные выезды в отдаленные районы</a:t>
                      </a:r>
                      <a:r>
                        <a:rPr lang="ru-RU" sz="1100" baseline="0" dirty="0" smtClean="0"/>
                        <a:t> на транспорте учреждения для проведения мероприятий, обучения волонтеров. При необходимости предоставить помещения. Обеспечить связь поколений между молодыми волонтерами и серебряными.  Информационную поддержку по своим направлениям. подготовить сувенирную продукцию и благодарственные письма</a:t>
                      </a:r>
                      <a:endParaRPr lang="ru-RU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Совместная работа по вовлечению  молодежи к волонтерскому движению, формирование банка</a:t>
                      </a:r>
                      <a:r>
                        <a:rPr lang="ru-RU" sz="1100" baseline="0" dirty="0" smtClean="0"/>
                        <a:t> данных волонтерского движения в Заларинском районе.  Информационную поддержку при  подготовке мероприятий, а также помощь в обучении и подготовки волонтеров для совместных проектов молодежи и старшего поколения.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99111"/>
                  </a:ext>
                </a:extLst>
              </a:tr>
              <a:tr h="783929"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Муниципальное  бюджетное  учреждение культуры «Заларинская централизованная библиотечная система» 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Предоставить помещение, транспорт, оказание помощи в привлечении граждан старшего возраста для участия в мероприятиях, а также серебряных волонтеров при нашем учреждении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100" dirty="0" smtClean="0"/>
                        <a:t>Совместное участие в едином проекте по созданию Многофункционального центра  активного долголетия.  Предоставление  помещения для </a:t>
                      </a:r>
                      <a:r>
                        <a:rPr lang="ru-RU" sz="1100" baseline="0" dirty="0" smtClean="0"/>
                        <a:t> занятий старшего поколения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462084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0" y="-1761"/>
            <a:ext cx="9296400" cy="523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endParaRPr lang="ru-RU" sz="1400" dirty="0"/>
          </a:p>
          <a:p>
            <a:endParaRPr lang="ru-RU" sz="1300" dirty="0" smtClean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  <a:p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                 </a:t>
            </a:r>
            <a:r>
              <a:rPr lang="ru-RU" sz="1400" b="1" i="1" dirty="0" smtClean="0">
                <a:solidFill>
                  <a:schemeClr val="accent1">
                    <a:lumMod val="50000"/>
                  </a:schemeClr>
                </a:solidFill>
              </a:rPr>
              <a:t>План пространства </a:t>
            </a:r>
            <a:r>
              <a:rPr lang="ru-RU" sz="1400" b="1" i="1" dirty="0" err="1" smtClean="0">
                <a:solidFill>
                  <a:schemeClr val="accent1">
                    <a:lumMod val="50000"/>
                  </a:schemeClr>
                </a:solidFill>
              </a:rPr>
              <a:t>Добро.Центра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	1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Визит зона – стойка администратора (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ресепшн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).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За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стойкой  сотрудник  будет рассказывать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о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направлениях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и сервисах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Добро.Центра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регистрировать волонтеров, а также будет находится  рекламная витрина.   «Техническое оснащение зоны –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ресепшн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кресла, витрина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	2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Зона ожидания интегрированная с зоной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ресепшн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здесь  будет  диван, кулер 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воды, журнальный столик,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где размещаются  информационные  материалы.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	3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 Зона отдыха интегрированная с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коворгинком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–   в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коворинг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 зоне будет размещена информация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о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возможностях саморазвития,  конкурсах, мероприятий, а также прямые ссылки  на курсы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</a:rPr>
              <a:t>Добро.Университет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 Техническое оснащение  - ноутбук, планшет,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Wi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fi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мягкая мебель (диван, кресла мешки), круглый стол, стулья, магнитно-маркерная доска.</a:t>
            </a:r>
          </a:p>
          <a:p>
            <a:pPr algn="just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	4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  Рекламная панель – стена на которой будет указан режим работы,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часы 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брендбуке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Добро.Центра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сервисы, направления и т.д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sz="1400" i="1" dirty="0" smtClean="0">
                <a:solidFill>
                  <a:schemeClr val="lt1"/>
                </a:solidFill>
              </a:rPr>
              <a:t> 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Пространство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Добро.центр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это своего рода станет точкой входя, для всех желающих кто  хочет делать добрые дела, станет открытой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площадкой для реализации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инициатив серебряных волонтеров , а также молодежи. </a:t>
            </a:r>
          </a:p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Наше пространство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</a:rPr>
              <a:t>Добро.Центр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 станет также площадкой взаимопомощи – т.е.  Помощь тем, кто в ней нуждается от  тех, кто хочет эту помощь оказать.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69158"/>
            <a:ext cx="1039266" cy="385583"/>
          </a:xfrm>
          <a:prstGeom prst="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564776" y="918010"/>
            <a:ext cx="8229600" cy="552074"/>
          </a:xfrm>
          <a:prstGeom prst="round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1262"/>
              </a:solidFill>
            </a:endParaRPr>
          </a:p>
        </p:txBody>
      </p:sp>
      <p:sp>
        <p:nvSpPr>
          <p:cNvPr id="33" name="object 2"/>
          <p:cNvSpPr txBox="1"/>
          <p:nvPr/>
        </p:nvSpPr>
        <p:spPr>
          <a:xfrm>
            <a:off x="505036" y="454175"/>
            <a:ext cx="71628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871345" algn="l"/>
              </a:tabLst>
            </a:pPr>
            <a:r>
              <a:rPr lang="ru-RU" sz="3000" b="1" spc="-20" dirty="0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Пространство и </a:t>
            </a:r>
            <a:r>
              <a:rPr lang="ru-RU" sz="3000" b="1" spc="-20" dirty="0" err="1" smtClean="0">
                <a:solidFill>
                  <a:schemeClr val="bg1"/>
                </a:solidFill>
                <a:latin typeface="Euclid Circular B SemiBold"/>
                <a:cs typeface="Euclid Circular B SemiBold"/>
              </a:rPr>
              <a:t>брендинг</a:t>
            </a:r>
            <a:endParaRPr sz="3000" dirty="0">
              <a:solidFill>
                <a:schemeClr val="bg1"/>
              </a:solidFill>
              <a:latin typeface="Euclid Circular B SemiBold"/>
              <a:cs typeface="Euclid Circular B SemiBold"/>
            </a:endParaRPr>
          </a:p>
        </p:txBody>
      </p:sp>
      <p:sp>
        <p:nvSpPr>
          <p:cNvPr id="34" name="object 8"/>
          <p:cNvSpPr txBox="1"/>
          <p:nvPr/>
        </p:nvSpPr>
        <p:spPr>
          <a:xfrm>
            <a:off x="759759" y="928664"/>
            <a:ext cx="7848600" cy="5520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400"/>
              </a:lnSpc>
              <a:buClr>
                <a:schemeClr val="accent6"/>
              </a:buClr>
            </a:pP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Представьте план пространства с описанными функциональными зонами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Какие ценности вы закладываете в пространство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? В чем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аутеничность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(особенность) вашего пространства? Приложите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референсы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 пространства </a:t>
            </a:r>
            <a:r>
              <a:rPr lang="ru-RU" sz="1050" b="1" dirty="0" err="1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Добро.Центра</a:t>
            </a:r>
            <a:r>
              <a:rPr lang="ru-RU" sz="1050" b="1" dirty="0" smtClean="0">
                <a:solidFill>
                  <a:srgbClr val="2B1262"/>
                </a:solidFill>
                <a:latin typeface="Euclid Circular B SemiBold"/>
                <a:cs typeface="Euclid Circular B SemiBold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12641</TotalTime>
  <Words>1290</Words>
  <Application>Microsoft Office PowerPoint</Application>
  <PresentationFormat>Экран (16:9)</PresentationFormat>
  <Paragraphs>148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Арина</dc:creator>
  <cp:lastModifiedBy>Марина Николаевна</cp:lastModifiedBy>
  <cp:revision>211</cp:revision>
  <cp:lastPrinted>2023-05-29T04:01:23Z</cp:lastPrinted>
  <dcterms:created xsi:type="dcterms:W3CDTF">2023-03-13T00:14:48Z</dcterms:created>
  <dcterms:modified xsi:type="dcterms:W3CDTF">2023-06-02T10:46:20Z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2023-03-13T00:00:00Z</vt:filetime>
  </property>
</Properties>
</file>