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96" r:id="rId4"/>
    <p:sldId id="291" r:id="rId5"/>
    <p:sldId id="301" r:id="rId6"/>
    <p:sldId id="302" r:id="rId7"/>
    <p:sldId id="303" r:id="rId8"/>
    <p:sldId id="304" r:id="rId9"/>
    <p:sldId id="300" r:id="rId10"/>
    <p:sldId id="306" r:id="rId11"/>
    <p:sldId id="307" r:id="rId12"/>
    <p:sldId id="294" r:id="rId13"/>
    <p:sldId id="280" r:id="rId14"/>
  </p:sldIdLst>
  <p:sldSz cx="12192000" cy="6858000"/>
  <p:notesSz cx="6858000" cy="9144000"/>
  <p:embeddedFontLst>
    <p:embeddedFont>
      <p:font typeface="Muller Medium" charset="-52"/>
      <p:regular r:id="rId16"/>
    </p:embeddedFont>
    <p:embeddedFont>
      <p:font typeface="Muller Regular" charset="-52"/>
      <p:regular r:id="rId17"/>
    </p:embeddedFont>
    <p:embeddedFont>
      <p:font typeface="Muller Bold" charset="-52"/>
      <p:bold r:id="rId18"/>
    </p:embeddedFont>
    <p:embeddedFont>
      <p:font typeface="Muller Regular Italic" charset="-52"/>
      <p: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Тимофей Кожанов" initials="ТК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4439"/>
    <a:srgbClr val="28282D"/>
    <a:srgbClr val="DFDD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78"/>
    <p:restoredTop sz="94649"/>
  </p:normalViewPr>
  <p:slideViewPr>
    <p:cSldViewPr snapToGrid="0">
      <p:cViewPr>
        <p:scale>
          <a:sx n="63" d="100"/>
          <a:sy n="63" d="100"/>
        </p:scale>
        <p:origin x="-1003" y="-4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8-17T11:45:52.144" idx="1">
    <p:pos x="3774" y="1310"/>
    <p:text>Сегодня деятельность Владимирского регионального отделения РКК направлена в первую очередь на помощь ВИЧ-инфицированным и их семьям, реализацию программ помощи уязвимым категориям семей. В 2022 году помощь получили 00 000 человек. Уникальной программой является помощь одиноким пожилым на селе.</p:text>
    <p:extLst>
      <p:ext uri="{C676402C-5697-4E1C-873F-D02D1690AC5C}">
        <p15:threadingInfo xmlns:p15="http://schemas.microsoft.com/office/powerpoint/2012/main" timeZoneBias="-180"/>
      </p:ext>
    </p:extLst>
  </p:cm>
  <p:cm authorId="1" dt="2023-08-17T11:47:14.854" idx="2">
    <p:pos x="4132" y="2717"/>
    <p:text>12.1917 - основание отделения
08.2021 - выделение помещения
06.2022 - установление партнерских отношений с Правительством региона
09.2023 - запуск программы помощи "название".</p:text>
    <p:extLst>
      <p:ext uri="{C676402C-5697-4E1C-873F-D02D1690AC5C}">
        <p15:threadingInfo xmlns:p15="http://schemas.microsoft.com/office/powerpoint/2012/main" timeZoneBias="-180"/>
      </p:ext>
    </p:extLst>
  </p:cm>
  <p:cm authorId="1" dt="2023-08-17T11:48:36.248" idx="3">
    <p:pos x="4138" y="3531"/>
    <p:text>Указать информацию об окружающей среде. Например, во Владимирской области отсутствует широкая сеть некоммерческих организаций, что увеличивает нагружку на региональное отделение. Или: отсутствуют партнеры из числа бизнес-сообщества, что снижает возможности для фандрайзинга. Укажите специфические социальные вызовы, характерные только для вашего региона.</p:text>
    <p:extLst mod="1">
      <p:ext uri="{C676402C-5697-4E1C-873F-D02D1690AC5C}">
        <p15:threadingInfo xmlns:p15="http://schemas.microsoft.com/office/powerpoint/2012/main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F9096-A87F-D840-95AB-03D584DECA8D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8DB46D-92F8-414A-9C3C-7BB53F04E4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086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D538078-ECF2-FE9A-0500-9DD0D7E74E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4ABDA8E2-5591-5C27-E125-EC8715DC2F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640820D-737B-F66D-9F55-09C0FC6D6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62A06-AF8C-4241-9144-FB999E4FCAEC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30689BD-3D92-2CCD-AF86-6006364F3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B605072-B945-AAE6-9E5C-366F46569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7BB7-9E36-DF4A-8206-DA392DD4B9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07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B3CE3B3-F525-C259-68B6-7206525F9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1C3800DE-72FF-20C8-EECD-4ED2E9351B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6D41A49-5D42-79AD-0C13-06ACCB419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62A06-AF8C-4241-9144-FB999E4FCAEC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DA9A365-78BE-74FA-3953-0A632FF9C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B39F291-EC3B-BBB2-FA22-366C909B4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7BB7-9E36-DF4A-8206-DA392DD4B9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600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98174B3C-8EBC-016D-57EB-A2532BF905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37DB6023-4E0C-460E-314B-6010A5CCEA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FE7F099-3932-C808-75F4-45CED1163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62A06-AF8C-4241-9144-FB999E4FCAEC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EAE4DE1-2AE3-BDA0-00CD-E12F5D79C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918F5F1-9CA1-3CFA-3511-F692B7388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7BB7-9E36-DF4A-8206-DA392DD4B9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12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198DA01-0C93-1C7C-36AB-461604E34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2290E21-3E51-6287-2422-3A520E1BE2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D7C3C52-8F26-8ECF-B949-6BCE617C5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62A06-AF8C-4241-9144-FB999E4FCAEC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EDE2715-F300-F1A8-60BE-58A009149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172C606-D6E5-1FCD-D223-C2A4FFFD0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7BB7-9E36-DF4A-8206-DA392DD4B9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952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CF089F1-3357-34F9-4283-D44BB5B82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241E9B6-4A1F-FE5A-0AE2-51FBF40103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2070FB0-0183-01B0-A04A-73E7A9381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62A06-AF8C-4241-9144-FB999E4FCAEC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E3156E5-01B1-2353-74B4-08F91B57C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6D17BD1-0D43-1FB0-8388-25A9D279C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7BB7-9E36-DF4A-8206-DA392DD4B9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463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E872552-7691-4777-EC2E-E080A7A18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7BC1816-0503-97EE-28B4-793CFBBFE0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FFC23124-8110-68CD-7BF2-39F5491639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5D1CAF29-3DFD-E76E-1139-5992723C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62A06-AF8C-4241-9144-FB999E4FCAEC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B342E2C-D0FB-66B9-0CE4-1456E49FF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BE3D426-E8EC-58C7-3D44-3C3440DAB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7BB7-9E36-DF4A-8206-DA392DD4B9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069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893A991-326A-D1B5-827D-28E7DF982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D5B8FAB-AC4E-9A8E-8950-81DBD01D63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C4D3237-534C-14FB-66D3-0E82613342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1A4D11AE-47ED-AB95-DCA8-A7F1D5D22F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D4E79878-300F-4CF6-9184-F060F5AD78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1834F0FB-E8E9-2EB4-7FEB-894E4726B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62A06-AF8C-4241-9144-FB999E4FCAEC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3809B82F-D333-9254-5619-99ED49FBB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E5897D70-E2C4-697D-1FEC-0F46C7DCE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7BB7-9E36-DF4A-8206-DA392DD4B9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502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4A6E5E4-261A-8325-EF6D-29E6CA8F6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86EEC09C-9AEE-5397-9D50-6DC7FA8B0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62A06-AF8C-4241-9144-FB999E4FCAEC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BB2682BB-FB7B-51A1-B3B5-852B5B700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F029E83C-90F0-A01C-3C94-A87492C0F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7BB7-9E36-DF4A-8206-DA392DD4B9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939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493E8B9B-7DF3-B1D5-7EB5-4664C4FCE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62A06-AF8C-4241-9144-FB999E4FCAEC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56B38E4A-9FCD-19F9-1BDE-60ACAB1FA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F25A0DF0-E293-57A3-333A-B007425BD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7BB7-9E36-DF4A-8206-DA392DD4B9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259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028638B-BA90-3089-1CF0-73DC1499E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2F98DC8-4035-1CEE-DC14-10CC09369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FE28792-3579-5745-63FD-71933D4EB9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494F204-561C-9A14-FA30-B59CD4BBE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62A06-AF8C-4241-9144-FB999E4FCAEC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0289B72-979E-AE46-89F3-DBCF883CA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142976C-AC9A-8105-2006-EC85576B8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7BB7-9E36-DF4A-8206-DA392DD4B9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772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805AEAA-2E25-95FD-A675-2A0F5F8D6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C79AD6A3-F1AD-DF84-94D2-66D3C66BCC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A2A382D5-F752-C4D5-AB0D-96D9CA039F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B64DDCC-5527-82B5-07F8-DDCAF65BC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62A06-AF8C-4241-9144-FB999E4FCAEC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7FA4096-32A5-0628-E330-755B40B8A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B052437-255F-85D9-ECA5-BADE9F84A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7BB7-9E36-DF4A-8206-DA392DD4B9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16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F56DB02-F144-C8F1-780F-2AB51316C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A241FB7-ED1A-5D4A-8CCD-40C9879A77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5BFD8EA-7994-C9C2-D7DD-8CD69B1708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62A06-AF8C-4241-9144-FB999E4FCAEC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F104888-7603-4F20-A675-08F2393E0C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FB533B9-88E3-8694-5D1E-D1FBF10A35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E7BB7-9E36-DF4A-8206-DA392DD4B9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159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2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15.sv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реугольник 10">
            <a:extLst>
              <a:ext uri="{FF2B5EF4-FFF2-40B4-BE49-F238E27FC236}">
                <a16:creationId xmlns="" xmlns:a16="http://schemas.microsoft.com/office/drawing/2014/main" id="{1EAA1942-5E99-3617-7A61-88355FB196FE}"/>
              </a:ext>
            </a:extLst>
          </p:cNvPr>
          <p:cNvSpPr/>
          <p:nvPr/>
        </p:nvSpPr>
        <p:spPr>
          <a:xfrm rot="5400000" flipV="1">
            <a:off x="6661031" y="1327033"/>
            <a:ext cx="6858001" cy="4203938"/>
          </a:xfrm>
          <a:prstGeom prst="triangle">
            <a:avLst>
              <a:gd name="adj" fmla="val 100000"/>
            </a:avLst>
          </a:prstGeom>
          <a:solidFill>
            <a:srgbClr val="DE44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2302E"/>
              </a:solidFill>
            </a:endParaRPr>
          </a:p>
        </p:txBody>
      </p:sp>
      <p:sp>
        <p:nvSpPr>
          <p:cNvPr id="13" name="Треугольник 12">
            <a:extLst>
              <a:ext uri="{FF2B5EF4-FFF2-40B4-BE49-F238E27FC236}">
                <a16:creationId xmlns="" xmlns:a16="http://schemas.microsoft.com/office/drawing/2014/main" id="{735A24A0-3AB2-64F6-AA02-2989DB8BB6D9}"/>
              </a:ext>
            </a:extLst>
          </p:cNvPr>
          <p:cNvSpPr/>
          <p:nvPr/>
        </p:nvSpPr>
        <p:spPr>
          <a:xfrm>
            <a:off x="6616461" y="2260120"/>
            <a:ext cx="5575540" cy="4597879"/>
          </a:xfrm>
          <a:prstGeom prst="triangle">
            <a:avLst>
              <a:gd name="adj" fmla="val 100000"/>
            </a:avLst>
          </a:prstGeom>
          <a:solidFill>
            <a:srgbClr val="DEDD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321D74F-CCDF-79C7-C59D-B7FEE209CA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371944" y="-216816"/>
            <a:ext cx="5203596" cy="2927023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0CB4C948-8D39-AFCD-0A54-DA8D000F48F6}"/>
              </a:ext>
            </a:extLst>
          </p:cNvPr>
          <p:cNvSpPr/>
          <p:nvPr/>
        </p:nvSpPr>
        <p:spPr>
          <a:xfrm>
            <a:off x="885798" y="2274840"/>
            <a:ext cx="100166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Muller Regular" charset="-52"/>
              </a:rPr>
              <a:t>Владимирское региональное отделение</a:t>
            </a:r>
          </a:p>
          <a:p>
            <a:r>
              <a:rPr lang="ru-RU" sz="3200" b="1" dirty="0">
                <a:latin typeface="Muller Regular" charset="-52"/>
              </a:rPr>
              <a:t>Общероссийской общественной организации </a:t>
            </a:r>
          </a:p>
          <a:p>
            <a:r>
              <a:rPr lang="ru-RU" sz="3200" b="1" dirty="0">
                <a:latin typeface="Muller Regular" charset="-52"/>
              </a:rPr>
              <a:t>«Российский Красный Крест»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9884E868-17D3-0293-264B-8C09DEFD01FA}"/>
              </a:ext>
            </a:extLst>
          </p:cNvPr>
          <p:cNvSpPr/>
          <p:nvPr/>
        </p:nvSpPr>
        <p:spPr>
          <a:xfrm>
            <a:off x="1191285" y="4970326"/>
            <a:ext cx="87685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Muller Regular" pitchFamily="2" charset="0"/>
                <a:cs typeface="Arial"/>
                <a:sym typeface="Arial"/>
              </a:rPr>
              <a:t>Председатель: </a:t>
            </a:r>
            <a:r>
              <a:rPr lang="ru-RU" sz="2000" dirty="0" err="1" smtClean="0">
                <a:latin typeface="Muller Regular" pitchFamily="2" charset="0"/>
                <a:cs typeface="Arial"/>
                <a:sym typeface="Arial"/>
              </a:rPr>
              <a:t>Лопанова</a:t>
            </a:r>
            <a:r>
              <a:rPr lang="ru-RU" sz="2000" dirty="0" smtClean="0">
                <a:latin typeface="Muller Regular" pitchFamily="2" charset="0"/>
                <a:cs typeface="Arial"/>
                <a:sym typeface="Arial"/>
              </a:rPr>
              <a:t> Ирина Михайловна</a:t>
            </a:r>
            <a:endParaRPr lang="ru-RU" sz="2000" dirty="0">
              <a:latin typeface="Muller Regular" pitchFamily="2" charset="0"/>
              <a:cs typeface="Arial"/>
              <a:sym typeface="Arial"/>
            </a:endParaRPr>
          </a:p>
          <a:p>
            <a:endParaRPr lang="ru-RU" sz="2000" dirty="0">
              <a:latin typeface="Muller Regula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304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0D4BCAE-5481-C27C-0A04-C7E83CD9E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953" y="145347"/>
            <a:ext cx="10089728" cy="982291"/>
          </a:xfrm>
        </p:spPr>
        <p:txBody>
          <a:bodyPr>
            <a:noAutofit/>
          </a:bodyPr>
          <a:lstStyle/>
          <a:p>
            <a:pPr lvl="0" algn="ctr"/>
            <a:r>
              <a:rPr lang="ru-RU" sz="2000" dirty="0" smtClean="0">
                <a:solidFill>
                  <a:srgbClr val="C00000"/>
                </a:solidFill>
                <a:latin typeface="Muller Regula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ПОПУЛЯРИЗАЦИЯ И РАЗВИТИЕ СИСТЕМЫ ДОНОРСТВА КРОВИ, ОРГАНОВ И ТКАНЕЙ</a:t>
            </a:r>
            <a:endParaRPr lang="ru-RU" sz="2000" dirty="0">
              <a:solidFill>
                <a:srgbClr val="C00000"/>
              </a:solidFill>
              <a:latin typeface="Muller Regular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2">
            <a:extLst>
              <a:ext uri="{FF2B5EF4-FFF2-40B4-BE49-F238E27FC236}">
                <a16:creationId xmlns="" xmlns:a16="http://schemas.microsoft.com/office/drawing/2014/main" id="{DC2CFF35-E4A6-E782-26EB-35E330167D42}"/>
              </a:ext>
            </a:extLst>
          </p:cNvPr>
          <p:cNvSpPr txBox="1">
            <a:spLocks/>
          </p:cNvSpPr>
          <p:nvPr/>
        </p:nvSpPr>
        <p:spPr>
          <a:xfrm>
            <a:off x="1065952" y="4018548"/>
            <a:ext cx="3095932" cy="12917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>
                <a:latin typeface="Muller Regular" pitchFamily="2" charset="0"/>
              </a:rPr>
              <a:t>Форматы деятельности</a:t>
            </a:r>
            <a:r>
              <a:rPr lang="ru-RU" sz="1800" b="1" i="1" dirty="0">
                <a:latin typeface="Muller Regular Italic" pitchFamily="2" charset="0"/>
              </a:rPr>
              <a:t/>
            </a:r>
            <a:br>
              <a:rPr lang="ru-RU" sz="1800" b="1" i="1" dirty="0">
                <a:latin typeface="Muller Regular Italic" pitchFamily="2" charset="0"/>
              </a:rPr>
            </a:br>
            <a:endParaRPr lang="ru-RU" sz="1800" b="1" i="1" dirty="0" smtClean="0">
              <a:latin typeface="Muller Regular Italic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Muller Regular" pitchFamily="2" charset="0"/>
              </a:rPr>
              <a:t>Донорские акции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Muller Regular" pitchFamily="2" charset="0"/>
              </a:rPr>
              <a:t>Волонтерские форумы</a:t>
            </a:r>
            <a:endParaRPr lang="ru-RU" sz="1400" dirty="0">
              <a:latin typeface="Muller Regular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1400" b="1" i="1" dirty="0">
              <a:latin typeface="Muller Regular Italic" pitchFamily="2" charset="0"/>
            </a:endParaRPr>
          </a:p>
        </p:txBody>
      </p:sp>
      <p:sp>
        <p:nvSpPr>
          <p:cNvPr id="7" name="Объект 2">
            <a:extLst>
              <a:ext uri="{FF2B5EF4-FFF2-40B4-BE49-F238E27FC236}">
                <a16:creationId xmlns="" xmlns:a16="http://schemas.microsoft.com/office/drawing/2014/main" id="{6F404654-F186-E12B-F323-0CC8D4702001}"/>
              </a:ext>
            </a:extLst>
          </p:cNvPr>
          <p:cNvSpPr txBox="1">
            <a:spLocks/>
          </p:cNvSpPr>
          <p:nvPr/>
        </p:nvSpPr>
        <p:spPr>
          <a:xfrm>
            <a:off x="3972966" y="4107218"/>
            <a:ext cx="3313357" cy="1523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>
                <a:latin typeface="Muller Medium" pitchFamily="2" charset="0"/>
              </a:rPr>
              <a:t>Содержание деятельности</a:t>
            </a:r>
            <a:r>
              <a:rPr lang="ru-RU" sz="1800" b="1" i="1" dirty="0">
                <a:latin typeface="Muller Regular Italic" pitchFamily="2" charset="0"/>
              </a:rPr>
              <a:t/>
            </a:r>
            <a:br>
              <a:rPr lang="ru-RU" sz="1800" b="1" i="1" dirty="0">
                <a:latin typeface="Muller Regular Italic" pitchFamily="2" charset="0"/>
              </a:rPr>
            </a:br>
            <a:endParaRPr lang="ru-RU" sz="1800" b="1" i="1" dirty="0" smtClean="0">
              <a:latin typeface="Muller Regular Italic" pitchFamily="2" charset="0"/>
            </a:endParaRPr>
          </a:p>
          <a:p>
            <a:pPr marL="0" indent="0">
              <a:buNone/>
            </a:pPr>
            <a:r>
              <a:rPr lang="ru-RU" sz="1400" dirty="0" smtClean="0">
                <a:latin typeface="Muller Regular" pitchFamily="2" charset="0"/>
              </a:rPr>
              <a:t>формирование </a:t>
            </a:r>
            <a:r>
              <a:rPr lang="ru-RU" sz="1400" dirty="0">
                <a:latin typeface="Muller Regular" pitchFamily="2" charset="0"/>
              </a:rPr>
              <a:t>и наполнение Федерального регистра потенциальных доноров костного мозга</a:t>
            </a:r>
            <a:r>
              <a:rPr lang="ru-RU" sz="1800" b="1" i="1" dirty="0">
                <a:latin typeface="Muller Regular Italic" pitchFamily="2" charset="0"/>
              </a:rPr>
              <a:t/>
            </a:r>
            <a:br>
              <a:rPr lang="ru-RU" sz="1800" b="1" i="1" dirty="0">
                <a:latin typeface="Muller Regular Italic" pitchFamily="2" charset="0"/>
              </a:rPr>
            </a:br>
            <a:endParaRPr lang="ru-RU" sz="1400" b="1" i="1" dirty="0">
              <a:latin typeface="Muller Regular Italic" pitchFamily="2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32E3AF1A-F674-F87E-F692-D2541FD94FFD}"/>
              </a:ext>
            </a:extLst>
          </p:cNvPr>
          <p:cNvSpPr/>
          <p:nvPr/>
        </p:nvSpPr>
        <p:spPr>
          <a:xfrm>
            <a:off x="8779488" y="1127641"/>
            <a:ext cx="3095932" cy="3813328"/>
          </a:xfrm>
          <a:prstGeom prst="rect">
            <a:avLst/>
          </a:prstGeom>
          <a:solidFill>
            <a:srgbClr val="DE44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DE4439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51CF93ED-B1DB-A5FC-D6BB-F09AB0C71133}"/>
              </a:ext>
            </a:extLst>
          </p:cNvPr>
          <p:cNvSpPr/>
          <p:nvPr/>
        </p:nvSpPr>
        <p:spPr>
          <a:xfrm>
            <a:off x="1065952" y="1127640"/>
            <a:ext cx="6437216" cy="1047685"/>
          </a:xfrm>
          <a:prstGeom prst="rect">
            <a:avLst/>
          </a:prstGeom>
          <a:solidFill>
            <a:srgbClr val="DE44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Заголовок 1">
            <a:extLst>
              <a:ext uri="{FF2B5EF4-FFF2-40B4-BE49-F238E27FC236}">
                <a16:creationId xmlns="" xmlns:a16="http://schemas.microsoft.com/office/drawing/2014/main" id="{A8AC84CC-E3F3-3BD9-29E7-6FF8D8D8228E}"/>
              </a:ext>
            </a:extLst>
          </p:cNvPr>
          <p:cNvSpPr txBox="1">
            <a:spLocks/>
          </p:cNvSpPr>
          <p:nvPr/>
        </p:nvSpPr>
        <p:spPr>
          <a:xfrm>
            <a:off x="1065952" y="1082661"/>
            <a:ext cx="6437216" cy="14295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dirty="0" smtClean="0">
              <a:solidFill>
                <a:schemeClr val="bg1"/>
              </a:solidFill>
              <a:latin typeface="Muller Regular" pitchFamily="2" charset="0"/>
            </a:endParaRPr>
          </a:p>
          <a:p>
            <a:r>
              <a:rPr lang="ru-RU" sz="1600" dirty="0">
                <a:solidFill>
                  <a:schemeClr val="bg1"/>
                </a:solidFill>
                <a:latin typeface="Muller Regular" pitchFamily="2" charset="0"/>
              </a:rPr>
              <a:t>ЦЕЛЬ популяризировать проведение </a:t>
            </a:r>
            <a:r>
              <a:rPr lang="ru-RU" sz="1600" dirty="0" smtClean="0">
                <a:solidFill>
                  <a:schemeClr val="bg1"/>
                </a:solidFill>
                <a:latin typeface="Muller Regular" pitchFamily="2" charset="0"/>
              </a:rPr>
              <a:t>HLA-типирования и донорство крови и </a:t>
            </a:r>
            <a:r>
              <a:rPr lang="ru-RU" sz="1600" dirty="0" err="1" smtClean="0">
                <a:solidFill>
                  <a:schemeClr val="bg1"/>
                </a:solidFill>
                <a:latin typeface="Muller Regular" pitchFamily="2" charset="0"/>
              </a:rPr>
              <a:t>кровозаменителей</a:t>
            </a:r>
            <a:r>
              <a:rPr lang="ru-RU" sz="1600" dirty="0" smtClean="0">
                <a:solidFill>
                  <a:schemeClr val="bg1"/>
                </a:solidFill>
                <a:latin typeface="Muller Regular" pitchFamily="2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Muller Regular" pitchFamily="2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Muller Regular" pitchFamily="2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Muller Regular" pitchFamily="2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Muller Regular" pitchFamily="2" charset="0"/>
              </a:rPr>
            </a:br>
            <a:endParaRPr lang="ru-RU" sz="2000" dirty="0">
              <a:solidFill>
                <a:schemeClr val="bg1"/>
              </a:solidFill>
              <a:latin typeface="Muller Regular" pitchFamily="2" charset="0"/>
            </a:endParaRPr>
          </a:p>
        </p:txBody>
      </p:sp>
      <p:sp>
        <p:nvSpPr>
          <p:cNvPr id="17" name="Объект 2">
            <a:extLst>
              <a:ext uri="{FF2B5EF4-FFF2-40B4-BE49-F238E27FC236}">
                <a16:creationId xmlns="" xmlns:a16="http://schemas.microsoft.com/office/drawing/2014/main" id="{11E31940-9F59-9FD2-83DE-4DE7AD1A0C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0520" y="2653526"/>
            <a:ext cx="3121364" cy="136502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>
                <a:latin typeface="Muller Regular" pitchFamily="2" charset="0"/>
                <a:ea typeface="+mj-ea"/>
                <a:cs typeface="+mj-cs"/>
              </a:rPr>
              <a:t>Ключевые группы</a:t>
            </a:r>
            <a:r>
              <a:rPr lang="ru-RU" sz="1600" dirty="0">
                <a:latin typeface="Muller Regular" pitchFamily="2" charset="0"/>
                <a:ea typeface="+mj-ea"/>
                <a:cs typeface="+mj-cs"/>
              </a:rPr>
              <a:t/>
            </a:r>
            <a:br>
              <a:rPr lang="ru-RU" sz="1600" dirty="0">
                <a:latin typeface="Muller Regular" pitchFamily="2" charset="0"/>
                <a:ea typeface="+mj-ea"/>
                <a:cs typeface="+mj-cs"/>
              </a:rPr>
            </a:br>
            <a:r>
              <a:rPr lang="ru-RU" sz="1400" dirty="0">
                <a:latin typeface="Muller Regular" pitchFamily="2" charset="0"/>
                <a:ea typeface="+mj-ea"/>
                <a:cs typeface="+mj-cs"/>
              </a:rPr>
              <a:t>Школьники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>
                <a:latin typeface="Muller Regular" pitchFamily="2" charset="0"/>
                <a:ea typeface="+mj-ea"/>
                <a:cs typeface="+mj-cs"/>
              </a:rPr>
              <a:t>Студенты</a:t>
            </a:r>
            <a:endParaRPr lang="ru-RU" sz="1400" dirty="0">
              <a:latin typeface="Muller Regular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>
                <a:latin typeface="Muller Regular" pitchFamily="2" charset="0"/>
                <a:ea typeface="+mj-ea"/>
                <a:cs typeface="+mj-cs"/>
              </a:rPr>
              <a:t>Трудовые коллективы</a:t>
            </a:r>
            <a:r>
              <a:rPr lang="ru-RU" sz="1600" dirty="0">
                <a:latin typeface="Muller Regular" pitchFamily="2" charset="0"/>
                <a:ea typeface="+mj-ea"/>
                <a:cs typeface="+mj-cs"/>
              </a:rPr>
              <a:t/>
            </a:r>
            <a:br>
              <a:rPr lang="ru-RU" sz="1600" dirty="0">
                <a:latin typeface="Muller Regular" pitchFamily="2" charset="0"/>
                <a:ea typeface="+mj-ea"/>
                <a:cs typeface="+mj-cs"/>
              </a:rPr>
            </a:br>
            <a:endParaRPr lang="ru-RU" sz="1600" dirty="0">
              <a:latin typeface="Muller Regular" pitchFamily="2" charset="0"/>
              <a:ea typeface="+mj-ea"/>
              <a:cs typeface="+mj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72966" y="2653525"/>
            <a:ext cx="4064129" cy="1179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ru-RU" b="1" dirty="0" smtClean="0">
                <a:latin typeface="Muller Regular" pitchFamily="2" charset="0"/>
              </a:rPr>
              <a:t>Результаты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sz="1400" dirty="0">
                <a:latin typeface="Muller Regular" pitchFamily="2" charset="0"/>
              </a:rPr>
              <a:t>Количество проведенных регулярных донорских </a:t>
            </a:r>
            <a:r>
              <a:rPr lang="ru-RU" sz="1400" dirty="0" smtClean="0">
                <a:latin typeface="Muller Regular" pitchFamily="2" charset="0"/>
              </a:rPr>
              <a:t>акций  - 98</a:t>
            </a:r>
            <a:endParaRPr lang="ru-RU" sz="1400" dirty="0">
              <a:latin typeface="Muller Regular" pitchFamily="2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sz="1400" dirty="0">
                <a:latin typeface="Muller Regular" pitchFamily="2" charset="0"/>
              </a:rPr>
              <a:t>Количество </a:t>
            </a:r>
            <a:r>
              <a:rPr lang="ru-RU" sz="1400" dirty="0" err="1" smtClean="0">
                <a:latin typeface="Muller Regular" pitchFamily="2" charset="0"/>
              </a:rPr>
              <a:t>донаций</a:t>
            </a:r>
            <a:r>
              <a:rPr lang="ru-RU" sz="1400" dirty="0" smtClean="0">
                <a:latin typeface="Muller Regular" pitchFamily="2" charset="0"/>
              </a:rPr>
              <a:t> - 140</a:t>
            </a:r>
            <a:endParaRPr lang="ru-RU" sz="1400" dirty="0">
              <a:latin typeface="Muller Regular" pitchFamily="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546" y="3034305"/>
            <a:ext cx="3943228" cy="2957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039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0D4BCAE-5481-C27C-0A04-C7E83CD9E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953" y="145347"/>
            <a:ext cx="10089728" cy="982291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Muller Regula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ШКОЛА ВОССТАНОВЛЕНИЯ ПАЦИЕНТОВ, ПЕРЕНЕСШИХ COVID-19</a:t>
            </a:r>
            <a:endParaRPr lang="ru-RU" sz="2000" dirty="0">
              <a:solidFill>
                <a:srgbClr val="C00000"/>
              </a:solidFill>
              <a:latin typeface="Muller Regular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2">
            <a:extLst>
              <a:ext uri="{FF2B5EF4-FFF2-40B4-BE49-F238E27FC236}">
                <a16:creationId xmlns="" xmlns:a16="http://schemas.microsoft.com/office/drawing/2014/main" id="{DC2CFF35-E4A6-E782-26EB-35E330167D42}"/>
              </a:ext>
            </a:extLst>
          </p:cNvPr>
          <p:cNvSpPr txBox="1">
            <a:spLocks/>
          </p:cNvSpPr>
          <p:nvPr/>
        </p:nvSpPr>
        <p:spPr>
          <a:xfrm>
            <a:off x="1065952" y="4107218"/>
            <a:ext cx="3095932" cy="15115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>
                <a:latin typeface="Muller Regular" pitchFamily="2" charset="0"/>
              </a:rPr>
              <a:t>Форматы деятельности</a:t>
            </a:r>
            <a:r>
              <a:rPr lang="ru-RU" sz="1800" b="1" i="1" dirty="0">
                <a:latin typeface="Muller Regular Italic" pitchFamily="2" charset="0"/>
              </a:rPr>
              <a:t/>
            </a:r>
            <a:br>
              <a:rPr lang="ru-RU" sz="1800" b="1" i="1" dirty="0">
                <a:latin typeface="Muller Regular Italic" pitchFamily="2" charset="0"/>
              </a:rPr>
            </a:br>
            <a:r>
              <a:rPr lang="ru-RU" sz="1400" dirty="0">
                <a:latin typeface="Muller Regular" charset="-52"/>
              </a:rPr>
              <a:t>мастер-классы и групповые занятия по дыхательной и вестибулярной гимнастике; </a:t>
            </a:r>
            <a:endParaRPr lang="ru-RU" sz="1400" dirty="0" smtClean="0">
              <a:latin typeface="Muller Regular" charset="-5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>
                <a:latin typeface="Muller Regular" charset="-52"/>
              </a:rPr>
              <a:t>занятия скандинавской ходьбой;</a:t>
            </a:r>
            <a:r>
              <a:rPr lang="ru-RU" sz="1800" b="1" i="1" dirty="0">
                <a:latin typeface="Muller Regular Italic" pitchFamily="2" charset="0"/>
              </a:rPr>
              <a:t/>
            </a:r>
            <a:br>
              <a:rPr lang="ru-RU" sz="1800" b="1" i="1" dirty="0">
                <a:latin typeface="Muller Regular Italic" pitchFamily="2" charset="0"/>
              </a:rPr>
            </a:br>
            <a:endParaRPr lang="ru-RU" sz="1400" dirty="0">
              <a:latin typeface="Muller Regular" pitchFamily="2" charset="0"/>
            </a:endParaRPr>
          </a:p>
          <a:p>
            <a:pPr>
              <a:buFontTx/>
              <a:buChar char="-"/>
            </a:pPr>
            <a:endParaRPr lang="ru-RU" sz="1400" dirty="0">
              <a:latin typeface="Muller Regular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1400" b="1" i="1" dirty="0">
              <a:latin typeface="Muller Regular Italic" pitchFamily="2" charset="0"/>
            </a:endParaRPr>
          </a:p>
        </p:txBody>
      </p:sp>
      <p:sp>
        <p:nvSpPr>
          <p:cNvPr id="7" name="Объект 2">
            <a:extLst>
              <a:ext uri="{FF2B5EF4-FFF2-40B4-BE49-F238E27FC236}">
                <a16:creationId xmlns="" xmlns:a16="http://schemas.microsoft.com/office/drawing/2014/main" id="{6F404654-F186-E12B-F323-0CC8D4702001}"/>
              </a:ext>
            </a:extLst>
          </p:cNvPr>
          <p:cNvSpPr txBox="1">
            <a:spLocks/>
          </p:cNvSpPr>
          <p:nvPr/>
        </p:nvSpPr>
        <p:spPr>
          <a:xfrm>
            <a:off x="4161884" y="4107218"/>
            <a:ext cx="3502232" cy="17560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>
                <a:latin typeface="Muller Medium" pitchFamily="2" charset="0"/>
              </a:rPr>
              <a:t>Содержание </a:t>
            </a:r>
            <a:r>
              <a:rPr lang="ru-RU" sz="1800" dirty="0" smtClean="0">
                <a:latin typeface="Muller Medium" pitchFamily="2" charset="0"/>
              </a:rPr>
              <a:t>деятельности</a:t>
            </a:r>
          </a:p>
          <a:p>
            <a:pPr marL="0" indent="0">
              <a:buNone/>
            </a:pPr>
            <a:r>
              <a:rPr lang="ru-RU" sz="1400" dirty="0">
                <a:latin typeface="Muller Regular" charset="-52"/>
              </a:rPr>
              <a:t>В рамках программы пациенты </a:t>
            </a:r>
            <a:r>
              <a:rPr lang="ru-RU" sz="1400" dirty="0" smtClean="0">
                <a:latin typeface="Muller Regular" charset="-52"/>
              </a:rPr>
              <a:t>проходили первичный осмотр и получали </a:t>
            </a:r>
            <a:r>
              <a:rPr lang="ru-RU" sz="1400" dirty="0">
                <a:latin typeface="Muller Regular" charset="-52"/>
              </a:rPr>
              <a:t>специальные гигиенические наборы и визуальные материалы о профилактике </a:t>
            </a:r>
            <a:r>
              <a:rPr lang="ru-RU" sz="1400" dirty="0" err="1">
                <a:latin typeface="Muller Regular" charset="-52"/>
              </a:rPr>
              <a:t>коронавирусной</a:t>
            </a:r>
            <a:r>
              <a:rPr lang="ru-RU" sz="1400" dirty="0">
                <a:latin typeface="Muller Regular" charset="-52"/>
              </a:rPr>
              <a:t> инфекции.</a:t>
            </a:r>
            <a:r>
              <a:rPr lang="ru-RU" sz="1800" b="1" i="1" dirty="0">
                <a:latin typeface="Muller Regular Italic" pitchFamily="2" charset="0"/>
              </a:rPr>
              <a:t/>
            </a:r>
            <a:br>
              <a:rPr lang="ru-RU" sz="1800" b="1" i="1" dirty="0">
                <a:latin typeface="Muller Regular Italic" pitchFamily="2" charset="0"/>
              </a:rPr>
            </a:br>
            <a:r>
              <a:rPr lang="ru-RU" sz="1800" b="1" i="1" dirty="0">
                <a:latin typeface="Muller Regular Italic" pitchFamily="2" charset="0"/>
              </a:rPr>
              <a:t/>
            </a:r>
            <a:br>
              <a:rPr lang="ru-RU" sz="1800" b="1" i="1" dirty="0">
                <a:latin typeface="Muller Regular Italic" pitchFamily="2" charset="0"/>
              </a:rPr>
            </a:br>
            <a:endParaRPr lang="ru-RU" sz="1400" b="1" i="1" dirty="0">
              <a:latin typeface="Muller Regular Italic" pitchFamily="2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32E3AF1A-F674-F87E-F692-D2541FD94FFD}"/>
              </a:ext>
            </a:extLst>
          </p:cNvPr>
          <p:cNvSpPr/>
          <p:nvPr/>
        </p:nvSpPr>
        <p:spPr>
          <a:xfrm>
            <a:off x="8779488" y="1127641"/>
            <a:ext cx="3095932" cy="3813328"/>
          </a:xfrm>
          <a:prstGeom prst="rect">
            <a:avLst/>
          </a:prstGeom>
          <a:solidFill>
            <a:srgbClr val="DE44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DE4439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51CF93ED-B1DB-A5FC-D6BB-F09AB0C71133}"/>
              </a:ext>
            </a:extLst>
          </p:cNvPr>
          <p:cNvSpPr/>
          <p:nvPr/>
        </p:nvSpPr>
        <p:spPr>
          <a:xfrm>
            <a:off x="843609" y="1127640"/>
            <a:ext cx="6384963" cy="1047685"/>
          </a:xfrm>
          <a:prstGeom prst="rect">
            <a:avLst/>
          </a:prstGeom>
          <a:solidFill>
            <a:srgbClr val="DE44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Заголовок 1">
            <a:extLst>
              <a:ext uri="{FF2B5EF4-FFF2-40B4-BE49-F238E27FC236}">
                <a16:creationId xmlns="" xmlns:a16="http://schemas.microsoft.com/office/drawing/2014/main" id="{A8AC84CC-E3F3-3BD9-29E7-6FF8D8D8228E}"/>
              </a:ext>
            </a:extLst>
          </p:cNvPr>
          <p:cNvSpPr txBox="1">
            <a:spLocks/>
          </p:cNvSpPr>
          <p:nvPr/>
        </p:nvSpPr>
        <p:spPr>
          <a:xfrm>
            <a:off x="943276" y="1082661"/>
            <a:ext cx="6437216" cy="14295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dirty="0">
              <a:solidFill>
                <a:schemeClr val="bg1"/>
              </a:solidFill>
              <a:latin typeface="Muller Regular" pitchFamily="2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Muller Regular" charset="-52"/>
              </a:rPr>
              <a:t>ЦЕЛЬ: </a:t>
            </a:r>
            <a:r>
              <a:rPr lang="ru-RU" sz="2000" dirty="0">
                <a:solidFill>
                  <a:schemeClr val="bg1"/>
                </a:solidFill>
                <a:latin typeface="Muller Regular" charset="-52"/>
              </a:rPr>
              <a:t>предупреждение распространения </a:t>
            </a:r>
            <a:r>
              <a:rPr lang="ru-RU" sz="2000" dirty="0" err="1">
                <a:solidFill>
                  <a:schemeClr val="bg1"/>
                </a:solidFill>
                <a:latin typeface="Muller Regular" charset="-52"/>
              </a:rPr>
              <a:t>коронавирусной</a:t>
            </a:r>
            <a:r>
              <a:rPr lang="ru-RU" sz="2000" dirty="0">
                <a:solidFill>
                  <a:schemeClr val="bg1"/>
                </a:solidFill>
                <a:latin typeface="Muller Regular" charset="-52"/>
              </a:rPr>
              <a:t> инфекции и повышение уровня соблюдения мер профилактики</a:t>
            </a:r>
            <a:r>
              <a:rPr lang="ru-RU" sz="2000" dirty="0">
                <a:solidFill>
                  <a:schemeClr val="bg1"/>
                </a:solidFill>
                <a:latin typeface="Muller Regular" pitchFamily="2" charset="0"/>
              </a:rPr>
              <a:t/>
            </a:r>
            <a:br>
              <a:rPr lang="ru-RU" sz="2000" dirty="0">
                <a:solidFill>
                  <a:schemeClr val="bg1"/>
                </a:solidFill>
                <a:latin typeface="Muller Regular" pitchFamily="2" charset="0"/>
              </a:rPr>
            </a:br>
            <a:r>
              <a:rPr lang="ru-RU" sz="2000" dirty="0">
                <a:solidFill>
                  <a:schemeClr val="bg1"/>
                </a:solidFill>
                <a:latin typeface="Muller Regular" pitchFamily="2" charset="0"/>
              </a:rPr>
              <a:t/>
            </a:r>
            <a:br>
              <a:rPr lang="ru-RU" sz="2000" dirty="0">
                <a:solidFill>
                  <a:schemeClr val="bg1"/>
                </a:solidFill>
                <a:latin typeface="Muller Regular" pitchFamily="2" charset="0"/>
              </a:rPr>
            </a:br>
            <a:endParaRPr lang="ru-RU" sz="2000" dirty="0">
              <a:solidFill>
                <a:schemeClr val="bg1"/>
              </a:solidFill>
              <a:latin typeface="Muller Regular" pitchFamily="2" charset="0"/>
            </a:endParaRPr>
          </a:p>
        </p:txBody>
      </p:sp>
      <p:sp>
        <p:nvSpPr>
          <p:cNvPr id="17" name="Объект 2">
            <a:extLst>
              <a:ext uri="{FF2B5EF4-FFF2-40B4-BE49-F238E27FC236}">
                <a16:creationId xmlns="" xmlns:a16="http://schemas.microsoft.com/office/drawing/2014/main" id="{11E31940-9F59-9FD2-83DE-4DE7AD1A0C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0520" y="2653526"/>
            <a:ext cx="2995569" cy="12540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>
                <a:latin typeface="Muller Regular" pitchFamily="2" charset="0"/>
              </a:rPr>
              <a:t>Ключевые группы</a:t>
            </a:r>
            <a:r>
              <a:rPr lang="ru-RU" sz="1800" b="1" i="1" dirty="0">
                <a:latin typeface="Muller Regular Italic" pitchFamily="2" charset="0"/>
              </a:rPr>
              <a:t/>
            </a:r>
            <a:br>
              <a:rPr lang="ru-RU" sz="1800" b="1" i="1" dirty="0">
                <a:latin typeface="Muller Regular Italic" pitchFamily="2" charset="0"/>
              </a:rPr>
            </a:br>
            <a:r>
              <a:rPr lang="ru-RU" sz="1500" dirty="0" smtClean="0">
                <a:latin typeface="Muller Regular" charset="-52"/>
              </a:rPr>
              <a:t>пациенты </a:t>
            </a:r>
            <a:r>
              <a:rPr lang="ru-RU" sz="1500" dirty="0">
                <a:latin typeface="Muller Regular" charset="-52"/>
              </a:rPr>
              <a:t>после перенесенной </a:t>
            </a:r>
            <a:r>
              <a:rPr lang="ru-RU" sz="1500" dirty="0" err="1" smtClean="0">
                <a:latin typeface="Muller Regular" charset="-52"/>
              </a:rPr>
              <a:t>каронавирусной</a:t>
            </a:r>
            <a:r>
              <a:rPr lang="ru-RU" sz="1500" dirty="0" smtClean="0">
                <a:latin typeface="Muller Regular" charset="-52"/>
              </a:rPr>
              <a:t> </a:t>
            </a:r>
            <a:r>
              <a:rPr lang="ru-RU" sz="1500" dirty="0">
                <a:latin typeface="Muller Regular" charset="-52"/>
              </a:rPr>
              <a:t>инфекции</a:t>
            </a:r>
            <a:r>
              <a:rPr lang="ru-RU" sz="1800" b="1" i="1" dirty="0">
                <a:latin typeface="Muller Regular Italic" pitchFamily="2" charset="0"/>
              </a:rPr>
              <a:t/>
            </a:r>
            <a:br>
              <a:rPr lang="ru-RU" sz="1800" b="1" i="1" dirty="0">
                <a:latin typeface="Muller Regular Italic" pitchFamily="2" charset="0"/>
              </a:rPr>
            </a:br>
            <a:endParaRPr lang="ru-RU" sz="1400" dirty="0">
              <a:latin typeface="Muller Regular" pitchFamily="2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331368" y="2653525"/>
            <a:ext cx="3705727" cy="772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b="1" dirty="0" smtClean="0">
                <a:latin typeface="Muller Regular" pitchFamily="2" charset="0"/>
              </a:rPr>
              <a:t>Результаты</a:t>
            </a:r>
          </a:p>
          <a:p>
            <a:r>
              <a:rPr lang="ru-RU" sz="1400" dirty="0">
                <a:latin typeface="Muller Regular" charset="-52"/>
              </a:rPr>
              <a:t>Проведено 71 мероприятие</a:t>
            </a:r>
          </a:p>
          <a:p>
            <a:r>
              <a:rPr lang="ru-RU" sz="1400" dirty="0">
                <a:latin typeface="Muller Regular" charset="-52"/>
              </a:rPr>
              <a:t>Для 819 человек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650" y="1949115"/>
            <a:ext cx="3383882" cy="451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446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>
            <a:extLst>
              <a:ext uri="{FF2B5EF4-FFF2-40B4-BE49-F238E27FC236}">
                <a16:creationId xmlns="" xmlns:a16="http://schemas.microsoft.com/office/drawing/2014/main" id="{5B6B480C-3A3F-4A54-66E2-DC71310ACC1B}"/>
              </a:ext>
            </a:extLst>
          </p:cNvPr>
          <p:cNvSpPr txBox="1">
            <a:spLocks/>
          </p:cNvSpPr>
          <p:nvPr/>
        </p:nvSpPr>
        <p:spPr>
          <a:xfrm>
            <a:off x="1053157" y="1978012"/>
            <a:ext cx="3132788" cy="4738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b="1" dirty="0">
                <a:latin typeface="Muller Regular" pitchFamily="2" charset="0"/>
              </a:rPr>
              <a:t>Министерство образования </a:t>
            </a:r>
            <a:r>
              <a:rPr lang="ru-RU" sz="1600" b="1" dirty="0" smtClean="0">
                <a:latin typeface="Muller Regular" pitchFamily="2" charset="0"/>
              </a:rPr>
              <a:t>Владимирской </a:t>
            </a:r>
            <a:r>
              <a:rPr lang="ru-RU" sz="1600" b="1" dirty="0">
                <a:latin typeface="Muller Regular" pitchFamily="2" charset="0"/>
              </a:rPr>
              <a:t>области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BD8B083C-5675-7221-F4E1-DD33DFD8C6ED}"/>
              </a:ext>
            </a:extLst>
          </p:cNvPr>
          <p:cNvSpPr/>
          <p:nvPr/>
        </p:nvSpPr>
        <p:spPr>
          <a:xfrm>
            <a:off x="1053157" y="1451327"/>
            <a:ext cx="581891" cy="90685"/>
          </a:xfrm>
          <a:prstGeom prst="rect">
            <a:avLst/>
          </a:prstGeom>
          <a:solidFill>
            <a:srgbClr val="DE4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B39518D8-0D9C-9016-0C75-8DBBEA1F9936}"/>
              </a:ext>
            </a:extLst>
          </p:cNvPr>
          <p:cNvSpPr/>
          <p:nvPr/>
        </p:nvSpPr>
        <p:spPr>
          <a:xfrm>
            <a:off x="8251135" y="1511895"/>
            <a:ext cx="581891" cy="90685"/>
          </a:xfrm>
          <a:prstGeom prst="rect">
            <a:avLst/>
          </a:prstGeom>
          <a:solidFill>
            <a:srgbClr val="DE4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9589E76A-77DA-35EB-DD86-794C1BE617E6}"/>
              </a:ext>
            </a:extLst>
          </p:cNvPr>
          <p:cNvSpPr/>
          <p:nvPr/>
        </p:nvSpPr>
        <p:spPr>
          <a:xfrm>
            <a:off x="4667573" y="1511895"/>
            <a:ext cx="581891" cy="90685"/>
          </a:xfrm>
          <a:prstGeom prst="rect">
            <a:avLst/>
          </a:prstGeom>
          <a:solidFill>
            <a:srgbClr val="DE4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1160040F-1915-D714-7066-9F2438A638BF}"/>
              </a:ext>
            </a:extLst>
          </p:cNvPr>
          <p:cNvSpPr txBox="1"/>
          <p:nvPr/>
        </p:nvSpPr>
        <p:spPr>
          <a:xfrm>
            <a:off x="694400" y="471085"/>
            <a:ext cx="107623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DE4439"/>
                </a:solidFill>
                <a:latin typeface="Muller Regular" pitchFamily="2" charset="0"/>
              </a:rPr>
              <a:t>СОТРУДНИЧЕСТВО С ОРГАНАМИ ГОСУДАРСТВЕННОЙ ВЛАСТИ, НКО, БИЗНЕС-СООБЩЕСТВОМ</a:t>
            </a:r>
          </a:p>
        </p:txBody>
      </p:sp>
      <p:sp>
        <p:nvSpPr>
          <p:cNvPr id="2" name="Подзаголовок 2">
            <a:extLst>
              <a:ext uri="{FF2B5EF4-FFF2-40B4-BE49-F238E27FC236}">
                <a16:creationId xmlns="" xmlns:a16="http://schemas.microsoft.com/office/drawing/2014/main" id="{10C77E21-555F-F73E-AEDD-093BE9BFB028}"/>
              </a:ext>
            </a:extLst>
          </p:cNvPr>
          <p:cNvSpPr txBox="1">
            <a:spLocks/>
          </p:cNvSpPr>
          <p:nvPr/>
        </p:nvSpPr>
        <p:spPr>
          <a:xfrm>
            <a:off x="1053157" y="2741639"/>
            <a:ext cx="3132788" cy="6092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u="sng" dirty="0">
                <a:latin typeface="Muller Regular" pitchFamily="2" charset="0"/>
              </a:rPr>
              <a:t>Направления совместной работы</a:t>
            </a:r>
          </a:p>
          <a:p>
            <a:pPr marL="0" indent="0">
              <a:buNone/>
            </a:pPr>
            <a:r>
              <a:rPr lang="ru-RU" sz="1400" dirty="0">
                <a:latin typeface="Muller Regular" pitchFamily="2" charset="0"/>
              </a:rPr>
              <a:t>Сотрудничество по программам по обучению первой помощи и безопасному поведению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40838896-BA9A-BFCB-14A4-90C9625DB1D1}"/>
              </a:ext>
            </a:extLst>
          </p:cNvPr>
          <p:cNvSpPr txBox="1">
            <a:spLocks/>
          </p:cNvSpPr>
          <p:nvPr/>
        </p:nvSpPr>
        <p:spPr>
          <a:xfrm>
            <a:off x="1053157" y="3798897"/>
            <a:ext cx="3132788" cy="6092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u="sng" dirty="0">
                <a:latin typeface="Muller Regular" pitchFamily="2" charset="0"/>
              </a:rPr>
              <a:t>Заключенные соглашения</a:t>
            </a:r>
          </a:p>
          <a:p>
            <a:pPr marL="0" indent="0">
              <a:buNone/>
            </a:pPr>
            <a:r>
              <a:rPr lang="ru-RU" sz="1200" dirty="0">
                <a:latin typeface="Muller Regular" pitchFamily="2" charset="0"/>
              </a:rPr>
              <a:t>-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="" xmlns:a16="http://schemas.microsoft.com/office/drawing/2014/main" id="{989376EE-7A03-4F0F-B211-07B1A707D631}"/>
              </a:ext>
            </a:extLst>
          </p:cNvPr>
          <p:cNvSpPr txBox="1">
            <a:spLocks/>
          </p:cNvSpPr>
          <p:nvPr/>
        </p:nvSpPr>
        <p:spPr>
          <a:xfrm>
            <a:off x="1053157" y="4282547"/>
            <a:ext cx="3598468" cy="19257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500" u="sng" dirty="0">
                <a:latin typeface="Muller Regular" pitchFamily="2" charset="0"/>
              </a:rPr>
              <a:t>Ключевые достигнутые результаты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500" dirty="0">
                <a:latin typeface="Muller Regular" pitchFamily="2" charset="0"/>
              </a:rPr>
              <a:t>Заключены </a:t>
            </a:r>
            <a:r>
              <a:rPr lang="ru-RU" sz="1500" dirty="0" smtClean="0">
                <a:latin typeface="Muller Regular" pitchFamily="2" charset="0"/>
              </a:rPr>
              <a:t>договора: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500" dirty="0" smtClean="0">
                <a:latin typeface="Muller Regular" pitchFamily="2" charset="0"/>
              </a:rPr>
              <a:t> </a:t>
            </a:r>
            <a:r>
              <a:rPr lang="ru-RU" sz="1500" dirty="0">
                <a:latin typeface="Muller Regular" pitchFamily="2" charset="0"/>
              </a:rPr>
              <a:t>с Учебно-методическим центром военно-патриотического воспитания молодёжи «Авангард</a:t>
            </a:r>
            <a:r>
              <a:rPr lang="ru-RU" sz="1500" dirty="0" smtClean="0">
                <a:latin typeface="Muller Regular" pitchFamily="2" charset="0"/>
              </a:rPr>
              <a:t>» на обучение 5000 школьников и студентов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500" dirty="0" smtClean="0">
                <a:latin typeface="Muller Regular" pitchFamily="2" charset="0"/>
              </a:rPr>
              <a:t>С РДДМ</a:t>
            </a:r>
            <a:r>
              <a:rPr lang="ru-RU" sz="1500" dirty="0">
                <a:latin typeface="Muller Regular" pitchFamily="2" charset="0"/>
              </a:rPr>
              <a:t> на обучение </a:t>
            </a:r>
            <a:r>
              <a:rPr lang="ru-RU" sz="1500" dirty="0" smtClean="0">
                <a:latin typeface="Muller Regular" pitchFamily="2" charset="0"/>
              </a:rPr>
              <a:t>3500 </a:t>
            </a:r>
            <a:r>
              <a:rPr lang="ru-RU" sz="1500" dirty="0">
                <a:latin typeface="Muller Regular" pitchFamily="2" charset="0"/>
              </a:rPr>
              <a:t>школьников</a:t>
            </a:r>
            <a:endParaRPr lang="ru-RU" sz="1500" dirty="0" smtClean="0">
              <a:latin typeface="Muller Regular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ru-RU" sz="1500" dirty="0" smtClean="0">
              <a:latin typeface="Muller Regular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ru-RU" sz="1500" dirty="0">
              <a:latin typeface="Muller Regular" pitchFamily="2" charset="0"/>
            </a:endParaRPr>
          </a:p>
        </p:txBody>
      </p:sp>
      <p:sp>
        <p:nvSpPr>
          <p:cNvPr id="5" name="Подзаголовок 2">
            <a:extLst>
              <a:ext uri="{FF2B5EF4-FFF2-40B4-BE49-F238E27FC236}">
                <a16:creationId xmlns="" xmlns:a16="http://schemas.microsoft.com/office/drawing/2014/main" id="{034713A6-E758-5459-93B2-DEE58C1C8B14}"/>
              </a:ext>
            </a:extLst>
          </p:cNvPr>
          <p:cNvSpPr txBox="1">
            <a:spLocks/>
          </p:cNvSpPr>
          <p:nvPr/>
        </p:nvSpPr>
        <p:spPr>
          <a:xfrm>
            <a:off x="4667573" y="1978012"/>
            <a:ext cx="3132788" cy="47386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b="1" dirty="0">
                <a:latin typeface="Muller Regular" pitchFamily="2" charset="0"/>
              </a:rPr>
              <a:t>Министерство здравоохранения </a:t>
            </a:r>
            <a:r>
              <a:rPr lang="ru-RU" sz="1600" b="1" dirty="0" smtClean="0">
                <a:latin typeface="Muller Regular" pitchFamily="2" charset="0"/>
              </a:rPr>
              <a:t>Владимирской области</a:t>
            </a:r>
            <a:endParaRPr lang="ru-RU" sz="1600" b="1" dirty="0">
              <a:latin typeface="Muller Regular" pitchFamily="2" charset="0"/>
            </a:endParaRPr>
          </a:p>
        </p:txBody>
      </p:sp>
      <p:sp>
        <p:nvSpPr>
          <p:cNvPr id="7" name="Подзаголовок 2">
            <a:extLst>
              <a:ext uri="{FF2B5EF4-FFF2-40B4-BE49-F238E27FC236}">
                <a16:creationId xmlns="" xmlns:a16="http://schemas.microsoft.com/office/drawing/2014/main" id="{97AFC8BE-D6E7-67D3-E596-CD04939AB6BF}"/>
              </a:ext>
            </a:extLst>
          </p:cNvPr>
          <p:cNvSpPr txBox="1">
            <a:spLocks/>
          </p:cNvSpPr>
          <p:nvPr/>
        </p:nvSpPr>
        <p:spPr>
          <a:xfrm>
            <a:off x="4552069" y="2671131"/>
            <a:ext cx="3132788" cy="1611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u="sng" dirty="0">
                <a:latin typeface="Muller Regular" pitchFamily="2" charset="0"/>
              </a:rPr>
              <a:t>Направления совместной работы</a:t>
            </a:r>
          </a:p>
          <a:p>
            <a:pPr marL="0" indent="0">
              <a:buNone/>
            </a:pPr>
            <a:r>
              <a:rPr lang="ru-RU" sz="1400" dirty="0">
                <a:latin typeface="Muller Regular" pitchFamily="2" charset="0"/>
              </a:rPr>
              <a:t>Проведение совместных мероприятий в рамках Всероссийский акций (День борьбы с туберкулезом, День донора, День борьбы со СПИДом и т.д.)</a:t>
            </a:r>
          </a:p>
        </p:txBody>
      </p:sp>
      <p:sp>
        <p:nvSpPr>
          <p:cNvPr id="8" name="Подзаголовок 2">
            <a:extLst>
              <a:ext uri="{FF2B5EF4-FFF2-40B4-BE49-F238E27FC236}">
                <a16:creationId xmlns="" xmlns:a16="http://schemas.microsoft.com/office/drawing/2014/main" id="{35E64D42-152D-6A12-F330-92DC472756AE}"/>
              </a:ext>
            </a:extLst>
          </p:cNvPr>
          <p:cNvSpPr txBox="1">
            <a:spLocks/>
          </p:cNvSpPr>
          <p:nvPr/>
        </p:nvSpPr>
        <p:spPr>
          <a:xfrm>
            <a:off x="4552069" y="4291940"/>
            <a:ext cx="3132788" cy="6092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u="sng" dirty="0">
                <a:latin typeface="Muller Regular" pitchFamily="2" charset="0"/>
              </a:rPr>
              <a:t>Заключенные соглашения</a:t>
            </a:r>
          </a:p>
          <a:p>
            <a:pPr marL="0" indent="0">
              <a:buNone/>
            </a:pPr>
            <a:r>
              <a:rPr lang="ru-RU" sz="1100" dirty="0" smtClean="0">
                <a:latin typeface="Muller Regular" pitchFamily="2" charset="0"/>
              </a:rPr>
              <a:t>-</a:t>
            </a:r>
            <a:endParaRPr lang="ru-RU" sz="1100" dirty="0">
              <a:latin typeface="Muller Regular" pitchFamily="2" charset="0"/>
            </a:endParaRPr>
          </a:p>
        </p:txBody>
      </p:sp>
      <p:sp>
        <p:nvSpPr>
          <p:cNvPr id="9" name="Подзаголовок 2">
            <a:extLst>
              <a:ext uri="{FF2B5EF4-FFF2-40B4-BE49-F238E27FC236}">
                <a16:creationId xmlns="" xmlns:a16="http://schemas.microsoft.com/office/drawing/2014/main" id="{C20B8274-29E3-1F66-CEFF-AEA54E20E9B3}"/>
              </a:ext>
            </a:extLst>
          </p:cNvPr>
          <p:cNvSpPr txBox="1">
            <a:spLocks/>
          </p:cNvSpPr>
          <p:nvPr/>
        </p:nvSpPr>
        <p:spPr>
          <a:xfrm>
            <a:off x="4651625" y="4849993"/>
            <a:ext cx="3132788" cy="7908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u="sng" dirty="0">
                <a:latin typeface="Muller Regular" pitchFamily="2" charset="0"/>
              </a:rPr>
              <a:t>Ключевые достигнутые результаты</a:t>
            </a:r>
          </a:p>
          <a:p>
            <a:pPr marL="0" indent="0">
              <a:buNone/>
            </a:pPr>
            <a:r>
              <a:rPr lang="ru-RU" sz="1400" dirty="0">
                <a:latin typeface="Muller Regular" pitchFamily="2" charset="0"/>
              </a:rPr>
              <a:t>Проведение совместных акций</a:t>
            </a:r>
          </a:p>
          <a:p>
            <a:pPr marL="0" indent="0">
              <a:buNone/>
            </a:pPr>
            <a:endParaRPr lang="ru-RU" sz="1200" dirty="0">
              <a:latin typeface="Muller Regular" pitchFamily="2" charset="0"/>
            </a:endParaRPr>
          </a:p>
        </p:txBody>
      </p:sp>
      <p:sp>
        <p:nvSpPr>
          <p:cNvPr id="10" name="Подзаголовок 2">
            <a:extLst>
              <a:ext uri="{FF2B5EF4-FFF2-40B4-BE49-F238E27FC236}">
                <a16:creationId xmlns="" xmlns:a16="http://schemas.microsoft.com/office/drawing/2014/main" id="{3E277308-80A1-3FEE-0FF2-F299A876578C}"/>
              </a:ext>
            </a:extLst>
          </p:cNvPr>
          <p:cNvSpPr txBox="1">
            <a:spLocks/>
          </p:cNvSpPr>
          <p:nvPr/>
        </p:nvSpPr>
        <p:spPr>
          <a:xfrm>
            <a:off x="8251135" y="1978012"/>
            <a:ext cx="3597564" cy="4738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b="1" dirty="0">
                <a:latin typeface="Muller Regular" pitchFamily="2" charset="0"/>
              </a:rPr>
              <a:t>Министерство труда и социальной защиты населения </a:t>
            </a:r>
            <a:r>
              <a:rPr lang="ru-RU" sz="1400" b="1" dirty="0" smtClean="0">
                <a:latin typeface="Muller Regular" pitchFamily="2" charset="0"/>
              </a:rPr>
              <a:t>Владимирской </a:t>
            </a:r>
            <a:r>
              <a:rPr lang="ru-RU" sz="1400" b="1" dirty="0">
                <a:latin typeface="Muller Regular" pitchFamily="2" charset="0"/>
              </a:rPr>
              <a:t>области</a:t>
            </a:r>
          </a:p>
        </p:txBody>
      </p:sp>
      <p:sp>
        <p:nvSpPr>
          <p:cNvPr id="11" name="Подзаголовок 2">
            <a:extLst>
              <a:ext uri="{FF2B5EF4-FFF2-40B4-BE49-F238E27FC236}">
                <a16:creationId xmlns="" xmlns:a16="http://schemas.microsoft.com/office/drawing/2014/main" id="{BBE8CFC1-6210-0C7D-4F61-6E667F70156C}"/>
              </a:ext>
            </a:extLst>
          </p:cNvPr>
          <p:cNvSpPr txBox="1">
            <a:spLocks/>
          </p:cNvSpPr>
          <p:nvPr/>
        </p:nvSpPr>
        <p:spPr>
          <a:xfrm>
            <a:off x="8323934" y="2741639"/>
            <a:ext cx="3380386" cy="13618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u="sng" dirty="0">
                <a:latin typeface="Muller Regular" pitchFamily="2" charset="0"/>
              </a:rPr>
              <a:t>Направления совместной работы</a:t>
            </a:r>
          </a:p>
          <a:p>
            <a:pPr marL="0" indent="0">
              <a:buNone/>
            </a:pPr>
            <a:r>
              <a:rPr lang="ru-RU" sz="1400" dirty="0">
                <a:latin typeface="Muller Regular" pitchFamily="2" charset="0"/>
              </a:rPr>
              <a:t>Сотрудничество по оказанию помощи людям в кризисной </a:t>
            </a:r>
            <a:r>
              <a:rPr lang="ru-RU" sz="1400" dirty="0" smtClean="0">
                <a:latin typeface="Muller Regular" pitchFamily="2" charset="0"/>
              </a:rPr>
              <a:t>ситуации</a:t>
            </a:r>
          </a:p>
          <a:p>
            <a:pPr marL="0" indent="0">
              <a:buNone/>
            </a:pPr>
            <a:r>
              <a:rPr lang="ru-RU" sz="1400" dirty="0" smtClean="0">
                <a:latin typeface="Muller Regular" pitchFamily="2" charset="0"/>
              </a:rPr>
              <a:t>Профессиональное обучение</a:t>
            </a:r>
            <a:endParaRPr lang="ru-RU" sz="1400" dirty="0">
              <a:latin typeface="Muller Regular" pitchFamily="2" charset="0"/>
            </a:endParaRPr>
          </a:p>
        </p:txBody>
      </p:sp>
      <p:sp>
        <p:nvSpPr>
          <p:cNvPr id="12" name="Подзаголовок 2">
            <a:extLst>
              <a:ext uri="{FF2B5EF4-FFF2-40B4-BE49-F238E27FC236}">
                <a16:creationId xmlns="" xmlns:a16="http://schemas.microsoft.com/office/drawing/2014/main" id="{762FD097-A17E-9C7E-B01F-D56BDAC50A4F}"/>
              </a:ext>
            </a:extLst>
          </p:cNvPr>
          <p:cNvSpPr txBox="1">
            <a:spLocks/>
          </p:cNvSpPr>
          <p:nvPr/>
        </p:nvSpPr>
        <p:spPr>
          <a:xfrm>
            <a:off x="8323935" y="4099201"/>
            <a:ext cx="3132788" cy="6092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u="sng" dirty="0">
                <a:latin typeface="Muller Regular" pitchFamily="2" charset="0"/>
              </a:rPr>
              <a:t>Заключенные соглашения</a:t>
            </a:r>
          </a:p>
          <a:p>
            <a:pPr marL="0" indent="0">
              <a:buNone/>
            </a:pPr>
            <a:r>
              <a:rPr lang="ru-RU" sz="1400" dirty="0" smtClean="0">
                <a:latin typeface="Muller Regular" pitchFamily="2" charset="0"/>
              </a:rPr>
              <a:t>25.06.2023 год соглашение о сотрудничестве</a:t>
            </a:r>
            <a:endParaRPr lang="ru-RU" sz="1400" dirty="0">
              <a:latin typeface="Muller Regular" pitchFamily="2" charset="0"/>
            </a:endParaRPr>
          </a:p>
        </p:txBody>
      </p:sp>
      <p:sp>
        <p:nvSpPr>
          <p:cNvPr id="14" name="Подзаголовок 2">
            <a:extLst>
              <a:ext uri="{FF2B5EF4-FFF2-40B4-BE49-F238E27FC236}">
                <a16:creationId xmlns="" xmlns:a16="http://schemas.microsoft.com/office/drawing/2014/main" id="{07F832D0-2915-4450-6038-C3620151BA37}"/>
              </a:ext>
            </a:extLst>
          </p:cNvPr>
          <p:cNvSpPr txBox="1">
            <a:spLocks/>
          </p:cNvSpPr>
          <p:nvPr/>
        </p:nvSpPr>
        <p:spPr>
          <a:xfrm>
            <a:off x="8323935" y="4916246"/>
            <a:ext cx="3132788" cy="1128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ru-RU" sz="1400" u="sng" dirty="0">
                <a:latin typeface="Muller Regular" pitchFamily="2" charset="0"/>
              </a:rPr>
              <a:t>Ключевые достигнутые результаты</a:t>
            </a:r>
          </a:p>
          <a:p>
            <a:pPr marL="0" indent="0">
              <a:buNone/>
            </a:pPr>
            <a:r>
              <a:rPr lang="ru-RU" sz="1400" dirty="0" smtClean="0">
                <a:latin typeface="Muller Regular" pitchFamily="2" charset="0"/>
              </a:rPr>
              <a:t>РО вошло в реестр поставщиков социальных услуг</a:t>
            </a:r>
            <a:endParaRPr lang="ru-RU" sz="1400" dirty="0">
              <a:latin typeface="Muller Regula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250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4694A2B0-74B0-628F-C7B7-DB08EF0D8FB3}"/>
              </a:ext>
            </a:extLst>
          </p:cNvPr>
          <p:cNvSpPr/>
          <p:nvPr/>
        </p:nvSpPr>
        <p:spPr>
          <a:xfrm>
            <a:off x="977387" y="3744138"/>
            <a:ext cx="75909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Muller Regular Italic" pitchFamily="2" charset="0"/>
              </a:rPr>
              <a:t>г. Владимир, </a:t>
            </a:r>
            <a:r>
              <a:rPr lang="ru-RU" sz="2000" dirty="0" err="1" smtClean="0">
                <a:latin typeface="Muller Regular Italic" pitchFamily="2" charset="0"/>
              </a:rPr>
              <a:t>ул.Луначарского</a:t>
            </a:r>
            <a:r>
              <a:rPr lang="ru-RU" sz="2000" dirty="0" smtClean="0">
                <a:latin typeface="Muller Regular Italic" pitchFamily="2" charset="0"/>
              </a:rPr>
              <a:t>, д.3. оф. 201К </a:t>
            </a:r>
            <a:endParaRPr lang="ru-RU" sz="2000" dirty="0">
              <a:latin typeface="Muller Regular Italic" pitchFamily="2" charset="0"/>
            </a:endParaRPr>
          </a:p>
        </p:txBody>
      </p:sp>
      <p:sp>
        <p:nvSpPr>
          <p:cNvPr id="11" name="Треугольник 10">
            <a:extLst>
              <a:ext uri="{FF2B5EF4-FFF2-40B4-BE49-F238E27FC236}">
                <a16:creationId xmlns="" xmlns:a16="http://schemas.microsoft.com/office/drawing/2014/main" id="{1EAA1942-5E99-3617-7A61-88355FB196FE}"/>
              </a:ext>
            </a:extLst>
          </p:cNvPr>
          <p:cNvSpPr/>
          <p:nvPr/>
        </p:nvSpPr>
        <p:spPr>
          <a:xfrm rot="5400000" flipV="1">
            <a:off x="6661031" y="1327033"/>
            <a:ext cx="6858001" cy="4203938"/>
          </a:xfrm>
          <a:prstGeom prst="triangle">
            <a:avLst>
              <a:gd name="adj" fmla="val 100000"/>
            </a:avLst>
          </a:prstGeom>
          <a:solidFill>
            <a:srgbClr val="DE44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2302E"/>
              </a:solidFill>
            </a:endParaRPr>
          </a:p>
        </p:txBody>
      </p:sp>
      <p:sp>
        <p:nvSpPr>
          <p:cNvPr id="13" name="Треугольник 12">
            <a:extLst>
              <a:ext uri="{FF2B5EF4-FFF2-40B4-BE49-F238E27FC236}">
                <a16:creationId xmlns="" xmlns:a16="http://schemas.microsoft.com/office/drawing/2014/main" id="{735A24A0-3AB2-64F6-AA02-2989DB8BB6D9}"/>
              </a:ext>
            </a:extLst>
          </p:cNvPr>
          <p:cNvSpPr/>
          <p:nvPr/>
        </p:nvSpPr>
        <p:spPr>
          <a:xfrm>
            <a:off x="6616461" y="2260120"/>
            <a:ext cx="5575540" cy="4597879"/>
          </a:xfrm>
          <a:prstGeom prst="triangle">
            <a:avLst>
              <a:gd name="adj" fmla="val 100000"/>
            </a:avLst>
          </a:prstGeom>
          <a:solidFill>
            <a:srgbClr val="DEDD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8587E03-65F5-5F81-C5D4-EB0D1ECEB522}"/>
              </a:ext>
            </a:extLst>
          </p:cNvPr>
          <p:cNvSpPr txBox="1"/>
          <p:nvPr/>
        </p:nvSpPr>
        <p:spPr>
          <a:xfrm>
            <a:off x="1613927" y="4491057"/>
            <a:ext cx="3404326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ru-RU" sz="1200" b="1" dirty="0" smtClean="0">
                <a:latin typeface="Muller Regular" pitchFamily="2" charset="0"/>
              </a:rPr>
              <a:t>8-910-6785975 </a:t>
            </a:r>
            <a:endParaRPr lang="ru-RU" sz="1200" b="1" dirty="0">
              <a:latin typeface="Muller Regular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2AE2B0C-0F27-22D6-9674-36A3AAB97D5C}"/>
              </a:ext>
            </a:extLst>
          </p:cNvPr>
          <p:cNvSpPr txBox="1"/>
          <p:nvPr/>
        </p:nvSpPr>
        <p:spPr>
          <a:xfrm>
            <a:off x="1613927" y="5224124"/>
            <a:ext cx="3404326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ru-RU" sz="1200" dirty="0" smtClean="0">
                <a:latin typeface="Muller Regular" pitchFamily="2" charset="0"/>
              </a:rPr>
              <a:t>33</a:t>
            </a:r>
            <a:r>
              <a:rPr lang="en-US" sz="1200" dirty="0">
                <a:latin typeface="Muller Regular" pitchFamily="2" charset="0"/>
              </a:rPr>
              <a:t>region@redcross.ru</a:t>
            </a:r>
            <a:endParaRPr lang="ru-RU" sz="1200" dirty="0">
              <a:latin typeface="Muller Regular" pitchFamily="2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8A631E8-7E3E-A4CF-3945-A37505E4EF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7387" y="4398317"/>
            <a:ext cx="493259" cy="49325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D960CDD2-B42E-FD67-9BA1-CDC3CCB1AE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0035" y="5145645"/>
            <a:ext cx="480611" cy="48061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9FBBCC35-212F-AD99-DC56-7AC5DD6C97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371944" y="-216816"/>
            <a:ext cx="5203596" cy="29270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CF610EC-46A6-0018-4926-FD2DD262BEE0}"/>
              </a:ext>
            </a:extLst>
          </p:cNvPr>
          <p:cNvSpPr txBox="1"/>
          <p:nvPr/>
        </p:nvSpPr>
        <p:spPr>
          <a:xfrm>
            <a:off x="977386" y="2299575"/>
            <a:ext cx="798770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Muller Bold"/>
                <a:cs typeface="Arial"/>
                <a:sym typeface="Arial"/>
              </a:rPr>
              <a:t>Владимирское </a:t>
            </a:r>
            <a:r>
              <a:rPr lang="ru-RU" sz="2800" b="1" dirty="0">
                <a:latin typeface="Muller Bold"/>
                <a:cs typeface="Arial"/>
                <a:sym typeface="Arial"/>
              </a:rPr>
              <a:t>региональное отделение Российского Красного Креста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96853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49530D51-7CD4-C947-D484-80CEA6DEF6DC}"/>
              </a:ext>
            </a:extLst>
          </p:cNvPr>
          <p:cNvSpPr/>
          <p:nvPr/>
        </p:nvSpPr>
        <p:spPr>
          <a:xfrm>
            <a:off x="8097253" y="0"/>
            <a:ext cx="4094747" cy="3911599"/>
          </a:xfrm>
          <a:prstGeom prst="rect">
            <a:avLst/>
          </a:prstGeom>
          <a:solidFill>
            <a:srgbClr val="DE44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6CB8991-20D5-2613-3DBC-393C6E4462C9}"/>
              </a:ext>
            </a:extLst>
          </p:cNvPr>
          <p:cNvSpPr txBox="1"/>
          <p:nvPr/>
        </p:nvSpPr>
        <p:spPr>
          <a:xfrm>
            <a:off x="8265696" y="1707100"/>
            <a:ext cx="400568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Muller Regular" pitchFamily="2" charset="0"/>
              </a:rPr>
              <a:t>12 </a:t>
            </a:r>
            <a:r>
              <a:rPr lang="ru-RU" sz="1600" dirty="0">
                <a:solidFill>
                  <a:schemeClr val="bg1"/>
                </a:solidFill>
                <a:latin typeface="Muller Regular" pitchFamily="2" charset="0"/>
              </a:rPr>
              <a:t>сотрудников </a:t>
            </a:r>
            <a:br>
              <a:rPr lang="ru-RU" sz="1600" dirty="0">
                <a:solidFill>
                  <a:schemeClr val="bg1"/>
                </a:solidFill>
                <a:latin typeface="Muller Regular" pitchFamily="2" charset="0"/>
              </a:rPr>
            </a:br>
            <a:r>
              <a:rPr lang="ru-RU" sz="1600" dirty="0">
                <a:solidFill>
                  <a:schemeClr val="bg1"/>
                </a:solidFill>
                <a:latin typeface="Muller Regular" pitchFamily="2" charset="0"/>
              </a:rPr>
              <a:t>(на сегодняшний день)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1F60946-7675-40B1-AA48-9F013AB16027}"/>
              </a:ext>
            </a:extLst>
          </p:cNvPr>
          <p:cNvSpPr txBox="1"/>
          <p:nvPr/>
        </p:nvSpPr>
        <p:spPr>
          <a:xfrm>
            <a:off x="1035145" y="365522"/>
            <a:ext cx="21145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latin typeface="Muller Medium" pitchFamily="2" charset="0"/>
              </a:rPr>
              <a:t>ИСТОРИЯ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66F2E16-8A1C-2B3C-6768-FFE300E019AD}"/>
              </a:ext>
            </a:extLst>
          </p:cNvPr>
          <p:cNvSpPr txBox="1"/>
          <p:nvPr/>
        </p:nvSpPr>
        <p:spPr>
          <a:xfrm>
            <a:off x="1116633" y="2643452"/>
            <a:ext cx="50026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latin typeface="Muller Medium" pitchFamily="2" charset="0"/>
              </a:rPr>
              <a:t>Дата создания: </a:t>
            </a:r>
            <a:r>
              <a:rPr lang="ru-RU" sz="1600" dirty="0" smtClean="0">
                <a:latin typeface="Muller Medium" pitchFamily="2" charset="0"/>
              </a:rPr>
              <a:t>22 октября 1868 </a:t>
            </a:r>
            <a:r>
              <a:rPr lang="ru-RU" sz="1600" dirty="0">
                <a:latin typeface="Muller Medium" pitchFamily="2" charset="0"/>
              </a:rPr>
              <a:t>года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="" xmlns:a16="http://schemas.microsoft.com/office/drawing/2014/main" id="{EC69BA57-8A77-81FB-32AB-11BB5B1D8F4C}"/>
              </a:ext>
            </a:extLst>
          </p:cNvPr>
          <p:cNvCxnSpPr/>
          <p:nvPr/>
        </p:nvCxnSpPr>
        <p:spPr>
          <a:xfrm>
            <a:off x="1058005" y="914698"/>
            <a:ext cx="2091690" cy="0"/>
          </a:xfrm>
          <a:prstGeom prst="line">
            <a:avLst/>
          </a:prstGeom>
          <a:ln w="44450">
            <a:solidFill>
              <a:srgbClr val="DE44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271B8CFB-8B6F-EDA7-3852-65FAAA03CA9E}"/>
              </a:ext>
            </a:extLst>
          </p:cNvPr>
          <p:cNvSpPr txBox="1"/>
          <p:nvPr/>
        </p:nvSpPr>
        <p:spPr>
          <a:xfrm>
            <a:off x="8953977" y="340470"/>
            <a:ext cx="29178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Muller Medium" pitchFamily="2" charset="0"/>
              </a:rPr>
              <a:t>КОЛИЧЕСТВО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DA68DAC6-08CB-B15D-3B4B-BD9CD3F0027F}"/>
              </a:ext>
            </a:extLst>
          </p:cNvPr>
          <p:cNvSpPr txBox="1"/>
          <p:nvPr/>
        </p:nvSpPr>
        <p:spPr>
          <a:xfrm>
            <a:off x="1058005" y="5255121"/>
            <a:ext cx="6766257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latin typeface="Muller Medium" pitchFamily="2" charset="0"/>
              </a:rPr>
              <a:t>Гуманитарные региональные вызовы</a:t>
            </a:r>
            <a:br>
              <a:rPr lang="ru-RU" sz="1600" dirty="0">
                <a:latin typeface="Muller Medium" pitchFamily="2" charset="0"/>
              </a:rPr>
            </a:br>
            <a:r>
              <a:rPr lang="ru-RU" sz="1400" dirty="0">
                <a:latin typeface="Muller Regular" pitchFamily="2" charset="0"/>
              </a:rPr>
              <a:t>отсутствие крупных сетевых бизнес-сообществ для установления долгосрочных отношений в ключе привлечения средств и гуманитарной помощи для оказания помощи людям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9D5CEE12-67CA-86B0-3C39-FE921A5662A8}"/>
              </a:ext>
            </a:extLst>
          </p:cNvPr>
          <p:cNvSpPr txBox="1"/>
          <p:nvPr/>
        </p:nvSpPr>
        <p:spPr>
          <a:xfrm>
            <a:off x="1035145" y="3097153"/>
            <a:ext cx="6847746" cy="227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latin typeface="Muller Medium" pitchFamily="2" charset="0"/>
              </a:rPr>
              <a:t>Ключевые события</a:t>
            </a:r>
            <a:br>
              <a:rPr lang="ru-RU" sz="1600" dirty="0">
                <a:latin typeface="Muller Medium" pitchFamily="2" charset="0"/>
              </a:rPr>
            </a:br>
            <a:r>
              <a:rPr lang="ru-RU" sz="1400" dirty="0" smtClean="0">
                <a:latin typeface="Muller Regular" pitchFamily="2" charset="0"/>
              </a:rPr>
              <a:t>22 </a:t>
            </a:r>
            <a:r>
              <a:rPr lang="ru-RU" sz="1400" dirty="0">
                <a:latin typeface="Muller Regular" pitchFamily="2" charset="0"/>
              </a:rPr>
              <a:t>октября 1892 года состоялось открытие общины сестер милосердия</a:t>
            </a:r>
          </a:p>
          <a:p>
            <a:pPr algn="just"/>
            <a:r>
              <a:rPr lang="ru-RU" sz="1400" dirty="0">
                <a:latin typeface="Muller Regular" pitchFamily="2" charset="0"/>
              </a:rPr>
              <a:t>Февраль 1893 года </a:t>
            </a:r>
            <a:r>
              <a:rPr lang="ru-RU" sz="1400" dirty="0" smtClean="0">
                <a:latin typeface="Muller Regular" pitchFamily="2" charset="0"/>
              </a:rPr>
              <a:t>- </a:t>
            </a:r>
            <a:r>
              <a:rPr lang="ru-RU" sz="1400" dirty="0">
                <a:latin typeface="Muller Regular" pitchFamily="2" charset="0"/>
              </a:rPr>
              <a:t>открыта амбулатория для приема больных</a:t>
            </a:r>
          </a:p>
          <a:p>
            <a:pPr algn="just"/>
            <a:r>
              <a:rPr lang="ru-RU" sz="1400" dirty="0">
                <a:latin typeface="Muller Regular" pitchFamily="2" charset="0"/>
              </a:rPr>
              <a:t>14(27) ноября 1914 </a:t>
            </a:r>
            <a:r>
              <a:rPr lang="ru-RU" sz="1400" dirty="0" smtClean="0">
                <a:latin typeface="Muller Regular" pitchFamily="2" charset="0"/>
              </a:rPr>
              <a:t>года - открытие </a:t>
            </a:r>
            <a:r>
              <a:rPr lang="ru-RU" sz="1400" dirty="0">
                <a:latin typeface="Muller Regular" pitchFamily="2" charset="0"/>
              </a:rPr>
              <a:t>и освящение больницы  «Красный Крест</a:t>
            </a:r>
            <a:r>
              <a:rPr lang="ru-RU" sz="1400" dirty="0" smtClean="0">
                <a:latin typeface="Muller Regular" pitchFamily="2" charset="0"/>
              </a:rPr>
              <a:t>»</a:t>
            </a:r>
          </a:p>
          <a:p>
            <a:pPr algn="just"/>
            <a:r>
              <a:rPr lang="ru-RU" sz="1400" dirty="0" smtClean="0">
                <a:latin typeface="Muller Regular" pitchFamily="2" charset="0"/>
              </a:rPr>
              <a:t>09.2019 </a:t>
            </a:r>
            <a:r>
              <a:rPr lang="ru-RU" sz="1400" dirty="0">
                <a:latin typeface="Muller Regular" pitchFamily="2" charset="0"/>
              </a:rPr>
              <a:t>- выделение </a:t>
            </a:r>
            <a:r>
              <a:rPr lang="ru-RU" sz="1400" dirty="0" smtClean="0">
                <a:latin typeface="Muller Regular" pitchFamily="2" charset="0"/>
              </a:rPr>
              <a:t>помещения на улице Луначарского, д.3 оф.201К</a:t>
            </a:r>
            <a:endParaRPr lang="ru-RU" sz="1400" dirty="0">
              <a:latin typeface="Muller Regular" pitchFamily="2" charset="0"/>
            </a:endParaRPr>
          </a:p>
          <a:p>
            <a:pPr algn="just"/>
            <a:r>
              <a:rPr lang="ru-RU" sz="1400" dirty="0" smtClean="0">
                <a:latin typeface="Muller Regular" pitchFamily="2" charset="0"/>
              </a:rPr>
              <a:t>01.06.2022 – запуск совместного проекта РКК и УВКБ ООН по оказанию помощи вынужденным переселенцам с территории Украины</a:t>
            </a:r>
          </a:p>
          <a:p>
            <a:pPr algn="just"/>
            <a:r>
              <a:rPr lang="ru-RU" sz="1400" dirty="0" smtClean="0">
                <a:latin typeface="Muller Regular" pitchFamily="2" charset="0"/>
              </a:rPr>
              <a:t>01.07.2022 </a:t>
            </a:r>
            <a:r>
              <a:rPr lang="ru-RU" sz="1400" dirty="0">
                <a:latin typeface="Muller Regular" pitchFamily="2" charset="0"/>
              </a:rPr>
              <a:t>- запуск проекта «Украина и пострадавшие от кризиса страны –Россия»</a:t>
            </a:r>
          </a:p>
          <a:p>
            <a:pPr algn="just"/>
            <a:endParaRPr lang="ru-RU" sz="1400" dirty="0">
              <a:latin typeface="Muller Regular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9B37C7B5-6862-BD51-276C-E1E9CE4F75AB}"/>
              </a:ext>
            </a:extLst>
          </p:cNvPr>
          <p:cNvSpPr txBox="1"/>
          <p:nvPr/>
        </p:nvSpPr>
        <p:spPr>
          <a:xfrm>
            <a:off x="1035145" y="1247913"/>
            <a:ext cx="6789116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Muller Medium" pitchFamily="2" charset="0"/>
              </a:rPr>
              <a:t>Современный статус регионального отделения</a:t>
            </a:r>
          </a:p>
          <a:p>
            <a:pPr algn="just"/>
            <a:r>
              <a:rPr lang="ru-RU" sz="1400" dirty="0">
                <a:latin typeface="Muller Regular" pitchFamily="2" charset="0"/>
              </a:rPr>
              <a:t>Сегодня деятельность </a:t>
            </a:r>
            <a:r>
              <a:rPr lang="ru-RU" sz="1400" dirty="0" smtClean="0">
                <a:latin typeface="Muller Regular" pitchFamily="2" charset="0"/>
              </a:rPr>
              <a:t>Владимирского </a:t>
            </a:r>
            <a:r>
              <a:rPr lang="ru-RU" sz="1400" dirty="0">
                <a:latin typeface="Muller Regular" pitchFamily="2" charset="0"/>
              </a:rPr>
              <a:t>регионального отделения РКК направлена </a:t>
            </a:r>
            <a:r>
              <a:rPr lang="ru-RU" sz="1400" dirty="0" smtClean="0">
                <a:latin typeface="Muller Regular" pitchFamily="2" charset="0"/>
              </a:rPr>
              <a:t>на </a:t>
            </a:r>
            <a:r>
              <a:rPr lang="ru-RU" sz="1400" dirty="0">
                <a:latin typeface="Muller Regular" pitchFamily="2" charset="0"/>
              </a:rPr>
              <a:t>оказание психо социальной поддержи людям в кризисной ситуации</a:t>
            </a:r>
            <a:r>
              <a:rPr lang="ru-RU" sz="1400" dirty="0" smtClean="0">
                <a:latin typeface="Muller Regular" pitchFamily="2" charset="0"/>
              </a:rPr>
              <a:t>, </a:t>
            </a:r>
            <a:r>
              <a:rPr lang="ru-RU" sz="1400" dirty="0">
                <a:latin typeface="Muller Regular" pitchFamily="2" charset="0"/>
              </a:rPr>
              <a:t>на обучение населения всех возрастов навыкам оказания первой </a:t>
            </a:r>
            <a:r>
              <a:rPr lang="ru-RU" sz="1400" dirty="0" smtClean="0">
                <a:latin typeface="Muller Regular" pitchFamily="2" charset="0"/>
              </a:rPr>
              <a:t>помощи, на </a:t>
            </a:r>
            <a:r>
              <a:rPr lang="ru-RU" sz="1400" dirty="0">
                <a:latin typeface="Muller Regular" pitchFamily="2" charset="0"/>
              </a:rPr>
              <a:t>помощь ВИЧ-инфицированным и их семьям, реализацию программ помощи уязвимым категориям семей.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E0A6A71F-9F40-93A7-E91A-EC9F8BC99291}"/>
              </a:ext>
            </a:extLst>
          </p:cNvPr>
          <p:cNvSpPr txBox="1"/>
          <p:nvPr/>
        </p:nvSpPr>
        <p:spPr>
          <a:xfrm>
            <a:off x="8265697" y="786248"/>
            <a:ext cx="340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 smtClean="0">
                <a:solidFill>
                  <a:schemeClr val="bg1"/>
                </a:solidFill>
                <a:latin typeface="Muller Regular" pitchFamily="2" charset="0"/>
              </a:rPr>
              <a:t>112 </a:t>
            </a:r>
            <a:r>
              <a:rPr lang="ru-RU" sz="1600" dirty="0">
                <a:solidFill>
                  <a:schemeClr val="bg1"/>
                </a:solidFill>
                <a:latin typeface="Muller Regular" pitchFamily="2" charset="0"/>
              </a:rPr>
              <a:t>волонтеров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B08256F3-42AB-8C33-6509-90D7667C546C}"/>
              </a:ext>
            </a:extLst>
          </p:cNvPr>
          <p:cNvSpPr txBox="1"/>
          <p:nvPr/>
        </p:nvSpPr>
        <p:spPr>
          <a:xfrm>
            <a:off x="8265696" y="1247913"/>
            <a:ext cx="69239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 smtClean="0">
                <a:solidFill>
                  <a:schemeClr val="bg1"/>
                </a:solidFill>
                <a:latin typeface="Muller Regular" pitchFamily="2" charset="0"/>
              </a:rPr>
              <a:t>2</a:t>
            </a:r>
            <a:r>
              <a:rPr lang="en-US" sz="1600" dirty="0" smtClean="0">
                <a:solidFill>
                  <a:schemeClr val="bg1"/>
                </a:solidFill>
                <a:latin typeface="Muller Regular" pitchFamily="2" charset="0"/>
              </a:rPr>
              <a:t>5 </a:t>
            </a:r>
            <a:r>
              <a:rPr lang="ru-RU" sz="1600" dirty="0" smtClean="0">
                <a:solidFill>
                  <a:schemeClr val="bg1"/>
                </a:solidFill>
                <a:latin typeface="Muller Regular" pitchFamily="2" charset="0"/>
              </a:rPr>
              <a:t>членов</a:t>
            </a:r>
            <a:endParaRPr lang="ru-RU" sz="1600" dirty="0">
              <a:solidFill>
                <a:schemeClr val="bg1"/>
              </a:solidFill>
              <a:latin typeface="Muller Regular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253" y="4102249"/>
            <a:ext cx="3982015" cy="265363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6CB8991-20D5-2613-3DBC-393C6E4462C9}"/>
              </a:ext>
            </a:extLst>
          </p:cNvPr>
          <p:cNvSpPr txBox="1"/>
          <p:nvPr/>
        </p:nvSpPr>
        <p:spPr>
          <a:xfrm>
            <a:off x="8265696" y="2291875"/>
            <a:ext cx="381357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Muller Regular" pitchFamily="2" charset="0"/>
              </a:rPr>
              <a:t>2022 год от ЦА доведено 5,700,000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Muller Regular" pitchFamily="2" charset="0"/>
              </a:rPr>
              <a:t>Отчислено налогов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Muller Regular" pitchFamily="2" charset="0"/>
              </a:rPr>
              <a:t>1,521,000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Muller Regular" pitchFamily="2" charset="0"/>
              </a:rPr>
              <a:t>2023год </a:t>
            </a:r>
            <a:r>
              <a:rPr lang="ru-RU" sz="1600" dirty="0">
                <a:solidFill>
                  <a:schemeClr val="bg1"/>
                </a:solidFill>
                <a:latin typeface="Muller Regular" pitchFamily="2" charset="0"/>
              </a:rPr>
              <a:t>от ЦА доведено </a:t>
            </a:r>
            <a:r>
              <a:rPr lang="ru-RU" sz="1600" dirty="0" smtClean="0">
                <a:solidFill>
                  <a:schemeClr val="bg1"/>
                </a:solidFill>
                <a:latin typeface="Muller Regular" pitchFamily="2" charset="0"/>
              </a:rPr>
              <a:t>6,040,000</a:t>
            </a:r>
            <a:endParaRPr lang="ru-RU" sz="1600" dirty="0">
              <a:solidFill>
                <a:schemeClr val="bg1"/>
              </a:solidFill>
              <a:latin typeface="Muller Regular" pitchFamily="2" charset="0"/>
            </a:endParaRPr>
          </a:p>
          <a:p>
            <a:r>
              <a:rPr lang="ru-RU" sz="1600" dirty="0">
                <a:solidFill>
                  <a:schemeClr val="bg1"/>
                </a:solidFill>
                <a:latin typeface="Muller Regular" pitchFamily="2" charset="0"/>
              </a:rPr>
              <a:t>Отчислено налогов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Muller Regular" pitchFamily="2" charset="0"/>
              </a:rPr>
              <a:t>1,465,000</a:t>
            </a:r>
            <a:endParaRPr lang="ru-RU" sz="1600" dirty="0">
              <a:solidFill>
                <a:schemeClr val="bg1"/>
              </a:solidFill>
              <a:latin typeface="Muller Regular" pitchFamily="2" charset="0"/>
            </a:endParaRPr>
          </a:p>
          <a:p>
            <a:endParaRPr lang="ru-RU" sz="1600" dirty="0">
              <a:solidFill>
                <a:schemeClr val="bg1"/>
              </a:solidFill>
              <a:latin typeface="Muller Regula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441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AA49930-1043-2946-F446-FAE1D5AE9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016" y="118369"/>
            <a:ext cx="11000874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DE4439"/>
                </a:solidFill>
                <a:latin typeface="Muller Regular" pitchFamily="2" charset="0"/>
              </a:rPr>
              <a:t>РЕАЛИЗУЕМЫЕ ФЕДЕРАЛЬНЫЕ НАПРАВЛЕНИЯ ДЕЯТЕЛЬНОСТИ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48CEE49D-EA3E-38AC-8BF6-647A57F98593}"/>
              </a:ext>
            </a:extLst>
          </p:cNvPr>
          <p:cNvCxnSpPr/>
          <p:nvPr/>
        </p:nvCxnSpPr>
        <p:spPr>
          <a:xfrm>
            <a:off x="1776878" y="1949672"/>
            <a:ext cx="9341402" cy="0"/>
          </a:xfrm>
          <a:prstGeom prst="line">
            <a:avLst/>
          </a:prstGeom>
          <a:ln w="25400">
            <a:solidFill>
              <a:srgbClr val="DE443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="" xmlns:a16="http://schemas.microsoft.com/office/drawing/2014/main" id="{B08C6243-DD56-54C8-E3E0-9E80379BFC8A}"/>
              </a:ext>
            </a:extLst>
          </p:cNvPr>
          <p:cNvCxnSpPr/>
          <p:nvPr/>
        </p:nvCxnSpPr>
        <p:spPr>
          <a:xfrm>
            <a:off x="1776878" y="2671708"/>
            <a:ext cx="9341402" cy="0"/>
          </a:xfrm>
          <a:prstGeom prst="line">
            <a:avLst/>
          </a:prstGeom>
          <a:ln w="25400">
            <a:solidFill>
              <a:srgbClr val="DE443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3B78276C-1973-42CA-5F25-85FB283C8D0A}"/>
              </a:ext>
            </a:extLst>
          </p:cNvPr>
          <p:cNvCxnSpPr/>
          <p:nvPr/>
        </p:nvCxnSpPr>
        <p:spPr>
          <a:xfrm>
            <a:off x="1776878" y="3429889"/>
            <a:ext cx="9341402" cy="0"/>
          </a:xfrm>
          <a:prstGeom prst="line">
            <a:avLst/>
          </a:prstGeom>
          <a:ln w="25400">
            <a:solidFill>
              <a:srgbClr val="DE443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6A3D683-952B-C288-4B96-B6A187A466A4}"/>
              </a:ext>
            </a:extLst>
          </p:cNvPr>
          <p:cNvSpPr txBox="1"/>
          <p:nvPr/>
        </p:nvSpPr>
        <p:spPr>
          <a:xfrm>
            <a:off x="1127626" y="1329863"/>
            <a:ext cx="581891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000" b="1" dirty="0">
                <a:solidFill>
                  <a:srgbClr val="28282D"/>
                </a:solidFill>
                <a:latin typeface="Muller Regular" pitchFamily="2" charset="0"/>
              </a:rPr>
              <a:t>01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92B33FB-CD6A-1612-24F9-5E9027D89EA7}"/>
              </a:ext>
            </a:extLst>
          </p:cNvPr>
          <p:cNvSpPr txBox="1"/>
          <p:nvPr/>
        </p:nvSpPr>
        <p:spPr>
          <a:xfrm>
            <a:off x="1090756" y="2071290"/>
            <a:ext cx="655629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000" b="1" dirty="0">
                <a:solidFill>
                  <a:srgbClr val="28282D"/>
                </a:solidFill>
                <a:latin typeface="Muller Regular" pitchFamily="2" charset="0"/>
              </a:rPr>
              <a:t>02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BD6AE910-BFEC-AF08-458B-AEDBC720F621}"/>
              </a:ext>
            </a:extLst>
          </p:cNvPr>
          <p:cNvSpPr txBox="1"/>
          <p:nvPr/>
        </p:nvSpPr>
        <p:spPr>
          <a:xfrm>
            <a:off x="1087551" y="2827257"/>
            <a:ext cx="662041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000" b="1" dirty="0">
                <a:solidFill>
                  <a:srgbClr val="28282D"/>
                </a:solidFill>
                <a:latin typeface="Muller Regular" pitchFamily="2" charset="0"/>
              </a:rPr>
              <a:t>03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B127E815-9874-DEA4-103C-F7725D312B97}"/>
              </a:ext>
            </a:extLst>
          </p:cNvPr>
          <p:cNvSpPr txBox="1"/>
          <p:nvPr/>
        </p:nvSpPr>
        <p:spPr>
          <a:xfrm>
            <a:off x="2485616" y="2119528"/>
            <a:ext cx="90203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1400" dirty="0">
                <a:solidFill>
                  <a:schemeClr val="tx1"/>
                </a:solidFill>
                <a:effectLst/>
                <a:latin typeface="Muller Regula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Обучение приёмам, умениям и навыкам оказания первой помощи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38A51C41-5947-1FA0-7474-291A1BE68D78}"/>
              </a:ext>
            </a:extLst>
          </p:cNvPr>
          <p:cNvSpPr txBox="1"/>
          <p:nvPr/>
        </p:nvSpPr>
        <p:spPr>
          <a:xfrm>
            <a:off x="2498930" y="4409752"/>
            <a:ext cx="90396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1400" dirty="0" smtClean="0">
                <a:solidFill>
                  <a:schemeClr val="tx1"/>
                </a:solidFill>
                <a:effectLst/>
                <a:latin typeface="Muller Regula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Популяризация и развитие системы донорства крови, органов и тканей</a:t>
            </a:r>
            <a:endParaRPr lang="ru-RU" sz="1400" dirty="0">
              <a:solidFill>
                <a:schemeClr val="tx1"/>
              </a:solidFill>
              <a:effectLst/>
              <a:latin typeface="Muller Regular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AC3A2B25-37B9-806F-75FF-23BC3948D1E2}"/>
              </a:ext>
            </a:extLst>
          </p:cNvPr>
          <p:cNvSpPr txBox="1"/>
          <p:nvPr/>
        </p:nvSpPr>
        <p:spPr>
          <a:xfrm>
            <a:off x="2472303" y="3605197"/>
            <a:ext cx="42812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1400" dirty="0" smtClean="0">
                <a:solidFill>
                  <a:schemeClr val="tx1"/>
                </a:solidFill>
                <a:effectLst/>
                <a:latin typeface="Muller Regula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Служба Милосердия РКК</a:t>
            </a:r>
            <a:endParaRPr lang="ru-RU" sz="1400" dirty="0">
              <a:solidFill>
                <a:schemeClr val="tx1"/>
              </a:solidFill>
              <a:effectLst/>
              <a:latin typeface="Muller Regular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="" xmlns:a16="http://schemas.microsoft.com/office/drawing/2014/main" id="{3B78276C-1973-42CA-5F25-85FB283C8D0A}"/>
              </a:ext>
            </a:extLst>
          </p:cNvPr>
          <p:cNvCxnSpPr/>
          <p:nvPr/>
        </p:nvCxnSpPr>
        <p:spPr>
          <a:xfrm>
            <a:off x="1776878" y="4149103"/>
            <a:ext cx="9341402" cy="0"/>
          </a:xfrm>
          <a:prstGeom prst="line">
            <a:avLst/>
          </a:prstGeom>
          <a:ln w="25400">
            <a:solidFill>
              <a:srgbClr val="DE443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="" xmlns:a16="http://schemas.microsoft.com/office/drawing/2014/main" id="{3B78276C-1973-42CA-5F25-85FB283C8D0A}"/>
              </a:ext>
            </a:extLst>
          </p:cNvPr>
          <p:cNvCxnSpPr/>
          <p:nvPr/>
        </p:nvCxnSpPr>
        <p:spPr>
          <a:xfrm>
            <a:off x="1776878" y="4871418"/>
            <a:ext cx="9341402" cy="0"/>
          </a:xfrm>
          <a:prstGeom prst="line">
            <a:avLst/>
          </a:prstGeom>
          <a:ln w="25400">
            <a:solidFill>
              <a:srgbClr val="DE443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D6AE910-BFEC-AF08-458B-AEDBC720F621}"/>
              </a:ext>
            </a:extLst>
          </p:cNvPr>
          <p:cNvSpPr txBox="1"/>
          <p:nvPr/>
        </p:nvSpPr>
        <p:spPr>
          <a:xfrm>
            <a:off x="1072324" y="3543790"/>
            <a:ext cx="692497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000" b="1" dirty="0" smtClean="0">
                <a:solidFill>
                  <a:srgbClr val="28282D"/>
                </a:solidFill>
                <a:latin typeface="Muller Regular" pitchFamily="2" charset="0"/>
              </a:rPr>
              <a:t>0</a:t>
            </a:r>
            <a:r>
              <a:rPr lang="ru-RU" sz="4000" b="1" dirty="0" smtClean="0">
                <a:solidFill>
                  <a:srgbClr val="28282D"/>
                </a:solidFill>
                <a:latin typeface="Muller Regular" pitchFamily="2" charset="0"/>
              </a:rPr>
              <a:t>4</a:t>
            </a:r>
            <a:endParaRPr lang="en-US" sz="4000" b="1" dirty="0">
              <a:solidFill>
                <a:srgbClr val="28282D"/>
              </a:solidFill>
              <a:latin typeface="Muller Regular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BD6AE910-BFEC-AF08-458B-AEDBC720F621}"/>
              </a:ext>
            </a:extLst>
          </p:cNvPr>
          <p:cNvSpPr txBox="1"/>
          <p:nvPr/>
        </p:nvSpPr>
        <p:spPr>
          <a:xfrm>
            <a:off x="1038442" y="4255865"/>
            <a:ext cx="658835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000" b="1" dirty="0" smtClean="0">
                <a:solidFill>
                  <a:srgbClr val="28282D"/>
                </a:solidFill>
                <a:latin typeface="Muller Regular" pitchFamily="2" charset="0"/>
              </a:rPr>
              <a:t>0</a:t>
            </a:r>
            <a:r>
              <a:rPr lang="ru-RU" sz="4000" b="1" dirty="0" smtClean="0">
                <a:solidFill>
                  <a:srgbClr val="28282D"/>
                </a:solidFill>
                <a:latin typeface="Muller Regular" pitchFamily="2" charset="0"/>
              </a:rPr>
              <a:t>5</a:t>
            </a:r>
            <a:endParaRPr lang="en-US" sz="4000" b="1" dirty="0">
              <a:solidFill>
                <a:srgbClr val="28282D"/>
              </a:solidFill>
              <a:latin typeface="Muller Regular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38A51C41-5947-1FA0-7474-291A1BE68D78}"/>
              </a:ext>
            </a:extLst>
          </p:cNvPr>
          <p:cNvSpPr txBox="1"/>
          <p:nvPr/>
        </p:nvSpPr>
        <p:spPr>
          <a:xfrm>
            <a:off x="2498930" y="1486921"/>
            <a:ext cx="90203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1400" dirty="0">
                <a:solidFill>
                  <a:schemeClr val="tx1"/>
                </a:solidFill>
                <a:effectLst/>
                <a:latin typeface="Muller Regula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Программы </a:t>
            </a:r>
            <a:r>
              <a:rPr lang="ru-RU" sz="1400" dirty="0" smtClean="0">
                <a:solidFill>
                  <a:schemeClr val="tx1"/>
                </a:solidFill>
                <a:effectLst/>
                <a:latin typeface="Muller Regula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психосоциальной </a:t>
            </a:r>
            <a:r>
              <a:rPr lang="ru-RU" sz="1400" dirty="0">
                <a:solidFill>
                  <a:schemeClr val="tx1"/>
                </a:solidFill>
                <a:effectLst/>
                <a:latin typeface="Muller Regula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помощи </a:t>
            </a:r>
            <a:r>
              <a:rPr lang="ru-RU" sz="1400" dirty="0" smtClean="0">
                <a:solidFill>
                  <a:schemeClr val="tx1"/>
                </a:solidFill>
                <a:effectLst/>
                <a:latin typeface="Muller Regula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нуждающимся, попавшим в чрезвычайные ситуации</a:t>
            </a:r>
            <a:endParaRPr lang="ru-RU" sz="1400" dirty="0">
              <a:solidFill>
                <a:schemeClr val="tx1"/>
              </a:solidFill>
              <a:effectLst/>
              <a:latin typeface="Muller Regular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C3A2B25-37B9-806F-75FF-23BC3948D1E2}"/>
              </a:ext>
            </a:extLst>
          </p:cNvPr>
          <p:cNvSpPr txBox="1"/>
          <p:nvPr/>
        </p:nvSpPr>
        <p:spPr>
          <a:xfrm>
            <a:off x="2472303" y="2862579"/>
            <a:ext cx="90469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1400" dirty="0" smtClean="0">
                <a:solidFill>
                  <a:schemeClr val="tx1"/>
                </a:solidFill>
                <a:effectLst/>
                <a:latin typeface="Muller Regula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Школа пациентов и групп взаимной поддержки пациентов с ВИЧ- инфекцией и\или с туберкулезом</a:t>
            </a:r>
            <a:endParaRPr lang="ru-RU" sz="1400" dirty="0">
              <a:solidFill>
                <a:schemeClr val="tx1"/>
              </a:solidFill>
              <a:effectLst/>
              <a:latin typeface="Muller Regular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BD6AE910-BFEC-AF08-458B-AEDBC720F621}"/>
              </a:ext>
            </a:extLst>
          </p:cNvPr>
          <p:cNvSpPr txBox="1"/>
          <p:nvPr/>
        </p:nvSpPr>
        <p:spPr>
          <a:xfrm>
            <a:off x="1028022" y="4947280"/>
            <a:ext cx="679673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000" b="1" dirty="0" smtClean="0">
                <a:solidFill>
                  <a:srgbClr val="28282D"/>
                </a:solidFill>
                <a:latin typeface="Muller Regular" pitchFamily="2" charset="0"/>
              </a:rPr>
              <a:t>0</a:t>
            </a:r>
            <a:r>
              <a:rPr lang="ru-RU" sz="4000" b="1" dirty="0">
                <a:solidFill>
                  <a:srgbClr val="28282D"/>
                </a:solidFill>
                <a:latin typeface="Muller Regular" pitchFamily="2" charset="0"/>
              </a:rPr>
              <a:t>6</a:t>
            </a:r>
            <a:endParaRPr lang="en-US" sz="4000" b="1" dirty="0">
              <a:solidFill>
                <a:srgbClr val="28282D"/>
              </a:solidFill>
              <a:latin typeface="Muller Regular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38A51C41-5947-1FA0-7474-291A1BE68D78}"/>
              </a:ext>
            </a:extLst>
          </p:cNvPr>
          <p:cNvSpPr txBox="1"/>
          <p:nvPr/>
        </p:nvSpPr>
        <p:spPr>
          <a:xfrm>
            <a:off x="2466370" y="5053312"/>
            <a:ext cx="90396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1400" dirty="0" smtClean="0">
                <a:solidFill>
                  <a:schemeClr val="tx1"/>
                </a:solidFill>
                <a:effectLst/>
                <a:latin typeface="Muller Regula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Оказание психосоциальной поддержки детям в экстренной ситуации</a:t>
            </a:r>
            <a:endParaRPr lang="ru-RU" sz="1400" dirty="0">
              <a:solidFill>
                <a:schemeClr val="tx1"/>
              </a:solidFill>
              <a:effectLst/>
              <a:latin typeface="Muller Regular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="" xmlns:a16="http://schemas.microsoft.com/office/drawing/2014/main" id="{3B78276C-1973-42CA-5F25-85FB283C8D0A}"/>
              </a:ext>
            </a:extLst>
          </p:cNvPr>
          <p:cNvCxnSpPr/>
          <p:nvPr/>
        </p:nvCxnSpPr>
        <p:spPr>
          <a:xfrm>
            <a:off x="1776878" y="5562833"/>
            <a:ext cx="9341402" cy="0"/>
          </a:xfrm>
          <a:prstGeom prst="line">
            <a:avLst/>
          </a:prstGeom>
          <a:ln w="25400">
            <a:solidFill>
              <a:srgbClr val="DE443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01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0D4BCAE-5481-C27C-0A04-C7E83CD9E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996" y="203100"/>
            <a:ext cx="10379931" cy="618658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rgbClr val="DE4439"/>
                </a:solidFill>
                <a:latin typeface="Muller Regular" pitchFamily="2" charset="0"/>
              </a:rPr>
              <a:t/>
            </a:r>
            <a:br>
              <a:rPr lang="ru-RU" sz="2000" dirty="0">
                <a:solidFill>
                  <a:srgbClr val="DE4439"/>
                </a:solidFill>
                <a:latin typeface="Muller Regular" pitchFamily="2" charset="0"/>
              </a:rPr>
            </a:br>
            <a:r>
              <a:rPr lang="ru-RU" sz="2000" dirty="0" smtClean="0">
                <a:solidFill>
                  <a:srgbClr val="DE4439"/>
                </a:solidFill>
                <a:latin typeface="Muller Regular" pitchFamily="2" charset="0"/>
              </a:rPr>
              <a:t>ОБУЧЕНИЕ ШКОЛЬНИКОВ, СТУДЕНТОВ И ТРУДОВЫЕ КОЛЛЕКТИВЫ НАВЫКАМ ОКАЗАНИЯ ПЕРВОЙ ПОМОЩИ</a:t>
            </a:r>
            <a:endParaRPr lang="ru-RU" sz="2400" dirty="0">
              <a:solidFill>
                <a:srgbClr val="DE4439"/>
              </a:solidFill>
              <a:latin typeface="Muller Regular" pitchFamily="2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1E31940-9F59-9FD2-83DE-4DE7AD1A0C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243" y="2453990"/>
            <a:ext cx="5368928" cy="21164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b="1" dirty="0">
                <a:latin typeface="Muller Regular" pitchFamily="2" charset="0"/>
              </a:rPr>
              <a:t>Ключевые группы </a:t>
            </a:r>
            <a:r>
              <a:rPr lang="ru-RU" sz="1600" b="1" dirty="0" smtClean="0">
                <a:latin typeface="Muller Regular" pitchFamily="2" charset="0"/>
              </a:rPr>
              <a:t>                              Результаты</a:t>
            </a:r>
            <a:r>
              <a:rPr lang="ru-RU" sz="1800" b="1" i="1" dirty="0">
                <a:latin typeface="Muller Regular Italic" pitchFamily="2" charset="0"/>
              </a:rPr>
              <a:t/>
            </a:r>
            <a:br>
              <a:rPr lang="ru-RU" sz="1800" b="1" i="1" dirty="0">
                <a:latin typeface="Muller Regular Italic" pitchFamily="2" charset="0"/>
              </a:rPr>
            </a:br>
            <a:r>
              <a:rPr lang="ru-RU" sz="1800" b="1" i="1" dirty="0" smtClean="0">
                <a:latin typeface="Muller Regular Italic" pitchFamily="2" charset="0"/>
              </a:rPr>
              <a:t>                                                  </a:t>
            </a:r>
            <a:r>
              <a:rPr lang="ru-RU" sz="1400" b="1" dirty="0" smtClean="0">
                <a:latin typeface="Muller Regular" pitchFamily="2" charset="0"/>
              </a:rPr>
              <a:t>2022 год               2023 </a:t>
            </a:r>
            <a:r>
              <a:rPr lang="ru-RU" sz="1400" b="1" dirty="0">
                <a:latin typeface="Muller Regular" pitchFamily="2" charset="0"/>
              </a:rPr>
              <a:t>год </a:t>
            </a:r>
            <a:endParaRPr lang="ru-RU" sz="1400" b="1" dirty="0" smtClean="0">
              <a:latin typeface="Muller Regular" pitchFamily="2" charset="0"/>
            </a:endParaRPr>
          </a:p>
          <a:p>
            <a:pPr marL="0" indent="0">
              <a:buNone/>
            </a:pPr>
            <a:r>
              <a:rPr lang="ru-RU" sz="1400" dirty="0" smtClean="0">
                <a:latin typeface="Muller Regular" pitchFamily="2" charset="0"/>
              </a:rPr>
              <a:t>Школьники                                            2810                        3628</a:t>
            </a:r>
            <a:endParaRPr lang="ru-RU" sz="1400" dirty="0">
              <a:latin typeface="Muller Regular" pitchFamily="2" charset="0"/>
            </a:endParaRPr>
          </a:p>
          <a:p>
            <a:pPr marL="0" indent="0">
              <a:buNone/>
            </a:pPr>
            <a:r>
              <a:rPr lang="ru-RU" sz="1400" dirty="0" smtClean="0">
                <a:latin typeface="Muller Regular" pitchFamily="2" charset="0"/>
              </a:rPr>
              <a:t>Студенты                                                1600                       1109</a:t>
            </a:r>
            <a:endParaRPr lang="ru-RU" sz="1400" dirty="0">
              <a:latin typeface="Muller Regular" pitchFamily="2" charset="0"/>
            </a:endParaRPr>
          </a:p>
          <a:p>
            <a:pPr marL="0" indent="0">
              <a:buNone/>
            </a:pPr>
            <a:r>
              <a:rPr lang="ru-RU" sz="1400" dirty="0">
                <a:latin typeface="Muller Regular" pitchFamily="2" charset="0"/>
              </a:rPr>
              <a:t>Взрослое </a:t>
            </a:r>
            <a:r>
              <a:rPr lang="ru-RU" sz="1400" dirty="0" smtClean="0">
                <a:latin typeface="Muller Regular" pitchFamily="2" charset="0"/>
              </a:rPr>
              <a:t>население                           -                               425</a:t>
            </a:r>
          </a:p>
          <a:p>
            <a:pPr marL="0" indent="0">
              <a:buNone/>
            </a:pPr>
            <a:r>
              <a:rPr lang="ru-RU" sz="1400" dirty="0" smtClean="0">
                <a:latin typeface="Muller Regular" pitchFamily="2" charset="0"/>
              </a:rPr>
              <a:t>Мастер классы                                      189                          210</a:t>
            </a:r>
            <a:endParaRPr lang="ru-RU" sz="1400" dirty="0">
              <a:latin typeface="Muller Regular" pitchFamily="2" charset="0"/>
            </a:endParaRPr>
          </a:p>
        </p:txBody>
      </p:sp>
      <p:sp>
        <p:nvSpPr>
          <p:cNvPr id="6" name="Объект 2">
            <a:extLst>
              <a:ext uri="{FF2B5EF4-FFF2-40B4-BE49-F238E27FC236}">
                <a16:creationId xmlns="" xmlns:a16="http://schemas.microsoft.com/office/drawing/2014/main" id="{DC2CFF35-E4A6-E782-26EB-35E330167D42}"/>
              </a:ext>
            </a:extLst>
          </p:cNvPr>
          <p:cNvSpPr txBox="1">
            <a:spLocks/>
          </p:cNvSpPr>
          <p:nvPr/>
        </p:nvSpPr>
        <p:spPr>
          <a:xfrm>
            <a:off x="785674" y="4570398"/>
            <a:ext cx="3095932" cy="13947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600" dirty="0">
                <a:latin typeface="Muller Medium" pitchFamily="2" charset="0"/>
              </a:rPr>
              <a:t>Форматы деятельности</a:t>
            </a:r>
            <a:r>
              <a:rPr lang="ru-RU" sz="1800" b="1" i="1" dirty="0">
                <a:latin typeface="Muller Regular Italic" pitchFamily="2" charset="0"/>
              </a:rPr>
              <a:t/>
            </a:r>
            <a:br>
              <a:rPr lang="ru-RU" sz="1800" b="1" i="1" dirty="0">
                <a:latin typeface="Muller Regular Italic" pitchFamily="2" charset="0"/>
              </a:rPr>
            </a:br>
            <a:r>
              <a:rPr lang="ru-RU" sz="1800" b="1" i="1" dirty="0">
                <a:latin typeface="Muller Regular Italic" pitchFamily="2" charset="0"/>
              </a:rPr>
              <a:t/>
            </a:r>
            <a:br>
              <a:rPr lang="ru-RU" sz="1800" b="1" i="1" dirty="0">
                <a:latin typeface="Muller Regular Italic" pitchFamily="2" charset="0"/>
              </a:rPr>
            </a:br>
            <a:r>
              <a:rPr lang="ru-RU" sz="1400" dirty="0">
                <a:latin typeface="Muller Regular" pitchFamily="2" charset="0"/>
              </a:rPr>
              <a:t>М</a:t>
            </a:r>
            <a:r>
              <a:rPr lang="ru-RU" sz="1400" dirty="0" smtClean="0">
                <a:latin typeface="Muller Regular" pitchFamily="2" charset="0"/>
              </a:rPr>
              <a:t>астер-классы</a:t>
            </a:r>
          </a:p>
          <a:p>
            <a:pPr marL="0" indent="0">
              <a:buNone/>
            </a:pPr>
            <a:r>
              <a:rPr lang="ru-RU" sz="1400" dirty="0" smtClean="0">
                <a:latin typeface="Muller Regular" pitchFamily="2" charset="0"/>
              </a:rPr>
              <a:t>Чемпионат </a:t>
            </a:r>
            <a:r>
              <a:rPr lang="ru-RU" sz="1400" dirty="0">
                <a:latin typeface="Muller Regular" pitchFamily="2" charset="0"/>
              </a:rPr>
              <a:t>по первой помощи среди школьников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="" xmlns:a16="http://schemas.microsoft.com/office/drawing/2014/main" id="{6F404654-F186-E12B-F323-0CC8D4702001}"/>
              </a:ext>
            </a:extLst>
          </p:cNvPr>
          <p:cNvSpPr txBox="1">
            <a:spLocks/>
          </p:cNvSpPr>
          <p:nvPr/>
        </p:nvSpPr>
        <p:spPr>
          <a:xfrm>
            <a:off x="3980940" y="4545465"/>
            <a:ext cx="3313357" cy="17560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600" dirty="0">
                <a:latin typeface="Muller Medium" pitchFamily="2" charset="0"/>
              </a:rPr>
              <a:t>Содержание деятельности</a:t>
            </a:r>
            <a:r>
              <a:rPr lang="ru-RU" sz="1800" b="1" i="1" dirty="0">
                <a:latin typeface="Muller Regular Italic" pitchFamily="2" charset="0"/>
              </a:rPr>
              <a:t/>
            </a:r>
            <a:br>
              <a:rPr lang="ru-RU" sz="1800" b="1" i="1" dirty="0">
                <a:latin typeface="Muller Regular Italic" pitchFamily="2" charset="0"/>
              </a:rPr>
            </a:br>
            <a:r>
              <a:rPr lang="ru-RU" sz="1800" b="1" i="1" dirty="0">
                <a:latin typeface="Muller Regular Italic" pitchFamily="2" charset="0"/>
              </a:rPr>
              <a:t/>
            </a:r>
            <a:br>
              <a:rPr lang="ru-RU" sz="1800" b="1" i="1" dirty="0">
                <a:latin typeface="Muller Regular Italic" pitchFamily="2" charset="0"/>
              </a:rPr>
            </a:br>
            <a:r>
              <a:rPr lang="ru-RU" sz="1400" dirty="0">
                <a:latin typeface="Muller Regular" pitchFamily="2" charset="0"/>
              </a:rPr>
              <a:t>просветительская деятельность по популяризации первой помощи среди населения </a:t>
            </a:r>
            <a:r>
              <a:rPr lang="ru-RU" sz="1400" dirty="0" smtClean="0">
                <a:latin typeface="Muller Regular" pitchFamily="2" charset="0"/>
              </a:rPr>
              <a:t>Владимирской </a:t>
            </a:r>
            <a:r>
              <a:rPr lang="ru-RU" sz="1400" dirty="0">
                <a:latin typeface="Muller Regular" pitchFamily="2" charset="0"/>
              </a:rPr>
              <a:t>области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32E3AF1A-F674-F87E-F692-D2541FD94FFD}"/>
              </a:ext>
            </a:extLst>
          </p:cNvPr>
          <p:cNvSpPr/>
          <p:nvPr/>
        </p:nvSpPr>
        <p:spPr>
          <a:xfrm>
            <a:off x="8779488" y="1127641"/>
            <a:ext cx="3095932" cy="3813328"/>
          </a:xfrm>
          <a:prstGeom prst="rect">
            <a:avLst/>
          </a:prstGeom>
          <a:solidFill>
            <a:srgbClr val="DE44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DE4439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51CF93ED-B1DB-A5FC-D6BB-F09AB0C71133}"/>
              </a:ext>
            </a:extLst>
          </p:cNvPr>
          <p:cNvSpPr/>
          <p:nvPr/>
        </p:nvSpPr>
        <p:spPr>
          <a:xfrm>
            <a:off x="843610" y="1127640"/>
            <a:ext cx="6075992" cy="1047685"/>
          </a:xfrm>
          <a:prstGeom prst="rect">
            <a:avLst/>
          </a:prstGeom>
          <a:solidFill>
            <a:srgbClr val="DE44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Заголовок 1">
            <a:extLst>
              <a:ext uri="{FF2B5EF4-FFF2-40B4-BE49-F238E27FC236}">
                <a16:creationId xmlns="" xmlns:a16="http://schemas.microsoft.com/office/drawing/2014/main" id="{A8AC84CC-E3F3-3BD9-29E7-6FF8D8D8228E}"/>
              </a:ext>
            </a:extLst>
          </p:cNvPr>
          <p:cNvSpPr txBox="1">
            <a:spLocks/>
          </p:cNvSpPr>
          <p:nvPr/>
        </p:nvSpPr>
        <p:spPr>
          <a:xfrm>
            <a:off x="868244" y="941478"/>
            <a:ext cx="5923294" cy="19068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>
                <a:solidFill>
                  <a:schemeClr val="bg1"/>
                </a:solidFill>
                <a:latin typeface="Muller Regular" pitchFamily="2" charset="0"/>
              </a:rPr>
              <a:t>ЦЕЛЬ</a:t>
            </a:r>
            <a:r>
              <a:rPr lang="ru-RU" sz="2000" dirty="0">
                <a:solidFill>
                  <a:schemeClr val="bg1"/>
                </a:solidFill>
                <a:latin typeface="Muller Regular" pitchFamily="2" charset="0"/>
              </a:rPr>
              <a:t> </a:t>
            </a:r>
          </a:p>
          <a:p>
            <a:r>
              <a:rPr lang="ru-RU" sz="1800" dirty="0">
                <a:solidFill>
                  <a:schemeClr val="bg1"/>
                </a:solidFill>
                <a:latin typeface="Muller Regular" pitchFamily="2" charset="0"/>
              </a:rPr>
              <a:t>Обучение населения навыкам оказания первой помощи </a:t>
            </a:r>
            <a:r>
              <a:rPr lang="ru-RU" sz="1800" dirty="0" smtClean="0">
                <a:solidFill>
                  <a:schemeClr val="bg1"/>
                </a:solidFill>
                <a:latin typeface="Muller Regular" pitchFamily="2" charset="0"/>
              </a:rPr>
              <a:t>во Владимирской области</a:t>
            </a:r>
            <a:r>
              <a:rPr lang="ru-RU" sz="2000" dirty="0">
                <a:solidFill>
                  <a:schemeClr val="bg1"/>
                </a:solidFill>
                <a:latin typeface="Muller Regular" pitchFamily="2" charset="0"/>
              </a:rPr>
              <a:t/>
            </a:r>
            <a:br>
              <a:rPr lang="ru-RU" sz="2000" dirty="0">
                <a:solidFill>
                  <a:schemeClr val="bg1"/>
                </a:solidFill>
                <a:latin typeface="Muller Regular" pitchFamily="2" charset="0"/>
              </a:rPr>
            </a:br>
            <a:r>
              <a:rPr lang="ru-RU" sz="2000" dirty="0">
                <a:solidFill>
                  <a:schemeClr val="bg1"/>
                </a:solidFill>
                <a:latin typeface="Muller Regular" pitchFamily="2" charset="0"/>
              </a:rPr>
              <a:t/>
            </a:r>
            <a:br>
              <a:rPr lang="ru-RU" sz="2000" dirty="0">
                <a:solidFill>
                  <a:schemeClr val="bg1"/>
                </a:solidFill>
                <a:latin typeface="Muller Regular" pitchFamily="2" charset="0"/>
              </a:rPr>
            </a:br>
            <a:endParaRPr lang="ru-RU" sz="2000" dirty="0">
              <a:solidFill>
                <a:schemeClr val="bg1"/>
              </a:solidFill>
              <a:latin typeface="Muller Regular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697" y="3279174"/>
            <a:ext cx="4029777" cy="302233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8894523" y="1574538"/>
            <a:ext cx="2800951" cy="127374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latin typeface="Muller Regular" pitchFamily="2" charset="0"/>
              </a:rPr>
              <a:t>В 2023 году были проучены 321 школьник из ЛНР и ДНР, отдыхающие в летних лагерях</a:t>
            </a:r>
          </a:p>
        </p:txBody>
      </p:sp>
    </p:spTree>
    <p:extLst>
      <p:ext uri="{BB962C8B-B14F-4D97-AF65-F5344CB8AC3E}">
        <p14:creationId xmlns:p14="http://schemas.microsoft.com/office/powerpoint/2010/main" val="3224323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0D4BCAE-5481-C27C-0A04-C7E83CD9E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006" y="145350"/>
            <a:ext cx="10071922" cy="982291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rgbClr val="DE4439"/>
                </a:solidFill>
                <a:latin typeface="Muller Regular" pitchFamily="2" charset="0"/>
              </a:rPr>
              <a:t>ПРОГРАММЫ СОЦИАЛЬНОЙ ПОМОЩИ НУЖДАЮЩЕМУСЯ НАСЕЛЕНИЮ</a:t>
            </a:r>
            <a:br>
              <a:rPr lang="ru-RU" sz="2000" dirty="0" smtClean="0">
                <a:solidFill>
                  <a:srgbClr val="DE4439"/>
                </a:solidFill>
                <a:latin typeface="Muller Regular" pitchFamily="2" charset="0"/>
              </a:rPr>
            </a:br>
            <a:r>
              <a:rPr lang="ru-RU" sz="2000" dirty="0" smtClean="0">
                <a:solidFill>
                  <a:srgbClr val="DE4439"/>
                </a:solidFill>
                <a:latin typeface="Muller Regular" pitchFamily="2" charset="0"/>
              </a:rPr>
              <a:t>«СЛУЖБА МИЛОСЕРДИЯ РКК»</a:t>
            </a:r>
            <a:endParaRPr lang="ru-RU" sz="2400" dirty="0">
              <a:solidFill>
                <a:srgbClr val="DE4439"/>
              </a:solidFill>
              <a:latin typeface="Muller Regular" pitchFamily="2" charset="0"/>
            </a:endParaRPr>
          </a:p>
        </p:txBody>
      </p:sp>
      <p:sp>
        <p:nvSpPr>
          <p:cNvPr id="6" name="Объект 2">
            <a:extLst>
              <a:ext uri="{FF2B5EF4-FFF2-40B4-BE49-F238E27FC236}">
                <a16:creationId xmlns="" xmlns:a16="http://schemas.microsoft.com/office/drawing/2014/main" id="{DC2CFF35-E4A6-E782-26EB-35E330167D42}"/>
              </a:ext>
            </a:extLst>
          </p:cNvPr>
          <p:cNvSpPr txBox="1">
            <a:spLocks/>
          </p:cNvSpPr>
          <p:nvPr/>
        </p:nvSpPr>
        <p:spPr>
          <a:xfrm>
            <a:off x="1029901" y="4514455"/>
            <a:ext cx="3994485" cy="18264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600" dirty="0">
                <a:latin typeface="Muller Medium" pitchFamily="2" charset="0"/>
              </a:rPr>
              <a:t>Форматы деятельности</a:t>
            </a:r>
            <a:r>
              <a:rPr lang="ru-RU" sz="1800" b="1" i="1" dirty="0">
                <a:latin typeface="Muller Regular Italic" pitchFamily="2" charset="0"/>
              </a:rPr>
              <a:t/>
            </a:r>
            <a:br>
              <a:rPr lang="ru-RU" sz="1800" b="1" i="1" dirty="0">
                <a:latin typeface="Muller Regular Italic" pitchFamily="2" charset="0"/>
              </a:rPr>
            </a:br>
            <a:r>
              <a:rPr lang="ru-RU" sz="1800" b="1" i="1" dirty="0">
                <a:latin typeface="Muller Regular Italic" pitchFamily="2" charset="0"/>
              </a:rPr>
              <a:t/>
            </a:r>
            <a:br>
              <a:rPr lang="ru-RU" sz="1800" b="1" i="1" dirty="0">
                <a:latin typeface="Muller Regular Italic" pitchFamily="2" charset="0"/>
              </a:rPr>
            </a:br>
            <a:r>
              <a:rPr lang="ru-RU" sz="1400" dirty="0">
                <a:latin typeface="Muller Regular" pitchFamily="2" charset="0"/>
              </a:rPr>
              <a:t>М</a:t>
            </a:r>
            <a:r>
              <a:rPr lang="ru-RU" sz="1400" dirty="0" smtClean="0">
                <a:latin typeface="Muller Regular" pitchFamily="2" charset="0"/>
              </a:rPr>
              <a:t>астер-классы </a:t>
            </a:r>
            <a:r>
              <a:rPr lang="ru-RU" sz="1400" dirty="0">
                <a:latin typeface="Muller Regular" pitchFamily="2" charset="0"/>
              </a:rPr>
              <a:t>по родственному уходу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>
                <a:latin typeface="Muller Regular" pitchFamily="2" charset="0"/>
              </a:rPr>
              <a:t>К</a:t>
            </a:r>
            <a:r>
              <a:rPr lang="ru-RU" sz="1400" dirty="0" smtClean="0">
                <a:latin typeface="Muller Regular" pitchFamily="2" charset="0"/>
              </a:rPr>
              <a:t>урсы </a:t>
            </a:r>
            <a:r>
              <a:rPr lang="ru-RU" sz="1400" dirty="0">
                <a:latin typeface="Muller Regular" pitchFamily="2" charset="0"/>
              </a:rPr>
              <a:t>профессионального обучения по </a:t>
            </a:r>
            <a:r>
              <a:rPr lang="ru-RU" sz="1400" dirty="0" smtClean="0">
                <a:latin typeface="Muller Regular" pitchFamily="2" charset="0"/>
              </a:rPr>
              <a:t>направлениям: Сиделка</a:t>
            </a:r>
            <a:r>
              <a:rPr lang="ru-RU" sz="1400" dirty="0">
                <a:latin typeface="Muller Regular" pitchFamily="2" charset="0"/>
              </a:rPr>
              <a:t>, Социальный работник, Младшая медицинская сестра по уходу за больными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1400" b="1" i="1" dirty="0">
              <a:latin typeface="Muller Regular Italic" pitchFamily="2" charset="0"/>
            </a:endParaRPr>
          </a:p>
        </p:txBody>
      </p:sp>
      <p:sp>
        <p:nvSpPr>
          <p:cNvPr id="7" name="Объект 2">
            <a:extLst>
              <a:ext uri="{FF2B5EF4-FFF2-40B4-BE49-F238E27FC236}">
                <a16:creationId xmlns="" xmlns:a16="http://schemas.microsoft.com/office/drawing/2014/main" id="{6F404654-F186-E12B-F323-0CC8D4702001}"/>
              </a:ext>
            </a:extLst>
          </p:cNvPr>
          <p:cNvSpPr txBox="1">
            <a:spLocks/>
          </p:cNvSpPr>
          <p:nvPr/>
        </p:nvSpPr>
        <p:spPr>
          <a:xfrm>
            <a:off x="5315226" y="4514455"/>
            <a:ext cx="2461740" cy="10672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>
                <a:latin typeface="Muller Medium" pitchFamily="2" charset="0"/>
              </a:rPr>
              <a:t>Содержание деятельности</a:t>
            </a:r>
            <a:r>
              <a:rPr lang="ru-RU" sz="1800" b="1" i="1" dirty="0">
                <a:latin typeface="Muller Regular Italic" pitchFamily="2" charset="0"/>
              </a:rPr>
              <a:t/>
            </a:r>
            <a:br>
              <a:rPr lang="ru-RU" sz="1800" b="1" i="1" dirty="0">
                <a:latin typeface="Muller Regular Italic" pitchFamily="2" charset="0"/>
              </a:rPr>
            </a:br>
            <a:r>
              <a:rPr lang="ru-RU" sz="1800" b="1" i="1" dirty="0">
                <a:latin typeface="Muller Regular Italic" pitchFamily="2" charset="0"/>
              </a:rPr>
              <a:t/>
            </a:r>
            <a:br>
              <a:rPr lang="ru-RU" sz="1800" b="1" i="1" dirty="0">
                <a:latin typeface="Muller Regular Italic" pitchFamily="2" charset="0"/>
              </a:rPr>
            </a:br>
            <a:r>
              <a:rPr lang="ru-RU" sz="1400" dirty="0">
                <a:latin typeface="Muller Regular" pitchFamily="2" charset="0"/>
              </a:rPr>
              <a:t>Обучение населения </a:t>
            </a:r>
            <a:r>
              <a:rPr lang="ru-RU" sz="1400" dirty="0" err="1">
                <a:latin typeface="Muller Regular" pitchFamily="2" charset="0"/>
              </a:rPr>
              <a:t>уходовым</a:t>
            </a:r>
            <a:r>
              <a:rPr lang="ru-RU" sz="1400" dirty="0">
                <a:latin typeface="Muller Regular" pitchFamily="2" charset="0"/>
              </a:rPr>
              <a:t> навыкам</a:t>
            </a:r>
            <a:endParaRPr lang="ru-RU" sz="1400" b="1" i="1" dirty="0">
              <a:latin typeface="Muller Regular Italic" pitchFamily="2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32E3AF1A-F674-F87E-F692-D2541FD94FFD}"/>
              </a:ext>
            </a:extLst>
          </p:cNvPr>
          <p:cNvSpPr/>
          <p:nvPr/>
        </p:nvSpPr>
        <p:spPr>
          <a:xfrm>
            <a:off x="8863709" y="965822"/>
            <a:ext cx="3095932" cy="3813328"/>
          </a:xfrm>
          <a:prstGeom prst="rect">
            <a:avLst/>
          </a:prstGeom>
          <a:solidFill>
            <a:srgbClr val="DE44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DE4439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51CF93ED-B1DB-A5FC-D6BB-F09AB0C71133}"/>
              </a:ext>
            </a:extLst>
          </p:cNvPr>
          <p:cNvSpPr/>
          <p:nvPr/>
        </p:nvSpPr>
        <p:spPr>
          <a:xfrm>
            <a:off x="1029901" y="1054460"/>
            <a:ext cx="6477803" cy="1148138"/>
          </a:xfrm>
          <a:prstGeom prst="rect">
            <a:avLst/>
          </a:prstGeom>
          <a:solidFill>
            <a:srgbClr val="DE44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Заголовок 1">
            <a:extLst>
              <a:ext uri="{FF2B5EF4-FFF2-40B4-BE49-F238E27FC236}">
                <a16:creationId xmlns="" xmlns:a16="http://schemas.microsoft.com/office/drawing/2014/main" id="{A8AC84CC-E3F3-3BD9-29E7-6FF8D8D8228E}"/>
              </a:ext>
            </a:extLst>
          </p:cNvPr>
          <p:cNvSpPr txBox="1">
            <a:spLocks/>
          </p:cNvSpPr>
          <p:nvPr/>
        </p:nvSpPr>
        <p:spPr>
          <a:xfrm>
            <a:off x="909585" y="1146381"/>
            <a:ext cx="6598119" cy="11757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dirty="0">
              <a:solidFill>
                <a:schemeClr val="bg1"/>
              </a:solidFill>
              <a:latin typeface="Muller Regular" pitchFamily="2" charset="0"/>
            </a:endParaRPr>
          </a:p>
          <a:p>
            <a:pPr indent="269875"/>
            <a:endParaRPr lang="ru-RU" sz="1600" dirty="0" smtClean="0">
              <a:solidFill>
                <a:schemeClr val="bg1"/>
              </a:solidFill>
              <a:latin typeface="Muller Regular" pitchFamily="2" charset="0"/>
            </a:endParaRPr>
          </a:p>
          <a:p>
            <a:pPr marL="269875"/>
            <a:r>
              <a:rPr lang="ru-RU" sz="1800" dirty="0" smtClean="0">
                <a:solidFill>
                  <a:schemeClr val="bg1"/>
                </a:solidFill>
                <a:latin typeface="Muller Regular" pitchFamily="2" charset="0"/>
              </a:rPr>
              <a:t>ЦЕЛЬ</a:t>
            </a:r>
            <a:r>
              <a:rPr lang="ru-RU" sz="1800" dirty="0">
                <a:solidFill>
                  <a:schemeClr val="bg1"/>
                </a:solidFill>
                <a:latin typeface="Muller Regular" pitchFamily="2" charset="0"/>
              </a:rPr>
              <a:t>: </a:t>
            </a:r>
            <a:r>
              <a:rPr lang="ru-RU" sz="1800" dirty="0" smtClean="0">
                <a:solidFill>
                  <a:schemeClr val="bg1"/>
                </a:solidFill>
                <a:latin typeface="Muller Regular" pitchFamily="2" charset="0"/>
              </a:rPr>
              <a:t>организация </a:t>
            </a:r>
            <a:r>
              <a:rPr lang="ru-RU" sz="1800" dirty="0">
                <a:solidFill>
                  <a:schemeClr val="bg1"/>
                </a:solidFill>
                <a:latin typeface="Muller Regular" pitchFamily="2" charset="0"/>
              </a:rPr>
              <a:t>и </a:t>
            </a:r>
            <a:r>
              <a:rPr lang="ru-RU" sz="1800" dirty="0" smtClean="0">
                <a:solidFill>
                  <a:schemeClr val="bg1"/>
                </a:solidFill>
                <a:latin typeface="Muller Regular" pitchFamily="2" charset="0"/>
              </a:rPr>
              <a:t>проведение </a:t>
            </a:r>
            <a:r>
              <a:rPr lang="ru-RU" sz="1800" dirty="0">
                <a:solidFill>
                  <a:schemeClr val="bg1"/>
                </a:solidFill>
                <a:latin typeface="Muller Regular" pitchFamily="2" charset="0"/>
              </a:rPr>
              <a:t>социально значимых мероприятий (курсов и </a:t>
            </a:r>
            <a:r>
              <a:rPr lang="ru-RU" sz="1800" dirty="0" smtClean="0">
                <a:solidFill>
                  <a:schemeClr val="bg1"/>
                </a:solidFill>
                <a:latin typeface="Muller Regular" pitchFamily="2" charset="0"/>
              </a:rPr>
              <a:t>мастер-классов </a:t>
            </a:r>
            <a:r>
              <a:rPr lang="ru-RU" sz="1800" dirty="0">
                <a:solidFill>
                  <a:schemeClr val="bg1"/>
                </a:solidFill>
                <a:latin typeface="Muller Regular" pitchFamily="2" charset="0"/>
              </a:rPr>
              <a:t>по обучению правилам, умениям и навыкам ухода на дому за нуждающимися гражданами)</a:t>
            </a:r>
            <a:r>
              <a:rPr lang="ru-RU" sz="2000" dirty="0">
                <a:solidFill>
                  <a:schemeClr val="bg1"/>
                </a:solidFill>
                <a:latin typeface="Muller Regular" pitchFamily="2" charset="0"/>
              </a:rPr>
              <a:t/>
            </a:r>
            <a:br>
              <a:rPr lang="ru-RU" sz="2000" dirty="0">
                <a:solidFill>
                  <a:schemeClr val="bg1"/>
                </a:solidFill>
                <a:latin typeface="Muller Regular" pitchFamily="2" charset="0"/>
              </a:rPr>
            </a:br>
            <a:r>
              <a:rPr lang="ru-RU" sz="2000" dirty="0">
                <a:solidFill>
                  <a:schemeClr val="bg1"/>
                </a:solidFill>
                <a:latin typeface="Muller Regular" pitchFamily="2" charset="0"/>
              </a:rPr>
              <a:t/>
            </a:r>
            <a:br>
              <a:rPr lang="ru-RU" sz="2000" dirty="0">
                <a:solidFill>
                  <a:schemeClr val="bg1"/>
                </a:solidFill>
                <a:latin typeface="Muller Regular" pitchFamily="2" charset="0"/>
              </a:rPr>
            </a:br>
            <a:r>
              <a:rPr lang="ru-RU" sz="2000" dirty="0">
                <a:solidFill>
                  <a:schemeClr val="bg1"/>
                </a:solidFill>
                <a:latin typeface="Muller Regular" pitchFamily="2" charset="0"/>
              </a:rPr>
              <a:t/>
            </a:r>
            <a:br>
              <a:rPr lang="ru-RU" sz="2000" dirty="0">
                <a:solidFill>
                  <a:schemeClr val="bg1"/>
                </a:solidFill>
                <a:latin typeface="Muller Regular" pitchFamily="2" charset="0"/>
              </a:rPr>
            </a:br>
            <a:endParaRPr lang="ru-RU" sz="2000" dirty="0">
              <a:solidFill>
                <a:schemeClr val="bg1"/>
              </a:solidFill>
              <a:latin typeface="Muller Regular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187" y="3181539"/>
            <a:ext cx="3866319" cy="2899740"/>
          </a:xfrm>
          <a:prstGeom prst="rect">
            <a:avLst/>
          </a:prstGeom>
        </p:spPr>
      </p:pic>
      <p:sp>
        <p:nvSpPr>
          <p:cNvPr id="13" name="Объект 2">
            <a:extLst>
              <a:ext uri="{FF2B5EF4-FFF2-40B4-BE49-F238E27FC236}">
                <a16:creationId xmlns="" xmlns:a16="http://schemas.microsoft.com/office/drawing/2014/main" id="{11E31940-9F59-9FD2-83DE-4DE7AD1A0CAF}"/>
              </a:ext>
            </a:extLst>
          </p:cNvPr>
          <p:cNvSpPr txBox="1">
            <a:spLocks/>
          </p:cNvSpPr>
          <p:nvPr/>
        </p:nvSpPr>
        <p:spPr>
          <a:xfrm>
            <a:off x="1029902" y="2202598"/>
            <a:ext cx="6987941" cy="19578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600" b="1" dirty="0" smtClean="0">
                <a:latin typeface="Muller Regular" pitchFamily="2" charset="0"/>
              </a:rPr>
              <a:t>Показатели                                                                   Результаты</a:t>
            </a:r>
            <a:r>
              <a:rPr lang="ru-RU" sz="1800" b="1" i="1" dirty="0" smtClean="0">
                <a:latin typeface="Muller Regular Italic" pitchFamily="2" charset="0"/>
              </a:rPr>
              <a:t/>
            </a:r>
            <a:br>
              <a:rPr lang="ru-RU" sz="1800" b="1" i="1" dirty="0" smtClean="0">
                <a:latin typeface="Muller Regular Italic" pitchFamily="2" charset="0"/>
              </a:rPr>
            </a:br>
            <a:r>
              <a:rPr lang="ru-RU" sz="1800" b="1" i="1" dirty="0" smtClean="0">
                <a:latin typeface="Muller Regular Italic" pitchFamily="2" charset="0"/>
              </a:rPr>
              <a:t>                                                                     </a:t>
            </a:r>
            <a:r>
              <a:rPr lang="ru-RU" sz="1400" b="1" dirty="0" smtClean="0">
                <a:latin typeface="Muller Regular" pitchFamily="2" charset="0"/>
              </a:rPr>
              <a:t>2022 год                  2023 год</a:t>
            </a:r>
          </a:p>
          <a:p>
            <a:pPr marL="0" indent="0">
              <a:buNone/>
            </a:pPr>
            <a:r>
              <a:rPr lang="ru-RU" sz="1400" dirty="0" smtClean="0">
                <a:latin typeface="Muller Regular" pitchFamily="2" charset="0"/>
              </a:rPr>
              <a:t>Кол-во мастер-классов                                                   37                            </a:t>
            </a:r>
            <a:r>
              <a:rPr lang="ru-RU" sz="1400" dirty="0">
                <a:latin typeface="Muller Regular" pitchFamily="2" charset="0"/>
              </a:rPr>
              <a:t>32</a:t>
            </a:r>
          </a:p>
          <a:p>
            <a:pPr marL="0" indent="0">
              <a:buNone/>
            </a:pPr>
            <a:r>
              <a:rPr lang="ru-RU" sz="1400" dirty="0" smtClean="0">
                <a:latin typeface="Muller Regular" pitchFamily="2" charset="0"/>
              </a:rPr>
              <a:t>Кол-во </a:t>
            </a:r>
            <a:r>
              <a:rPr lang="ru-RU" sz="1400" dirty="0">
                <a:latin typeface="Muller Regular" pitchFamily="2" charset="0"/>
              </a:rPr>
              <a:t>участников мастер-классов</a:t>
            </a:r>
            <a:r>
              <a:rPr lang="ru-RU" sz="1400" dirty="0" smtClean="0">
                <a:latin typeface="Muller Regular" pitchFamily="2" charset="0"/>
              </a:rPr>
              <a:t>                            221                        430</a:t>
            </a:r>
          </a:p>
          <a:p>
            <a:pPr marL="0" indent="0">
              <a:buNone/>
            </a:pPr>
            <a:r>
              <a:rPr lang="ru-RU" sz="1400" dirty="0">
                <a:latin typeface="Muller Regular" pitchFamily="2" charset="0"/>
              </a:rPr>
              <a:t>Кол-во курсов профессионального обучения</a:t>
            </a:r>
            <a:r>
              <a:rPr lang="ru-RU" sz="1400" dirty="0" smtClean="0">
                <a:latin typeface="Muller Regular" pitchFamily="2" charset="0"/>
              </a:rPr>
              <a:t>          3                              3</a:t>
            </a:r>
          </a:p>
          <a:p>
            <a:pPr marL="0" indent="0">
              <a:buNone/>
            </a:pPr>
            <a:r>
              <a:rPr lang="ru-RU" sz="1400" dirty="0">
                <a:latin typeface="Muller Regular" pitchFamily="2" charset="0"/>
              </a:rPr>
              <a:t>Кол-во участников курсов </a:t>
            </a:r>
            <a:r>
              <a:rPr lang="ru-RU" sz="1400" dirty="0" smtClean="0">
                <a:latin typeface="Muller Regular" pitchFamily="2" charset="0"/>
              </a:rPr>
              <a:t>проф. </a:t>
            </a:r>
            <a:r>
              <a:rPr lang="ru-RU" sz="1400" dirty="0">
                <a:latin typeface="Muller Regular" pitchFamily="2" charset="0"/>
              </a:rPr>
              <a:t>обучения</a:t>
            </a:r>
            <a:r>
              <a:rPr lang="ru-RU" sz="1400" dirty="0" smtClean="0">
                <a:latin typeface="Muller Regular" pitchFamily="2" charset="0"/>
              </a:rPr>
              <a:t>             100                         150</a:t>
            </a:r>
          </a:p>
        </p:txBody>
      </p:sp>
    </p:spTree>
    <p:extLst>
      <p:ext uri="{BB962C8B-B14F-4D97-AF65-F5344CB8AC3E}">
        <p14:creationId xmlns:p14="http://schemas.microsoft.com/office/powerpoint/2010/main" val="1570091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0D4BCAE-5481-C27C-0A04-C7E83CD9E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511" y="145347"/>
            <a:ext cx="10179162" cy="982291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rgbClr val="DE4439"/>
                </a:solidFill>
                <a:latin typeface="Muller Regular" pitchFamily="2" charset="0"/>
              </a:rPr>
              <a:t>ПРОГРАММЫ СОЦИАЛЬНОЙ ПОМОЩИ НУЖДАЮЩЕМУСЯ НАСЕЛЕНИЮ</a:t>
            </a:r>
            <a:br>
              <a:rPr lang="ru-RU" sz="2000" dirty="0" smtClean="0">
                <a:solidFill>
                  <a:srgbClr val="DE4439"/>
                </a:solidFill>
                <a:latin typeface="Muller Regular" pitchFamily="2" charset="0"/>
              </a:rPr>
            </a:br>
            <a:r>
              <a:rPr lang="ru-RU" sz="2000" dirty="0" smtClean="0">
                <a:solidFill>
                  <a:srgbClr val="DE4439"/>
                </a:solidFill>
                <a:latin typeface="Muller Regular" pitchFamily="2" charset="0"/>
              </a:rPr>
              <a:t>«УКРАИНА И ПОСТРАДАВШИЕ ОТ КРИЗИСА СТРАНЫ - РОССИЯ»</a:t>
            </a:r>
            <a:endParaRPr lang="ru-RU" sz="2400" dirty="0">
              <a:solidFill>
                <a:srgbClr val="DE4439"/>
              </a:solidFill>
              <a:latin typeface="Muller Regular" pitchFamily="2" charset="0"/>
            </a:endParaRPr>
          </a:p>
        </p:txBody>
      </p:sp>
      <p:sp>
        <p:nvSpPr>
          <p:cNvPr id="6" name="Объект 2">
            <a:extLst>
              <a:ext uri="{FF2B5EF4-FFF2-40B4-BE49-F238E27FC236}">
                <a16:creationId xmlns="" xmlns:a16="http://schemas.microsoft.com/office/drawing/2014/main" id="{DC2CFF35-E4A6-E782-26EB-35E330167D42}"/>
              </a:ext>
            </a:extLst>
          </p:cNvPr>
          <p:cNvSpPr txBox="1">
            <a:spLocks/>
          </p:cNvSpPr>
          <p:nvPr/>
        </p:nvSpPr>
        <p:spPr>
          <a:xfrm>
            <a:off x="1040521" y="5004549"/>
            <a:ext cx="4070494" cy="16243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182563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1800" dirty="0">
                <a:latin typeface="Muller Medium" pitchFamily="2" charset="0"/>
              </a:rPr>
              <a:t>Форматы деятельности</a:t>
            </a:r>
            <a:r>
              <a:rPr lang="ru-RU" sz="1800" b="1" i="1" dirty="0">
                <a:latin typeface="Muller Regular Italic" pitchFamily="2" charset="0"/>
              </a:rPr>
              <a:t/>
            </a:r>
            <a:br>
              <a:rPr lang="ru-RU" sz="1800" b="1" i="1" dirty="0">
                <a:latin typeface="Muller Regular Italic" pitchFamily="2" charset="0"/>
              </a:rPr>
            </a:br>
            <a:r>
              <a:rPr lang="ru-RU" sz="1800" b="1" i="1" dirty="0" smtClean="0">
                <a:latin typeface="Muller Regular Italic" pitchFamily="2" charset="0"/>
              </a:rPr>
              <a:t> </a:t>
            </a:r>
            <a:r>
              <a:rPr lang="ru-RU" sz="1400" dirty="0" smtClean="0">
                <a:latin typeface="Muller Regular" pitchFamily="2" charset="0"/>
              </a:rPr>
              <a:t>- </a:t>
            </a:r>
            <a:r>
              <a:rPr lang="ru-RU" sz="1400" dirty="0">
                <a:latin typeface="Muller Regular" pitchFamily="2" charset="0"/>
              </a:rPr>
              <a:t>Денежные выплаты</a:t>
            </a:r>
          </a:p>
          <a:p>
            <a:pPr marL="0" indent="182563">
              <a:lnSpc>
                <a:spcPct val="100000"/>
              </a:lnSpc>
              <a:buFontTx/>
              <a:buChar char="-"/>
            </a:pPr>
            <a:r>
              <a:rPr lang="ru-RU" sz="1400" dirty="0">
                <a:latin typeface="Muller Regular" pitchFamily="2" charset="0"/>
              </a:rPr>
              <a:t>Оказание психологической поддержки</a:t>
            </a:r>
          </a:p>
          <a:p>
            <a:pPr marL="0" indent="182563">
              <a:lnSpc>
                <a:spcPct val="100000"/>
              </a:lnSpc>
              <a:buFontTx/>
              <a:buChar char="-"/>
            </a:pPr>
            <a:r>
              <a:rPr lang="ru-RU" sz="1400" dirty="0">
                <a:latin typeface="Muller Regular" pitchFamily="2" charset="0"/>
              </a:rPr>
              <a:t>Гуманитарная помощь</a:t>
            </a:r>
          </a:p>
          <a:p>
            <a:pPr>
              <a:buFontTx/>
              <a:buChar char="-"/>
            </a:pPr>
            <a:endParaRPr lang="ru-RU" sz="1400" dirty="0">
              <a:latin typeface="Muller Regular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1400" b="1" i="1" dirty="0">
              <a:latin typeface="Muller Regular Italic" pitchFamily="2" charset="0"/>
            </a:endParaRPr>
          </a:p>
        </p:txBody>
      </p:sp>
      <p:sp>
        <p:nvSpPr>
          <p:cNvPr id="7" name="Объект 2">
            <a:extLst>
              <a:ext uri="{FF2B5EF4-FFF2-40B4-BE49-F238E27FC236}">
                <a16:creationId xmlns="" xmlns:a16="http://schemas.microsoft.com/office/drawing/2014/main" id="{6F404654-F186-E12B-F323-0CC8D4702001}"/>
              </a:ext>
            </a:extLst>
          </p:cNvPr>
          <p:cNvSpPr txBox="1">
            <a:spLocks/>
          </p:cNvSpPr>
          <p:nvPr/>
        </p:nvSpPr>
        <p:spPr>
          <a:xfrm>
            <a:off x="4851133" y="5004549"/>
            <a:ext cx="3570972" cy="16901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800" dirty="0">
                <a:latin typeface="Muller Medium" pitchFamily="2" charset="0"/>
              </a:rPr>
              <a:t>Содержание деятельности</a:t>
            </a:r>
            <a:r>
              <a:rPr lang="ru-RU" sz="1800" b="1" i="1" dirty="0">
                <a:latin typeface="Muller Regular Italic" pitchFamily="2" charset="0"/>
              </a:rPr>
              <a:t/>
            </a:r>
            <a:br>
              <a:rPr lang="ru-RU" sz="1800" b="1" i="1" dirty="0">
                <a:latin typeface="Muller Regular Italic" pitchFamily="2" charset="0"/>
              </a:rPr>
            </a:br>
            <a:r>
              <a:rPr lang="ru-RU" sz="1400" dirty="0" smtClean="0">
                <a:latin typeface="Muller Regular" pitchFamily="2" charset="0"/>
              </a:rPr>
              <a:t>Оказание </a:t>
            </a:r>
            <a:r>
              <a:rPr lang="ru-RU" sz="1400" dirty="0">
                <a:latin typeface="Muller Regular" pitchFamily="2" charset="0"/>
              </a:rPr>
              <a:t>помощи заключается в распределении денежных средств для удовлетворения основных потребностей перемещенных и пострадавших от Украинского кризиса лиц</a:t>
            </a:r>
            <a:endParaRPr lang="ru-RU" sz="1400" b="1" i="1" dirty="0">
              <a:latin typeface="Muller Regular Italic" pitchFamily="2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1E31940-9F59-9FD2-83DE-4DE7AD1A0C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93717" y="1535892"/>
            <a:ext cx="2289820" cy="79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>
                <a:latin typeface="Muller Regular" pitchFamily="2" charset="0"/>
              </a:rPr>
              <a:t>Ключевые группы</a:t>
            </a:r>
            <a:r>
              <a:rPr lang="ru-RU" sz="1800" b="1" i="1" dirty="0">
                <a:latin typeface="Muller Regular Italic" pitchFamily="2" charset="0"/>
              </a:rPr>
              <a:t/>
            </a:r>
            <a:br>
              <a:rPr lang="ru-RU" sz="1800" b="1" i="1" dirty="0">
                <a:latin typeface="Muller Regular Italic" pitchFamily="2" charset="0"/>
              </a:rPr>
            </a:br>
            <a:r>
              <a:rPr lang="ru-RU" sz="1800" b="1" i="1" dirty="0">
                <a:latin typeface="Muller Regular Italic" pitchFamily="2" charset="0"/>
              </a:rPr>
              <a:t/>
            </a:r>
            <a:br>
              <a:rPr lang="ru-RU" sz="1800" b="1" i="1" dirty="0">
                <a:latin typeface="Muller Regular Italic" pitchFamily="2" charset="0"/>
              </a:rPr>
            </a:br>
            <a:r>
              <a:rPr lang="ru-RU" sz="1400" dirty="0">
                <a:latin typeface="Muller Regular" pitchFamily="2" charset="0"/>
              </a:rPr>
              <a:t>Переселенцы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32E3AF1A-F674-F87E-F692-D2541FD94FFD}"/>
              </a:ext>
            </a:extLst>
          </p:cNvPr>
          <p:cNvSpPr/>
          <p:nvPr/>
        </p:nvSpPr>
        <p:spPr>
          <a:xfrm>
            <a:off x="8577513" y="1082662"/>
            <a:ext cx="3348188" cy="5167342"/>
          </a:xfrm>
          <a:prstGeom prst="rect">
            <a:avLst/>
          </a:prstGeom>
          <a:solidFill>
            <a:srgbClr val="DE44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51CF93ED-B1DB-A5FC-D6BB-F09AB0C71133}"/>
              </a:ext>
            </a:extLst>
          </p:cNvPr>
          <p:cNvSpPr/>
          <p:nvPr/>
        </p:nvSpPr>
        <p:spPr>
          <a:xfrm>
            <a:off x="1040521" y="1127640"/>
            <a:ext cx="5960120" cy="1047685"/>
          </a:xfrm>
          <a:prstGeom prst="rect">
            <a:avLst/>
          </a:prstGeom>
          <a:solidFill>
            <a:srgbClr val="DE44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Заголовок 1">
            <a:extLst>
              <a:ext uri="{FF2B5EF4-FFF2-40B4-BE49-F238E27FC236}">
                <a16:creationId xmlns="" xmlns:a16="http://schemas.microsoft.com/office/drawing/2014/main" id="{A8AC84CC-E3F3-3BD9-29E7-6FF8D8D8228E}"/>
              </a:ext>
            </a:extLst>
          </p:cNvPr>
          <p:cNvSpPr txBox="1">
            <a:spLocks/>
          </p:cNvSpPr>
          <p:nvPr/>
        </p:nvSpPr>
        <p:spPr>
          <a:xfrm>
            <a:off x="1241659" y="1082662"/>
            <a:ext cx="5722156" cy="10476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dirty="0">
              <a:solidFill>
                <a:schemeClr val="bg1"/>
              </a:solidFill>
              <a:latin typeface="Muller Regular" pitchFamily="2" charset="0"/>
            </a:endParaRPr>
          </a:p>
          <a:p>
            <a:endParaRPr lang="ru-RU" sz="1600" dirty="0" smtClean="0">
              <a:solidFill>
                <a:schemeClr val="bg1"/>
              </a:solidFill>
              <a:latin typeface="Muller Regular" pitchFamily="2" charset="0"/>
            </a:endParaRPr>
          </a:p>
          <a:p>
            <a:r>
              <a:rPr lang="ru-RU" sz="1800" dirty="0" smtClean="0">
                <a:solidFill>
                  <a:schemeClr val="bg1"/>
                </a:solidFill>
                <a:latin typeface="Muller Regular" pitchFamily="2" charset="0"/>
              </a:rPr>
              <a:t>ЦЕЛЬ </a:t>
            </a:r>
            <a:endParaRPr lang="ru-RU" sz="1800" dirty="0">
              <a:solidFill>
                <a:schemeClr val="bg1"/>
              </a:solidFill>
              <a:latin typeface="Muller Regular" pitchFamily="2" charset="0"/>
            </a:endParaRPr>
          </a:p>
          <a:p>
            <a:r>
              <a:rPr lang="ru-RU" sz="1800" dirty="0" smtClean="0">
                <a:solidFill>
                  <a:schemeClr val="bg1"/>
                </a:solidFill>
                <a:latin typeface="Muller Regular" pitchFamily="2" charset="0"/>
              </a:rPr>
              <a:t>Многоцелевая </a:t>
            </a:r>
            <a:r>
              <a:rPr lang="ru-RU" sz="1800" dirty="0">
                <a:solidFill>
                  <a:schemeClr val="bg1"/>
                </a:solidFill>
                <a:latin typeface="Muller Regular" pitchFamily="2" charset="0"/>
              </a:rPr>
              <a:t>гуманитарная </a:t>
            </a:r>
            <a:r>
              <a:rPr lang="ru-RU" sz="1800" dirty="0" smtClean="0">
                <a:solidFill>
                  <a:schemeClr val="bg1"/>
                </a:solidFill>
                <a:latin typeface="Muller Regular" pitchFamily="2" charset="0"/>
              </a:rPr>
              <a:t>и денежная </a:t>
            </a:r>
            <a:r>
              <a:rPr lang="ru-RU" sz="1800" dirty="0">
                <a:solidFill>
                  <a:schemeClr val="bg1"/>
                </a:solidFill>
                <a:latin typeface="Muller Regular" pitchFamily="2" charset="0"/>
              </a:rPr>
              <a:t>помощь</a:t>
            </a:r>
            <a:r>
              <a:rPr lang="ru-RU" sz="1600" dirty="0">
                <a:solidFill>
                  <a:schemeClr val="bg1"/>
                </a:solidFill>
                <a:latin typeface="Muller Regular" pitchFamily="2" charset="0"/>
              </a:rPr>
              <a:t/>
            </a:r>
            <a:br>
              <a:rPr lang="ru-RU" sz="1600" dirty="0">
                <a:solidFill>
                  <a:schemeClr val="bg1"/>
                </a:solidFill>
                <a:latin typeface="Muller Regular" pitchFamily="2" charset="0"/>
              </a:rPr>
            </a:br>
            <a:r>
              <a:rPr lang="ru-RU" sz="1600" dirty="0">
                <a:solidFill>
                  <a:schemeClr val="bg1"/>
                </a:solidFill>
                <a:latin typeface="Muller Regular" pitchFamily="2" charset="0"/>
              </a:rPr>
              <a:t/>
            </a:r>
            <a:br>
              <a:rPr lang="ru-RU" sz="1600" dirty="0">
                <a:solidFill>
                  <a:schemeClr val="bg1"/>
                </a:solidFill>
                <a:latin typeface="Muller Regular" pitchFamily="2" charset="0"/>
              </a:rPr>
            </a:br>
            <a:r>
              <a:rPr lang="ru-RU" sz="1600" dirty="0">
                <a:solidFill>
                  <a:schemeClr val="bg1"/>
                </a:solidFill>
                <a:latin typeface="Muller Regular" pitchFamily="2" charset="0"/>
              </a:rPr>
              <a:t/>
            </a:r>
            <a:br>
              <a:rPr lang="ru-RU" sz="1600" dirty="0">
                <a:solidFill>
                  <a:schemeClr val="bg1"/>
                </a:solidFill>
                <a:latin typeface="Muller Regular" pitchFamily="2" charset="0"/>
              </a:rPr>
            </a:br>
            <a:endParaRPr lang="ru-RU" sz="1600" dirty="0">
              <a:solidFill>
                <a:schemeClr val="bg1"/>
              </a:solidFill>
              <a:latin typeface="Muller Regular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0521" y="2527601"/>
            <a:ext cx="9364388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Muller Regular" pitchFamily="2" charset="0"/>
              </a:rPr>
              <a:t>Показатели                                                               </a:t>
            </a:r>
            <a:r>
              <a:rPr lang="ru-RU" sz="1600" b="1" dirty="0">
                <a:latin typeface="Muller Regular" pitchFamily="2" charset="0"/>
              </a:rPr>
              <a:t>Результаты</a:t>
            </a:r>
            <a:r>
              <a:rPr lang="ru-RU" sz="1600" b="1" i="1" dirty="0">
                <a:latin typeface="Muller Regular Italic" pitchFamily="2" charset="0"/>
              </a:rPr>
              <a:t/>
            </a:r>
            <a:br>
              <a:rPr lang="ru-RU" sz="1600" b="1" i="1" dirty="0">
                <a:latin typeface="Muller Regular Italic" pitchFamily="2" charset="0"/>
              </a:rPr>
            </a:br>
            <a:r>
              <a:rPr lang="ru-RU" sz="1400" u="sng" dirty="0" smtClean="0">
                <a:latin typeface="Muller Regular" pitchFamily="2" charset="0"/>
              </a:rPr>
              <a:t>Первичные выплаты</a:t>
            </a:r>
            <a:endParaRPr lang="ru-RU" sz="1400" dirty="0">
              <a:latin typeface="Muller Regular" pitchFamily="2" charset="0"/>
            </a:endParaRPr>
          </a:p>
          <a:p>
            <a:r>
              <a:rPr lang="ru-RU" sz="1400" dirty="0" smtClean="0">
                <a:latin typeface="Muller Regular" pitchFamily="2" charset="0"/>
              </a:rPr>
              <a:t>Количество заявлений                                                        932                    </a:t>
            </a:r>
          </a:p>
          <a:p>
            <a:r>
              <a:rPr lang="ru-RU" sz="1400" dirty="0" smtClean="0">
                <a:latin typeface="Muller Regular" pitchFamily="2" charset="0"/>
              </a:rPr>
              <a:t>Кол-во членов семей, получивших выплаты                1549 </a:t>
            </a:r>
          </a:p>
          <a:p>
            <a:r>
              <a:rPr lang="ru-RU" sz="1400" dirty="0" smtClean="0">
                <a:latin typeface="Muller Regular" pitchFamily="2" charset="0"/>
              </a:rPr>
              <a:t>Сумма                                                                                        5,665,000</a:t>
            </a:r>
            <a:endParaRPr lang="ru-RU" sz="1400" dirty="0">
              <a:latin typeface="Muller Regular" pitchFamily="2" charset="0"/>
            </a:endParaRPr>
          </a:p>
          <a:p>
            <a:r>
              <a:rPr lang="ru-RU" sz="1400" u="sng" dirty="0" smtClean="0">
                <a:latin typeface="Muller Regular" pitchFamily="2" charset="0"/>
              </a:rPr>
              <a:t>Повторные выплаты</a:t>
            </a:r>
          </a:p>
          <a:p>
            <a:r>
              <a:rPr lang="ru-RU" sz="1400" dirty="0" smtClean="0">
                <a:latin typeface="Muller Regular" pitchFamily="2" charset="0"/>
              </a:rPr>
              <a:t>Кол-во </a:t>
            </a:r>
            <a:r>
              <a:rPr lang="ru-RU" sz="1400" dirty="0">
                <a:latin typeface="Muller Regular" pitchFamily="2" charset="0"/>
              </a:rPr>
              <a:t>членов семей, получивших </a:t>
            </a:r>
            <a:r>
              <a:rPr lang="ru-RU" sz="1400" dirty="0" smtClean="0">
                <a:latin typeface="Muller Regular" pitchFamily="2" charset="0"/>
              </a:rPr>
              <a:t>выплаты                775</a:t>
            </a:r>
          </a:p>
          <a:p>
            <a:r>
              <a:rPr lang="ru-RU" sz="1400" dirty="0" smtClean="0">
                <a:latin typeface="Muller Regular" pitchFamily="2" charset="0"/>
              </a:rPr>
              <a:t>Сумма                                                                                        4,753,000    </a:t>
            </a:r>
          </a:p>
          <a:p>
            <a:r>
              <a:rPr lang="ru-RU" sz="1400" dirty="0" smtClean="0">
                <a:latin typeface="Muller Regular" pitchFamily="2" charset="0"/>
              </a:rPr>
              <a:t>                                                                                      </a:t>
            </a:r>
          </a:p>
          <a:p>
            <a:r>
              <a:rPr lang="ru-RU" sz="1400" b="1" dirty="0">
                <a:latin typeface="Muller Regular" pitchFamily="2" charset="0"/>
              </a:rPr>
              <a:t> </a:t>
            </a:r>
            <a:r>
              <a:rPr lang="ru-RU" sz="1400" b="1" dirty="0" smtClean="0">
                <a:latin typeface="Muller Regular" pitchFamily="2" charset="0"/>
              </a:rPr>
              <a:t>                                                                                                  10,418,000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513" y="2527601"/>
            <a:ext cx="2866925" cy="3822567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5486400" y="4360244"/>
            <a:ext cx="18191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6349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0D4BCAE-5481-C27C-0A04-C7E83CD9E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511" y="145347"/>
            <a:ext cx="10179162" cy="982291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rgbClr val="DE4439"/>
                </a:solidFill>
                <a:latin typeface="Muller Regular" pitchFamily="2" charset="0"/>
              </a:rPr>
              <a:t>ПРОГРАММЫ СОЦИАЛЬНОЙ ПОМОЩИ НУЖДАЮЩЕМУСЯ НАСЕЛЕНИЮ</a:t>
            </a:r>
            <a:br>
              <a:rPr lang="ru-RU" sz="2000" dirty="0" smtClean="0">
                <a:solidFill>
                  <a:srgbClr val="DE4439"/>
                </a:solidFill>
                <a:latin typeface="Muller Regular" pitchFamily="2" charset="0"/>
              </a:rPr>
            </a:br>
            <a:r>
              <a:rPr lang="ru-RU" sz="2000" dirty="0" smtClean="0">
                <a:solidFill>
                  <a:srgbClr val="DE4439"/>
                </a:solidFill>
                <a:latin typeface="Muller Regular" pitchFamily="2" charset="0"/>
              </a:rPr>
              <a:t>«УКРАИНА И ПОСТРАДАВШИЕ ОТ КРИЗИСА СТРАНЫ - РОССИЯ»</a:t>
            </a:r>
            <a:endParaRPr lang="ru-RU" sz="2400" dirty="0">
              <a:solidFill>
                <a:srgbClr val="DE4439"/>
              </a:solidFill>
              <a:latin typeface="Muller Regular" pitchFamily="2" charset="0"/>
            </a:endParaRPr>
          </a:p>
        </p:txBody>
      </p:sp>
      <p:sp>
        <p:nvSpPr>
          <p:cNvPr id="6" name="Объект 2">
            <a:extLst>
              <a:ext uri="{FF2B5EF4-FFF2-40B4-BE49-F238E27FC236}">
                <a16:creationId xmlns="" xmlns:a16="http://schemas.microsoft.com/office/drawing/2014/main" id="{DC2CFF35-E4A6-E782-26EB-35E330167D42}"/>
              </a:ext>
            </a:extLst>
          </p:cNvPr>
          <p:cNvSpPr txBox="1">
            <a:spLocks/>
          </p:cNvSpPr>
          <p:nvPr/>
        </p:nvSpPr>
        <p:spPr>
          <a:xfrm>
            <a:off x="1065952" y="4107218"/>
            <a:ext cx="3095932" cy="2406071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ru-RU" sz="3800" b="1" dirty="0">
                <a:latin typeface="Muller Regular" pitchFamily="2" charset="0"/>
              </a:rPr>
              <a:t>Форматы деятельности</a:t>
            </a:r>
            <a:r>
              <a:rPr lang="ru-RU" sz="1800" b="1" i="1" dirty="0">
                <a:latin typeface="Muller Regular Italic" pitchFamily="2" charset="0"/>
              </a:rPr>
              <a:t/>
            </a:r>
            <a:br>
              <a:rPr lang="ru-RU" sz="1800" b="1" i="1" dirty="0">
                <a:latin typeface="Muller Regular Italic" pitchFamily="2" charset="0"/>
              </a:rPr>
            </a:br>
            <a:r>
              <a:rPr lang="ru-RU" sz="1800" b="1" i="1" dirty="0">
                <a:latin typeface="Muller Regular Italic" pitchFamily="2" charset="0"/>
              </a:rPr>
              <a:t/>
            </a:r>
            <a:br>
              <a:rPr lang="ru-RU" sz="1800" b="1" i="1" dirty="0">
                <a:latin typeface="Muller Regular Italic" pitchFamily="2" charset="0"/>
              </a:rPr>
            </a:br>
            <a:r>
              <a:rPr lang="ru-RU" sz="2900" dirty="0">
                <a:latin typeface="Muller Regular" pitchFamily="2" charset="0"/>
              </a:rPr>
              <a:t>- Оказание ПСП людям (в том числе детям) в экстренной ситуации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2900" dirty="0" smtClean="0">
                <a:latin typeface="Muller Regular" pitchFamily="2" charset="0"/>
              </a:rPr>
              <a:t>- Работа </a:t>
            </a:r>
            <a:r>
              <a:rPr lang="ru-RU" sz="2900" dirty="0">
                <a:latin typeface="Muller Regular" pitchFamily="2" charset="0"/>
              </a:rPr>
              <a:t>с добровольцами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2900" dirty="0">
                <a:latin typeface="Muller Regular" pitchFamily="2" charset="0"/>
              </a:rPr>
              <a:t>- еженедельный мониторинг потребностей вынужденных переселенцев</a:t>
            </a:r>
          </a:p>
          <a:p>
            <a:pPr>
              <a:buFontTx/>
              <a:buChar char="-"/>
            </a:pPr>
            <a:endParaRPr lang="ru-RU" sz="1400" dirty="0">
              <a:latin typeface="Muller Regular" pitchFamily="2" charset="0"/>
            </a:endParaRPr>
          </a:p>
          <a:p>
            <a:pPr>
              <a:buFontTx/>
              <a:buChar char="-"/>
            </a:pPr>
            <a:endParaRPr lang="ru-RU" sz="1400" dirty="0">
              <a:latin typeface="Muller Regular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1400" b="1" i="1" dirty="0">
              <a:latin typeface="Muller Regular Italic" pitchFamily="2" charset="0"/>
            </a:endParaRPr>
          </a:p>
        </p:txBody>
      </p:sp>
      <p:sp>
        <p:nvSpPr>
          <p:cNvPr id="7" name="Объект 2">
            <a:extLst>
              <a:ext uri="{FF2B5EF4-FFF2-40B4-BE49-F238E27FC236}">
                <a16:creationId xmlns="" xmlns:a16="http://schemas.microsoft.com/office/drawing/2014/main" id="{6F404654-F186-E12B-F323-0CC8D4702001}"/>
              </a:ext>
            </a:extLst>
          </p:cNvPr>
          <p:cNvSpPr txBox="1">
            <a:spLocks/>
          </p:cNvSpPr>
          <p:nvPr/>
        </p:nvSpPr>
        <p:spPr>
          <a:xfrm>
            <a:off x="3972966" y="4107218"/>
            <a:ext cx="3313357" cy="17560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>
                <a:latin typeface="Muller Medium" pitchFamily="2" charset="0"/>
              </a:rPr>
              <a:t>Содержание деятельности</a:t>
            </a:r>
            <a:r>
              <a:rPr lang="ru-RU" sz="1800" b="1" i="1" dirty="0">
                <a:latin typeface="Muller Regular Italic" pitchFamily="2" charset="0"/>
              </a:rPr>
              <a:t/>
            </a:r>
            <a:br>
              <a:rPr lang="ru-RU" sz="1800" b="1" i="1" dirty="0">
                <a:latin typeface="Muller Regular Italic" pitchFamily="2" charset="0"/>
              </a:rPr>
            </a:br>
            <a:r>
              <a:rPr lang="ru-RU" sz="1800" b="1" i="1" dirty="0">
                <a:latin typeface="Muller Regular Italic" pitchFamily="2" charset="0"/>
              </a:rPr>
              <a:t/>
            </a:r>
            <a:br>
              <a:rPr lang="ru-RU" sz="1800" b="1" i="1" dirty="0">
                <a:latin typeface="Muller Regular Italic" pitchFamily="2" charset="0"/>
              </a:rPr>
            </a:br>
            <a:r>
              <a:rPr lang="ru-RU" sz="1400" dirty="0">
                <a:latin typeface="Muller Regular" pitchFamily="2" charset="0"/>
              </a:rPr>
              <a:t>Комплексное оказание </a:t>
            </a:r>
            <a:r>
              <a:rPr lang="ru-RU" sz="1400" dirty="0" smtClean="0">
                <a:latin typeface="Muller Regular" pitchFamily="2" charset="0"/>
              </a:rPr>
              <a:t>психосоциальной </a:t>
            </a:r>
            <a:r>
              <a:rPr lang="ru-RU" sz="1400" dirty="0">
                <a:latin typeface="Muller Regular" pitchFamily="2" charset="0"/>
              </a:rPr>
              <a:t>поддержки людям в тяжелой жизненной ситуации (психологическая поддержка, консультирование, гуманитарная помощь)</a:t>
            </a:r>
            <a:endParaRPr lang="ru-RU" sz="1400" b="1" i="1" dirty="0">
              <a:latin typeface="Muller Regular Italic" pitchFamily="2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32E3AF1A-F674-F87E-F692-D2541FD94FFD}"/>
              </a:ext>
            </a:extLst>
          </p:cNvPr>
          <p:cNvSpPr/>
          <p:nvPr/>
        </p:nvSpPr>
        <p:spPr>
          <a:xfrm>
            <a:off x="8779488" y="1127641"/>
            <a:ext cx="3095932" cy="3813328"/>
          </a:xfrm>
          <a:prstGeom prst="rect">
            <a:avLst/>
          </a:prstGeom>
          <a:solidFill>
            <a:srgbClr val="DE44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DE4439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51CF93ED-B1DB-A5FC-D6BB-F09AB0C71133}"/>
              </a:ext>
            </a:extLst>
          </p:cNvPr>
          <p:cNvSpPr/>
          <p:nvPr/>
        </p:nvSpPr>
        <p:spPr>
          <a:xfrm>
            <a:off x="843609" y="1127640"/>
            <a:ext cx="6676128" cy="1302739"/>
          </a:xfrm>
          <a:prstGeom prst="rect">
            <a:avLst/>
          </a:prstGeom>
          <a:solidFill>
            <a:srgbClr val="DE44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Заголовок 1">
            <a:extLst>
              <a:ext uri="{FF2B5EF4-FFF2-40B4-BE49-F238E27FC236}">
                <a16:creationId xmlns="" xmlns:a16="http://schemas.microsoft.com/office/drawing/2014/main" id="{A8AC84CC-E3F3-3BD9-29E7-6FF8D8D8228E}"/>
              </a:ext>
            </a:extLst>
          </p:cNvPr>
          <p:cNvSpPr txBox="1">
            <a:spLocks/>
          </p:cNvSpPr>
          <p:nvPr/>
        </p:nvSpPr>
        <p:spPr>
          <a:xfrm>
            <a:off x="874845" y="1223991"/>
            <a:ext cx="6437216" cy="14295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dirty="0">
              <a:solidFill>
                <a:schemeClr val="bg1"/>
              </a:solidFill>
              <a:latin typeface="Muller Regular" pitchFamily="2" charset="0"/>
            </a:endParaRPr>
          </a:p>
          <a:p>
            <a:r>
              <a:rPr lang="ru-RU" sz="1800" dirty="0">
                <a:solidFill>
                  <a:schemeClr val="bg1"/>
                </a:solidFill>
                <a:latin typeface="Muller Regular" pitchFamily="2" charset="0"/>
              </a:rPr>
              <a:t>ЦЕЛЬ </a:t>
            </a:r>
          </a:p>
          <a:p>
            <a:r>
              <a:rPr lang="ru-RU" sz="1800" dirty="0">
                <a:solidFill>
                  <a:schemeClr val="bg1"/>
                </a:solidFill>
                <a:latin typeface="Muller Regular" pitchFamily="2" charset="0"/>
              </a:rPr>
              <a:t>Укрепление потенциала РО РКК в области реагирования на чрезвычайные ситуации, в том числе, в предоставлении гуманитарной помощи и содержанию кризисных и информационных центров</a:t>
            </a:r>
            <a:r>
              <a:rPr lang="ru-RU" sz="2000" dirty="0">
                <a:solidFill>
                  <a:schemeClr val="bg1"/>
                </a:solidFill>
                <a:latin typeface="Muller Regular" pitchFamily="2" charset="0"/>
              </a:rPr>
              <a:t/>
            </a:r>
            <a:br>
              <a:rPr lang="ru-RU" sz="2000" dirty="0">
                <a:solidFill>
                  <a:schemeClr val="bg1"/>
                </a:solidFill>
                <a:latin typeface="Muller Regular" pitchFamily="2" charset="0"/>
              </a:rPr>
            </a:br>
            <a:r>
              <a:rPr lang="ru-RU" sz="2000" dirty="0">
                <a:solidFill>
                  <a:schemeClr val="bg1"/>
                </a:solidFill>
                <a:latin typeface="Muller Regular" pitchFamily="2" charset="0"/>
              </a:rPr>
              <a:t/>
            </a:r>
            <a:br>
              <a:rPr lang="ru-RU" sz="2000" dirty="0">
                <a:solidFill>
                  <a:schemeClr val="bg1"/>
                </a:solidFill>
                <a:latin typeface="Muller Regular" pitchFamily="2" charset="0"/>
              </a:rPr>
            </a:br>
            <a:endParaRPr lang="ru-RU" sz="2000" dirty="0">
              <a:solidFill>
                <a:schemeClr val="bg1"/>
              </a:solidFill>
              <a:latin typeface="Muller Regular" pitchFamily="2" charset="0"/>
            </a:endParaRPr>
          </a:p>
        </p:txBody>
      </p:sp>
      <p:sp>
        <p:nvSpPr>
          <p:cNvPr id="17" name="Объект 2">
            <a:extLst>
              <a:ext uri="{FF2B5EF4-FFF2-40B4-BE49-F238E27FC236}">
                <a16:creationId xmlns="" xmlns:a16="http://schemas.microsoft.com/office/drawing/2014/main" id="{11E31940-9F59-9FD2-83DE-4DE7AD1A0C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0521" y="2746974"/>
            <a:ext cx="2574112" cy="11606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>
                <a:latin typeface="Muller Regular" pitchFamily="2" charset="0"/>
              </a:rPr>
              <a:t>Ключевые группы</a:t>
            </a:r>
            <a:r>
              <a:rPr lang="ru-RU" sz="1800" b="1" i="1" dirty="0">
                <a:latin typeface="Muller Regular Italic" pitchFamily="2" charset="0"/>
              </a:rPr>
              <a:t/>
            </a:r>
            <a:br>
              <a:rPr lang="ru-RU" sz="1800" b="1" i="1" dirty="0">
                <a:latin typeface="Muller Regular Italic" pitchFamily="2" charset="0"/>
              </a:rPr>
            </a:br>
            <a:r>
              <a:rPr lang="ru-RU" sz="1800" b="1" i="1" dirty="0">
                <a:latin typeface="Muller Regular Italic" pitchFamily="2" charset="0"/>
              </a:rPr>
              <a:t/>
            </a:r>
            <a:br>
              <a:rPr lang="ru-RU" sz="1800" b="1" i="1" dirty="0">
                <a:latin typeface="Muller Regular Italic" pitchFamily="2" charset="0"/>
              </a:rPr>
            </a:br>
            <a:r>
              <a:rPr lang="ru-RU" sz="1400" dirty="0">
                <a:latin typeface="Muller Regular" pitchFamily="2" charset="0"/>
              </a:rPr>
              <a:t>Люди в кризисной ситуации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696100" y="2653525"/>
            <a:ext cx="4340995" cy="1630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ru-RU" b="1" dirty="0" smtClean="0">
                <a:latin typeface="Muller Regular" pitchFamily="2" charset="0"/>
              </a:rPr>
              <a:t>Результаты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sz="1400" dirty="0" smtClean="0">
                <a:latin typeface="Muller Regular" pitchFamily="2" charset="0"/>
              </a:rPr>
              <a:t>1028 </a:t>
            </a:r>
            <a:r>
              <a:rPr lang="ru-RU" sz="1400" dirty="0">
                <a:latin typeface="Muller Regular" pitchFamily="2" charset="0"/>
              </a:rPr>
              <a:t>индивидуальных  ПСП консультаций, 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sz="1400" dirty="0">
                <a:latin typeface="Muller Regular" pitchFamily="2" charset="0"/>
              </a:rPr>
              <a:t>416 групповых  ПСП </a:t>
            </a:r>
            <a:r>
              <a:rPr lang="ru-RU" sz="1400" dirty="0" smtClean="0">
                <a:latin typeface="Muller Regular" pitchFamily="2" charset="0"/>
              </a:rPr>
              <a:t>консультаций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sz="1400" dirty="0" smtClean="0">
                <a:latin typeface="Muller Regular" pitchFamily="2" charset="0"/>
              </a:rPr>
              <a:t>989 юридических консультаций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ru-RU" sz="1400" dirty="0">
              <a:latin typeface="Muller Regular" pitchFamily="2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492" y="4174455"/>
            <a:ext cx="3028794" cy="227159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973" y="1651482"/>
            <a:ext cx="3118585" cy="233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932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64506" y="2683042"/>
            <a:ext cx="5711679" cy="1167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latin typeface="Muller Regular" pitchFamily="2" charset="0"/>
              </a:rPr>
              <a:t>Фонд Тимченко – 5 т гуманитарной помощи на 10 млн рублей</a:t>
            </a:r>
          </a:p>
          <a:p>
            <a:r>
              <a:rPr lang="ru-RU" sz="1400" dirty="0">
                <a:solidFill>
                  <a:schemeClr val="tx1"/>
                </a:solidFill>
                <a:latin typeface="Muller Regular" pitchFamily="2" charset="0"/>
              </a:rPr>
              <a:t>Сборный груз от населения РФ – 12 </a:t>
            </a:r>
            <a:r>
              <a:rPr lang="ru-RU" sz="1400" dirty="0" smtClean="0">
                <a:solidFill>
                  <a:schemeClr val="tx1"/>
                </a:solidFill>
                <a:latin typeface="Muller Regular" pitchFamily="2" charset="0"/>
              </a:rPr>
              <a:t>тонн</a:t>
            </a:r>
            <a:endParaRPr lang="ru-RU" sz="1400" dirty="0">
              <a:solidFill>
                <a:schemeClr val="tx1"/>
              </a:solidFill>
              <a:latin typeface="Muller Regular" pitchFamily="2" charset="0"/>
            </a:endParaRPr>
          </a:p>
          <a:p>
            <a:r>
              <a:rPr lang="ru-RU" sz="1400" dirty="0">
                <a:solidFill>
                  <a:schemeClr val="tx1"/>
                </a:solidFill>
                <a:latin typeface="Muller Regular" pitchFamily="2" charset="0"/>
              </a:rPr>
              <a:t>Вещевая помощь от жителей и предпринимателей Владимирской области – 7 </a:t>
            </a:r>
            <a:r>
              <a:rPr lang="ru-RU" sz="1400" dirty="0" smtClean="0">
                <a:solidFill>
                  <a:schemeClr val="tx1"/>
                </a:solidFill>
                <a:latin typeface="Muller Regular" pitchFamily="2" charset="0"/>
              </a:rPr>
              <a:t>тонн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513" y="5941483"/>
            <a:ext cx="1266487" cy="844325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80D4BCAE-5481-C27C-0A04-C7E83CD9E75D}"/>
              </a:ext>
            </a:extLst>
          </p:cNvPr>
          <p:cNvSpPr txBox="1">
            <a:spLocks/>
          </p:cNvSpPr>
          <p:nvPr/>
        </p:nvSpPr>
        <p:spPr>
          <a:xfrm>
            <a:off x="1064506" y="199565"/>
            <a:ext cx="10071923" cy="9822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 smtClean="0">
                <a:solidFill>
                  <a:srgbClr val="DE4439"/>
                </a:solidFill>
                <a:latin typeface="Muller Regular" pitchFamily="2" charset="0"/>
              </a:rPr>
              <a:t>ПРОГРАММЫ СОЦИАЛЬНОЙ ПОМОЩИ НУЖДАЮЩЕМУСЯ НАСЕЛЕНИЮ</a:t>
            </a:r>
            <a:br>
              <a:rPr lang="ru-RU" sz="2000" dirty="0" smtClean="0">
                <a:solidFill>
                  <a:srgbClr val="DE4439"/>
                </a:solidFill>
                <a:latin typeface="Muller Regular" pitchFamily="2" charset="0"/>
              </a:rPr>
            </a:br>
            <a:r>
              <a:rPr lang="ru-RU" sz="2000" dirty="0" smtClean="0">
                <a:solidFill>
                  <a:srgbClr val="DE4439"/>
                </a:solidFill>
                <a:latin typeface="Muller Regular" pitchFamily="2" charset="0"/>
              </a:rPr>
              <a:t>«УКРАИНА И ПОСТРАДАВШИЕ ОТ КРИЗИСА СТРАНЫ - РОССИЯ»</a:t>
            </a:r>
            <a:endParaRPr lang="ru-RU" sz="2400" dirty="0">
              <a:solidFill>
                <a:srgbClr val="DE4439"/>
              </a:solidFill>
              <a:latin typeface="Muller Regular" pitchFamily="2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32E3AF1A-F674-F87E-F692-D2541FD94FFD}"/>
              </a:ext>
            </a:extLst>
          </p:cNvPr>
          <p:cNvSpPr/>
          <p:nvPr/>
        </p:nvSpPr>
        <p:spPr>
          <a:xfrm>
            <a:off x="8779488" y="1127641"/>
            <a:ext cx="3095932" cy="3813328"/>
          </a:xfrm>
          <a:prstGeom prst="rect">
            <a:avLst/>
          </a:prstGeom>
          <a:solidFill>
            <a:srgbClr val="DE44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DE4439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33" y="2359197"/>
            <a:ext cx="2508387" cy="334451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613" y="3768836"/>
            <a:ext cx="2204978" cy="293997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51CF93ED-B1DB-A5FC-D6BB-F09AB0C71133}"/>
              </a:ext>
            </a:extLst>
          </p:cNvPr>
          <p:cNvSpPr/>
          <p:nvPr/>
        </p:nvSpPr>
        <p:spPr>
          <a:xfrm>
            <a:off x="1064506" y="1127639"/>
            <a:ext cx="6384963" cy="1047685"/>
          </a:xfrm>
          <a:prstGeom prst="rect">
            <a:avLst/>
          </a:prstGeom>
          <a:solidFill>
            <a:srgbClr val="DE44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Оказание гуманитарной помощи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64506" y="3951527"/>
            <a:ext cx="571167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Muller Regular" pitchFamily="2" charset="0"/>
              </a:rPr>
              <a:t>оснащение для игровых комнат в 8 ПВР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Muller Regular" pitchFamily="2" charset="0"/>
              </a:rPr>
              <a:t>оснащение бытовых комнат техникой в 5 ПВР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Muller Regular" pitchFamily="2" charset="0"/>
              </a:rPr>
              <a:t>продуктовые карты для особых категорий вынужденных переселенцев – 250 </a:t>
            </a:r>
            <a:r>
              <a:rPr lang="ru-RU" sz="1400" dirty="0" smtClean="0">
                <a:latin typeface="Muller Regular" pitchFamily="2" charset="0"/>
              </a:rPr>
              <a:t>шт. </a:t>
            </a:r>
            <a:r>
              <a:rPr lang="ru-RU" sz="1400" dirty="0">
                <a:latin typeface="Muller Regular" pitchFamily="2" charset="0"/>
              </a:rPr>
              <a:t>номиналом </a:t>
            </a:r>
            <a:r>
              <a:rPr lang="ru-RU" sz="1400" dirty="0" smtClean="0">
                <a:latin typeface="Muller Regular" pitchFamily="2" charset="0"/>
              </a:rPr>
              <a:t>2500руб «Пятерочка»</a:t>
            </a:r>
            <a:endParaRPr lang="ru-RU" sz="1400" dirty="0">
              <a:latin typeface="Muller Regular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Muller Regular" pitchFamily="2" charset="0"/>
              </a:rPr>
              <a:t>машина </a:t>
            </a:r>
            <a:r>
              <a:rPr lang="ru-RU" sz="1400" dirty="0">
                <a:latin typeface="Muller Regular" pitchFamily="2" charset="0"/>
              </a:rPr>
              <a:t>для оперативной доставки гуманитарной помощи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Muller Regular" pitchFamily="2" charset="0"/>
              </a:rPr>
              <a:t>Вещевые </a:t>
            </a:r>
            <a:r>
              <a:rPr lang="ru-RU" sz="1400" dirty="0" smtClean="0">
                <a:latin typeface="Muller Regular" pitchFamily="2" charset="0"/>
              </a:rPr>
              <a:t>ваучеры, </a:t>
            </a:r>
            <a:r>
              <a:rPr lang="ru-RU" sz="1400" dirty="0">
                <a:latin typeface="Muller Regular" pitchFamily="2" charset="0"/>
              </a:rPr>
              <a:t>номиналом в 5000руб. – 100 </a:t>
            </a:r>
            <a:r>
              <a:rPr lang="ru-RU" sz="1400" dirty="0" smtClean="0">
                <a:latin typeface="Muller Regular" pitchFamily="2" charset="0"/>
              </a:rPr>
              <a:t>штук «</a:t>
            </a:r>
            <a:r>
              <a:rPr lang="en-US" sz="1400" dirty="0" err="1" smtClean="0">
                <a:latin typeface="Muller Regular" pitchFamily="2" charset="0"/>
              </a:rPr>
              <a:t>Gioria</a:t>
            </a:r>
            <a:r>
              <a:rPr lang="en-US" sz="1400" dirty="0" smtClean="0">
                <a:latin typeface="Muller Regular" pitchFamily="2" charset="0"/>
              </a:rPr>
              <a:t> Jeans</a:t>
            </a:r>
            <a:r>
              <a:rPr lang="ru-RU" sz="1400" dirty="0" smtClean="0">
                <a:latin typeface="Muller Regular" pitchFamily="2" charset="0"/>
              </a:rPr>
              <a:t>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Muller Regular" pitchFamily="2" charset="0"/>
              </a:rPr>
              <a:t>285 рюкзаков к 1 сентября для первоклассников</a:t>
            </a:r>
            <a:endParaRPr lang="ru-RU" sz="1400" dirty="0">
              <a:latin typeface="Muller Regular" pitchFamily="2" charset="0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="" xmlns:a16="http://schemas.microsoft.com/office/drawing/2014/main" id="{48CEE49D-EA3E-38AC-8BF6-647A57F98593}"/>
              </a:ext>
            </a:extLst>
          </p:cNvPr>
          <p:cNvCxnSpPr/>
          <p:nvPr/>
        </p:nvCxnSpPr>
        <p:spPr>
          <a:xfrm>
            <a:off x="1064506" y="3908770"/>
            <a:ext cx="5711679" cy="0"/>
          </a:xfrm>
          <a:prstGeom prst="line">
            <a:avLst/>
          </a:prstGeom>
          <a:ln w="25400">
            <a:solidFill>
              <a:srgbClr val="DE443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410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0D4BCAE-5481-C27C-0A04-C7E83CD9E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903" y="145348"/>
            <a:ext cx="10135402" cy="982291"/>
          </a:xfrm>
        </p:spPr>
        <p:txBody>
          <a:bodyPr>
            <a:noAutofit/>
          </a:bodyPr>
          <a:lstStyle/>
          <a:p>
            <a:pPr lvl="0" algn="ctr"/>
            <a:r>
              <a:rPr lang="ru-RU" sz="2000" dirty="0" smtClean="0">
                <a:solidFill>
                  <a:srgbClr val="C00000"/>
                </a:solidFill>
                <a:latin typeface="Muller Regula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ШКОЛА ПАЦИЕНТОВ И ГРУПП ВЗАИМНОЙ ПОДДЕРЖКИ ПАЦИЕНТОВ С ВИЧ- ИНФЕКЦИЕЙ И\ИЛИ С ТУБЕРКУЛЕЗОМ</a:t>
            </a:r>
            <a:endParaRPr lang="ru-RU" sz="2000" dirty="0">
              <a:solidFill>
                <a:srgbClr val="C00000"/>
              </a:solidFill>
              <a:latin typeface="Muller Regular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1E31940-9F59-9FD2-83DE-4DE7AD1A0C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017" y="2393030"/>
            <a:ext cx="3095932" cy="11606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>
                <a:latin typeface="Muller Regular" pitchFamily="2" charset="0"/>
              </a:rPr>
              <a:t>Ключевые группы</a:t>
            </a:r>
            <a:r>
              <a:rPr lang="ru-RU" sz="1800" b="1" i="1" dirty="0">
                <a:latin typeface="Muller Regular Italic" pitchFamily="2" charset="0"/>
              </a:rPr>
              <a:t/>
            </a:r>
            <a:br>
              <a:rPr lang="ru-RU" sz="1800" b="1" i="1" dirty="0">
                <a:latin typeface="Muller Regular Italic" pitchFamily="2" charset="0"/>
              </a:rPr>
            </a:br>
            <a:r>
              <a:rPr lang="ru-RU" sz="1800" b="1" i="1" dirty="0">
                <a:latin typeface="Muller Regular Italic" pitchFamily="2" charset="0"/>
              </a:rPr>
              <a:t/>
            </a:r>
            <a:br>
              <a:rPr lang="ru-RU" sz="1800" b="1" i="1" dirty="0">
                <a:latin typeface="Muller Regular Italic" pitchFamily="2" charset="0"/>
              </a:rPr>
            </a:br>
            <a:r>
              <a:rPr lang="ru-RU" sz="1400" dirty="0">
                <a:latin typeface="Muller Regular" pitchFamily="2" charset="0"/>
              </a:rPr>
              <a:t>Родственники и пациенты </a:t>
            </a:r>
            <a:r>
              <a:rPr lang="ru-RU" sz="1400" dirty="0" smtClean="0">
                <a:latin typeface="Muller Regular" pitchFamily="2" charset="0"/>
              </a:rPr>
              <a:t>с ВИЧ- инфекцией и\или с туберкулезом</a:t>
            </a:r>
            <a:endParaRPr lang="ru-RU" sz="1400" dirty="0">
              <a:latin typeface="Muller Regular" pitchFamily="2" charset="0"/>
            </a:endParaRPr>
          </a:p>
        </p:txBody>
      </p:sp>
      <p:sp>
        <p:nvSpPr>
          <p:cNvPr id="6" name="Объект 2">
            <a:extLst>
              <a:ext uri="{FF2B5EF4-FFF2-40B4-BE49-F238E27FC236}">
                <a16:creationId xmlns="" xmlns:a16="http://schemas.microsoft.com/office/drawing/2014/main" id="{DC2CFF35-E4A6-E782-26EB-35E330167D42}"/>
              </a:ext>
            </a:extLst>
          </p:cNvPr>
          <p:cNvSpPr txBox="1">
            <a:spLocks/>
          </p:cNvSpPr>
          <p:nvPr/>
        </p:nvSpPr>
        <p:spPr>
          <a:xfrm>
            <a:off x="733959" y="3801979"/>
            <a:ext cx="3095932" cy="21145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800" dirty="0">
                <a:latin typeface="Muller Medium" pitchFamily="2" charset="0"/>
              </a:rPr>
              <a:t>Форматы деятельности</a:t>
            </a:r>
            <a:r>
              <a:rPr lang="ru-RU" sz="1800" b="1" i="1" dirty="0">
                <a:latin typeface="Muller Regular Italic" pitchFamily="2" charset="0"/>
              </a:rPr>
              <a:t/>
            </a:r>
            <a:br>
              <a:rPr lang="ru-RU" sz="1800" b="1" i="1" dirty="0">
                <a:latin typeface="Muller Regular Italic" pitchFamily="2" charset="0"/>
              </a:rPr>
            </a:br>
            <a:r>
              <a:rPr lang="ru-RU" sz="1800" b="1" i="1" dirty="0">
                <a:latin typeface="Muller Regular Italic" pitchFamily="2" charset="0"/>
              </a:rPr>
              <a:t/>
            </a:r>
            <a:br>
              <a:rPr lang="ru-RU" sz="1800" b="1" i="1" dirty="0">
                <a:latin typeface="Muller Regular Italic" pitchFamily="2" charset="0"/>
              </a:rPr>
            </a:br>
            <a:r>
              <a:rPr lang="ru-RU" sz="1400" dirty="0" smtClean="0">
                <a:latin typeface="Muller Regular" pitchFamily="2" charset="0"/>
              </a:rPr>
              <a:t>Индивидуальное </a:t>
            </a:r>
            <a:r>
              <a:rPr lang="ru-RU" sz="1400" dirty="0">
                <a:latin typeface="Muller Regular" pitchFamily="2" charset="0"/>
              </a:rPr>
              <a:t>консультирование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400" dirty="0">
                <a:latin typeface="Muller Regular" pitchFamily="2" charset="0"/>
              </a:rPr>
              <a:t>Групповое консультирование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="" xmlns:a16="http://schemas.microsoft.com/office/drawing/2014/main" id="{6F404654-F186-E12B-F323-0CC8D4702001}"/>
              </a:ext>
            </a:extLst>
          </p:cNvPr>
          <p:cNvSpPr txBox="1">
            <a:spLocks/>
          </p:cNvSpPr>
          <p:nvPr/>
        </p:nvSpPr>
        <p:spPr>
          <a:xfrm>
            <a:off x="4038015" y="3781018"/>
            <a:ext cx="3722353" cy="17560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1000"/>
              </a:spcBef>
              <a:buNone/>
            </a:pPr>
            <a:r>
              <a:rPr lang="ru-RU" sz="1800" dirty="0" smtClean="0">
                <a:latin typeface="Muller Medium" pitchFamily="2" charset="0"/>
              </a:rPr>
              <a:t>Содержание </a:t>
            </a:r>
            <a:r>
              <a:rPr lang="ru-RU" sz="1800" dirty="0">
                <a:latin typeface="Muller Medium" pitchFamily="2" charset="0"/>
              </a:rPr>
              <a:t>деятельности</a:t>
            </a:r>
            <a:r>
              <a:rPr lang="ru-RU" sz="1800" b="1" i="1" dirty="0">
                <a:latin typeface="Muller Regular Italic" pitchFamily="2" charset="0"/>
              </a:rPr>
              <a:t/>
            </a:r>
            <a:br>
              <a:rPr lang="ru-RU" sz="1800" b="1" i="1" dirty="0">
                <a:latin typeface="Muller Regular Italic" pitchFamily="2" charset="0"/>
              </a:rPr>
            </a:br>
            <a:r>
              <a:rPr lang="ru-RU" sz="1800" b="1" i="1" dirty="0">
                <a:latin typeface="Muller Regular Italic" pitchFamily="2" charset="0"/>
              </a:rPr>
              <a:t/>
            </a:r>
            <a:br>
              <a:rPr lang="ru-RU" sz="1800" b="1" i="1" dirty="0">
                <a:latin typeface="Muller Regular Italic" pitchFamily="2" charset="0"/>
              </a:rPr>
            </a:br>
            <a:r>
              <a:rPr lang="ru-RU" sz="1400" dirty="0">
                <a:latin typeface="Muller Regular" pitchFamily="2" charset="0"/>
              </a:rPr>
              <a:t>Организация системной работы Школы пациентов и групп взаимной поддержки пациентов с ВИЧ-инфекцией и туберкулезом.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ru-RU" sz="1400" dirty="0">
                <a:latin typeface="Muller Regular" pitchFamily="2" charset="0"/>
              </a:rPr>
              <a:t>Привлечение пациентов к участию в мероприятиях в Школе пациента.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ru-RU" sz="1400" dirty="0">
                <a:latin typeface="Muller Regular" pitchFamily="2" charset="0"/>
              </a:rPr>
              <a:t>Маршрутизация пациентов внутри Школы пациентов и перенаправление в другие организации для получения дополнительных услуг.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1400" b="1" i="1" dirty="0">
              <a:latin typeface="Muller Regular Italic" pitchFamily="2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32E3AF1A-F674-F87E-F692-D2541FD94FFD}"/>
              </a:ext>
            </a:extLst>
          </p:cNvPr>
          <p:cNvSpPr/>
          <p:nvPr/>
        </p:nvSpPr>
        <p:spPr>
          <a:xfrm>
            <a:off x="8779488" y="1127641"/>
            <a:ext cx="3095932" cy="3813328"/>
          </a:xfrm>
          <a:prstGeom prst="rect">
            <a:avLst/>
          </a:prstGeom>
          <a:solidFill>
            <a:srgbClr val="DE44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DE4439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51CF93ED-B1DB-A5FC-D6BB-F09AB0C71133}"/>
              </a:ext>
            </a:extLst>
          </p:cNvPr>
          <p:cNvSpPr/>
          <p:nvPr/>
        </p:nvSpPr>
        <p:spPr>
          <a:xfrm>
            <a:off x="843610" y="1127640"/>
            <a:ext cx="6688158" cy="1235147"/>
          </a:xfrm>
          <a:prstGeom prst="rect">
            <a:avLst/>
          </a:prstGeom>
          <a:solidFill>
            <a:srgbClr val="DE44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5D53CE1-1F63-04D2-C702-9F7BB18F307F}"/>
              </a:ext>
            </a:extLst>
          </p:cNvPr>
          <p:cNvSpPr txBox="1"/>
          <p:nvPr/>
        </p:nvSpPr>
        <p:spPr>
          <a:xfrm>
            <a:off x="4326773" y="2362787"/>
            <a:ext cx="3313357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ru-RU" dirty="0">
                <a:latin typeface="Muller Medium" pitchFamily="2" charset="0"/>
              </a:rPr>
              <a:t>Результаты</a:t>
            </a:r>
            <a:r>
              <a:rPr lang="ru-RU" b="1" i="1" dirty="0">
                <a:latin typeface="Muller Regular Italic" pitchFamily="2" charset="0"/>
              </a:rPr>
              <a:t/>
            </a:r>
            <a:br>
              <a:rPr lang="ru-RU" b="1" i="1" dirty="0">
                <a:latin typeface="Muller Regular Italic" pitchFamily="2" charset="0"/>
              </a:rPr>
            </a:br>
            <a:r>
              <a:rPr lang="ru-RU" sz="1400" dirty="0">
                <a:latin typeface="Muller Regular" pitchFamily="2" charset="0"/>
              </a:rPr>
              <a:t>Кол-во людей, получивших </a:t>
            </a:r>
            <a:r>
              <a:rPr lang="ru-RU" sz="1400" dirty="0" smtClean="0">
                <a:latin typeface="Muller Regular" pitchFamily="2" charset="0"/>
              </a:rPr>
              <a:t>профессиональное консультирование 187 человек</a:t>
            </a:r>
            <a:endParaRPr lang="ru-RU" sz="1400" dirty="0">
              <a:latin typeface="Muller Regular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1400" dirty="0">
              <a:latin typeface="Muller Regular" pitchFamily="2" charset="0"/>
            </a:endParaRPr>
          </a:p>
        </p:txBody>
      </p:sp>
      <p:sp>
        <p:nvSpPr>
          <p:cNvPr id="16" name="Заголовок 1">
            <a:extLst>
              <a:ext uri="{FF2B5EF4-FFF2-40B4-BE49-F238E27FC236}">
                <a16:creationId xmlns="" xmlns:a16="http://schemas.microsoft.com/office/drawing/2014/main" id="{A8AC84CC-E3F3-3BD9-29E7-6FF8D8D8228E}"/>
              </a:ext>
            </a:extLst>
          </p:cNvPr>
          <p:cNvSpPr txBox="1">
            <a:spLocks/>
          </p:cNvSpPr>
          <p:nvPr/>
        </p:nvSpPr>
        <p:spPr>
          <a:xfrm>
            <a:off x="868244" y="1010653"/>
            <a:ext cx="6663524" cy="21536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>
                <a:solidFill>
                  <a:schemeClr val="bg1"/>
                </a:solidFill>
                <a:latin typeface="Muller Regular" pitchFamily="2" charset="0"/>
              </a:rPr>
              <a:t>ЦЕЛЬ </a:t>
            </a:r>
            <a:r>
              <a:rPr lang="ru-RU" sz="1800" dirty="0" smtClean="0">
                <a:solidFill>
                  <a:schemeClr val="bg1"/>
                </a:solidFill>
                <a:latin typeface="Muller Regular" pitchFamily="2" charset="0"/>
              </a:rPr>
              <a:t>Укрепление </a:t>
            </a:r>
            <a:r>
              <a:rPr lang="ru-RU" sz="1800" dirty="0">
                <a:solidFill>
                  <a:schemeClr val="bg1"/>
                </a:solidFill>
                <a:latin typeface="Muller Regular" pitchFamily="2" charset="0"/>
              </a:rPr>
              <a:t>потенциала РО РКК в области реагирования на чрезвычайные ситуации, в том числе, в предоставлении гуманитарной помощи и содержанию кризисных и информационных центров</a:t>
            </a:r>
            <a:r>
              <a:rPr lang="ru-RU" sz="2000" dirty="0">
                <a:solidFill>
                  <a:schemeClr val="bg1"/>
                </a:solidFill>
                <a:latin typeface="Muller Regular" pitchFamily="2" charset="0"/>
              </a:rPr>
              <a:t/>
            </a:r>
            <a:br>
              <a:rPr lang="ru-RU" sz="2000" dirty="0">
                <a:solidFill>
                  <a:schemeClr val="bg1"/>
                </a:solidFill>
                <a:latin typeface="Muller Regular" pitchFamily="2" charset="0"/>
              </a:rPr>
            </a:br>
            <a:r>
              <a:rPr lang="ru-RU" sz="2000" dirty="0">
                <a:solidFill>
                  <a:schemeClr val="bg1"/>
                </a:solidFill>
                <a:latin typeface="Muller Regular" pitchFamily="2" charset="0"/>
              </a:rPr>
              <a:t/>
            </a:r>
            <a:br>
              <a:rPr lang="ru-RU" sz="2000" dirty="0">
                <a:solidFill>
                  <a:schemeClr val="bg1"/>
                </a:solidFill>
                <a:latin typeface="Muller Regular" pitchFamily="2" charset="0"/>
              </a:rPr>
            </a:br>
            <a:r>
              <a:rPr lang="ru-RU" sz="2000" dirty="0">
                <a:solidFill>
                  <a:schemeClr val="bg1"/>
                </a:solidFill>
                <a:latin typeface="Muller Regular" pitchFamily="2" charset="0"/>
              </a:rPr>
              <a:t/>
            </a:r>
            <a:br>
              <a:rPr lang="ru-RU" sz="2000" dirty="0">
                <a:solidFill>
                  <a:schemeClr val="bg1"/>
                </a:solidFill>
                <a:latin typeface="Muller Regular" pitchFamily="2" charset="0"/>
              </a:rPr>
            </a:br>
            <a:endParaRPr lang="ru-RU" sz="2000" dirty="0">
              <a:solidFill>
                <a:schemeClr val="bg1"/>
              </a:solidFill>
              <a:latin typeface="Muller Regular" pitchFamily="2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092" y="2848288"/>
            <a:ext cx="3778000" cy="250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8505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2238</TotalTime>
  <Words>685</Words>
  <Application>Microsoft Office PowerPoint</Application>
  <PresentationFormat>Произвольный</PresentationFormat>
  <Paragraphs>169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Arial</vt:lpstr>
      <vt:lpstr>Muller Medium</vt:lpstr>
      <vt:lpstr>Muller Regular</vt:lpstr>
      <vt:lpstr>Muller Bold</vt:lpstr>
      <vt:lpstr>Muller Regular Italic</vt:lpstr>
      <vt:lpstr>Times New Roman</vt:lpstr>
      <vt:lpstr>Calibri</vt:lpstr>
      <vt:lpstr>Calibri Light</vt:lpstr>
      <vt:lpstr>Тема Office</vt:lpstr>
      <vt:lpstr>Презентация PowerPoint</vt:lpstr>
      <vt:lpstr>Презентация PowerPoint</vt:lpstr>
      <vt:lpstr>РЕАЛИЗУЕМЫЕ ФЕДЕРАЛЬНЫЕ НАПРАВЛЕНИЯ ДЕЯТЕЛЬНОСТИ</vt:lpstr>
      <vt:lpstr> ОБУЧЕНИЕ ШКОЛЬНИКОВ, СТУДЕНТОВ И ТРУДОВЫЕ КОЛЛЕКТИВЫ НАВЫКАМ ОКАЗАНИЯ ПЕРВОЙ ПОМОЩИ</vt:lpstr>
      <vt:lpstr>ПРОГРАММЫ СОЦИАЛЬНОЙ ПОМОЩИ НУЖДАЮЩЕМУСЯ НАСЕЛЕНИЮ «СЛУЖБА МИЛОСЕРДИЯ РКК»</vt:lpstr>
      <vt:lpstr>ПРОГРАММЫ СОЦИАЛЬНОЙ ПОМОЩИ НУЖДАЮЩЕМУСЯ НАСЕЛЕНИЮ «УКРАИНА И ПОСТРАДАВШИЕ ОТ КРИЗИСА СТРАНЫ - РОССИЯ»</vt:lpstr>
      <vt:lpstr>ПРОГРАММЫ СОЦИАЛЬНОЙ ПОМОЩИ НУЖДАЮЩЕМУСЯ НАСЕЛЕНИЮ «УКРАИНА И ПОСТРАДАВШИЕ ОТ КРИЗИСА СТРАНЫ - РОССИЯ»</vt:lpstr>
      <vt:lpstr>Презентация PowerPoint</vt:lpstr>
      <vt:lpstr>ШКОЛА ПАЦИЕНТОВ И ГРУПП ВЗАИМНОЙ ПОДДЕРЖКИ ПАЦИЕНТОВ С ВИЧ- ИНФЕКЦИЕЙ И\ИЛИ С ТУБЕРКУЛЕЗОМ</vt:lpstr>
      <vt:lpstr>ПОПУЛЯРИЗАЦИЯ И РАЗВИТИЕ СИСТЕМЫ ДОНОРСТВА КРОВИ, ОРГАНОВ И ТКАНЕЙ</vt:lpstr>
      <vt:lpstr>ШКОЛА ВОССТАНОВЛЕНИЯ ПАЦИЕНТОВ, ПЕРЕНЕСШИХ COVID-19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 СЛАЙДА</dc:title>
  <dc:creator>Ва ля</dc:creator>
  <cp:lastModifiedBy>Ирина</cp:lastModifiedBy>
  <cp:revision>122</cp:revision>
  <dcterms:created xsi:type="dcterms:W3CDTF">2023-02-06T08:12:56Z</dcterms:created>
  <dcterms:modified xsi:type="dcterms:W3CDTF">2023-11-23T22:14:07Z</dcterms:modified>
</cp:coreProperties>
</file>