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8" r:id="rId8"/>
    <p:sldId id="267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353"/>
    <a:srgbClr val="2C442E"/>
    <a:srgbClr val="EAE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FE2C7A-4BFE-481D-B146-5D17E708C98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A11591-36A2-48C9-852E-4C74FD4E5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project/10059001" TargetMode="External"/><Relationship Id="rId2" Type="http://schemas.openxmlformats.org/officeDocument/2006/relationships/hyperlink" Target="https://dobro.ru/event/10433125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vk.com/pevo_fp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186581695_609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s://vk.com/wall-170449300_3563" TargetMode="External"/><Relationship Id="rId7" Type="http://schemas.openxmlformats.org/officeDocument/2006/relationships/hyperlink" Target="https://vk.com/wall490424598_154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s://vk.com/wall-214501468_1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214501468_169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vk.com/wall205174002_361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vk.com/wall205174002_368" TargetMode="Externa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55215"/>
            <a:ext cx="8643998" cy="2609864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rgbClr val="2C442E"/>
              </a:solidFill>
            </a:endParaRPr>
          </a:p>
          <a:p>
            <a:pPr>
              <a:lnSpc>
                <a:spcPct val="170000"/>
              </a:lnSpc>
            </a:pPr>
            <a:r>
              <a:rPr lang="ru-RU" sz="9000" dirty="0">
                <a:solidFill>
                  <a:schemeClr val="accent1">
                    <a:lumMod val="50000"/>
                  </a:schemeClr>
                </a:solidFill>
              </a:rPr>
              <a:t>Плавучий </a:t>
            </a:r>
            <a:r>
              <a:rPr lang="ru-RU" sz="9000" dirty="0" err="1">
                <a:solidFill>
                  <a:schemeClr val="accent1">
                    <a:lumMod val="50000"/>
                  </a:schemeClr>
                </a:solidFill>
              </a:rPr>
              <a:t>эковолонтерский</a:t>
            </a:r>
            <a:r>
              <a:rPr lang="ru-RU" sz="9000" dirty="0">
                <a:solidFill>
                  <a:schemeClr val="accent1">
                    <a:lumMod val="50000"/>
                  </a:schemeClr>
                </a:solidFill>
              </a:rPr>
              <a:t> отряд </a:t>
            </a:r>
          </a:p>
          <a:p>
            <a:pPr>
              <a:lnSpc>
                <a:spcPct val="170000"/>
              </a:lnSpc>
            </a:pPr>
            <a:r>
              <a:rPr lang="ru-RU" sz="9000" dirty="0">
                <a:solidFill>
                  <a:schemeClr val="accent1">
                    <a:lumMod val="50000"/>
                  </a:schemeClr>
                </a:solidFill>
              </a:rPr>
              <a:t>«Вернадский»</a:t>
            </a:r>
          </a:p>
          <a:p>
            <a:endParaRPr lang="ru-RU" dirty="0">
              <a:solidFill>
                <a:srgbClr val="2C442E"/>
              </a:solidFill>
            </a:endParaRPr>
          </a:p>
          <a:p>
            <a:endParaRPr lang="ru-RU" dirty="0">
              <a:solidFill>
                <a:srgbClr val="2C442E"/>
              </a:solidFill>
            </a:endParaRPr>
          </a:p>
          <a:p>
            <a:endParaRPr lang="ru-RU" dirty="0">
              <a:solidFill>
                <a:srgbClr val="2C442E"/>
              </a:solidFill>
            </a:endParaRPr>
          </a:p>
          <a:p>
            <a:endParaRPr lang="ru-RU" dirty="0">
              <a:solidFill>
                <a:srgbClr val="2C442E"/>
              </a:solidFill>
            </a:endParaRPr>
          </a:p>
          <a:p>
            <a:endParaRPr lang="ru-RU" dirty="0">
              <a:solidFill>
                <a:srgbClr val="2C442E"/>
              </a:solidFill>
            </a:endParaRPr>
          </a:p>
          <a:p>
            <a:endParaRPr lang="ru-RU" dirty="0">
              <a:solidFill>
                <a:srgbClr val="2C442E"/>
              </a:solidFill>
            </a:endParaRPr>
          </a:p>
          <a:p>
            <a:endParaRPr lang="ru-RU" dirty="0">
              <a:solidFill>
                <a:srgbClr val="2C442E"/>
              </a:solidFill>
            </a:endParaRPr>
          </a:p>
          <a:p>
            <a:endParaRPr lang="ru-RU" sz="6400" dirty="0">
              <a:solidFill>
                <a:srgbClr val="2C442E"/>
              </a:solidFill>
            </a:endParaRPr>
          </a:p>
          <a:p>
            <a:endParaRPr lang="ru-RU" sz="6400" dirty="0">
              <a:solidFill>
                <a:srgbClr val="2C442E"/>
              </a:solidFill>
            </a:endParaRPr>
          </a:p>
          <a:p>
            <a:endParaRPr lang="ru-RU" sz="6400" dirty="0">
              <a:solidFill>
                <a:srgbClr val="2C442E"/>
              </a:solidFill>
            </a:endParaRPr>
          </a:p>
          <a:p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Тамбов, 2023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31" y="357166"/>
            <a:ext cx="172446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6EA64D-CDCC-48E4-B968-BF9E1F406D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56513"/>
            <a:ext cx="6448800" cy="1098507"/>
          </a:xfrm>
          <a:prstGeom prst="rect">
            <a:avLst/>
          </a:prstGeom>
        </p:spPr>
      </p:pic>
      <p:pic>
        <p:nvPicPr>
          <p:cNvPr id="14" name="Рисунок 13" descr="Screenshot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428736"/>
            <a:ext cx="5941894" cy="660210"/>
          </a:xfrm>
          <a:prstGeom prst="rect">
            <a:avLst/>
          </a:prstGeom>
        </p:spPr>
      </p:pic>
      <p:pic>
        <p:nvPicPr>
          <p:cNvPr id="10" name="Рисунок 9" descr="osnovnoy_tstu65-3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1145059"/>
            <a:ext cx="1512168" cy="12034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2433" y="2132856"/>
            <a:ext cx="4739133" cy="864096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ru-RU" sz="4400" dirty="0">
                <a:solidFill>
                  <a:srgbClr val="2C442E"/>
                </a:solidFill>
              </a:rPr>
              <a:t>Наши контакты</a:t>
            </a:r>
          </a:p>
        </p:txBody>
      </p:sp>
      <p:pic>
        <p:nvPicPr>
          <p:cNvPr id="5" name="Рисунок 4" descr="Screenshot_3.jpg"/>
          <p:cNvPicPr>
            <a:picLocks noChangeAspect="1"/>
          </p:cNvPicPr>
          <p:nvPr/>
        </p:nvPicPr>
        <p:blipFill>
          <a:blip r:embed="rId2"/>
          <a:srcRect t="27594" b="20126"/>
          <a:stretch>
            <a:fillRect/>
          </a:stretch>
        </p:blipFill>
        <p:spPr>
          <a:xfrm>
            <a:off x="1176302" y="559554"/>
            <a:ext cx="7824854" cy="43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snovnoy_tstu65-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39496"/>
            <a:ext cx="1285884" cy="104636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" y="6141059"/>
            <a:ext cx="9144031" cy="852742"/>
            <a:chOff x="1" y="6141059"/>
            <a:chExt cx="9144031" cy="852742"/>
          </a:xfrm>
        </p:grpSpPr>
        <p:pic>
          <p:nvPicPr>
            <p:cNvPr id="11" name="Рисунок 10" descr="osnovnoy_tstu65-3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41059"/>
              <a:ext cx="1071538" cy="852742"/>
            </a:xfrm>
            <a:prstGeom prst="rect">
              <a:avLst/>
            </a:prstGeom>
          </p:spPr>
        </p:pic>
        <p:pic>
          <p:nvPicPr>
            <p:cNvPr id="12" name="Рисунок 11" descr="Screenshot_3.jpg"/>
            <p:cNvPicPr>
              <a:picLocks noChangeAspect="1"/>
            </p:cNvPicPr>
            <p:nvPr/>
          </p:nvPicPr>
          <p:blipFill>
            <a:blip r:embed="rId2"/>
            <a:srcRect t="27594" b="20126"/>
            <a:stretch>
              <a:fillRect/>
            </a:stretch>
          </p:blipFill>
          <p:spPr>
            <a:xfrm>
              <a:off x="1142976" y="6349024"/>
              <a:ext cx="8001056" cy="437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5D4FD2-E2C6-26F5-BF32-7745CE9EBD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9061" r="9645" b="10228"/>
          <a:stretch/>
        </p:blipFill>
        <p:spPr>
          <a:xfrm>
            <a:off x="5143504" y="3052571"/>
            <a:ext cx="2160240" cy="2160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9FA7EF-CCE6-E96C-6936-FE3875C36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07" y="2912705"/>
            <a:ext cx="3139670" cy="24399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2457480" cy="642942"/>
          </a:xfrm>
        </p:spPr>
        <p:txBody>
          <a:bodyPr/>
          <a:lstStyle/>
          <a:p>
            <a:pPr algn="ctr"/>
            <a:r>
              <a:rPr lang="ru-RU" sz="1800" dirty="0"/>
              <a:t>Организационная структура отряда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681621"/>
            <a:ext cx="2736304" cy="4411675"/>
          </a:xfrm>
        </p:spPr>
        <p:txBody>
          <a:bodyPr/>
          <a:lstStyle/>
          <a:p>
            <a:pPr algn="ctr"/>
            <a:r>
              <a:rPr lang="ru-RU" dirty="0"/>
              <a:t>Руководитель отряда:</a:t>
            </a:r>
          </a:p>
          <a:p>
            <a:pPr algn="ctr"/>
            <a:r>
              <a:rPr lang="ru-RU" sz="1400" dirty="0"/>
              <a:t>Директор Волонтерского центра ФГБОУ ВО «Тамбовский государственный технический университет», канд. </a:t>
            </a:r>
            <a:r>
              <a:rPr lang="ru-RU" sz="1400" dirty="0" err="1"/>
              <a:t>техн</a:t>
            </a:r>
            <a:r>
              <a:rPr lang="ru-RU" sz="1400" dirty="0"/>
              <a:t>. наук</a:t>
            </a:r>
          </a:p>
          <a:p>
            <a:pPr algn="ctr"/>
            <a:r>
              <a:rPr lang="ru-RU" dirty="0" err="1"/>
              <a:t>Сузюмов</a:t>
            </a:r>
            <a:r>
              <a:rPr lang="ru-RU" dirty="0"/>
              <a:t> Александр Владимирович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915816" y="620687"/>
            <a:ext cx="6048672" cy="5652754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400" b="1" dirty="0"/>
              <a:t>Члены штаба отряда: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Заместитель руководителя отряда по вопросам экологии и мониторинга окружающей среды </a:t>
            </a:r>
            <a:r>
              <a:rPr lang="ru-RU" sz="1400" b="1" dirty="0"/>
              <a:t>Беспалько Наталия Евгеньевна</a:t>
            </a:r>
            <a:r>
              <a:rPr lang="ru-RU" sz="1400" dirty="0"/>
              <a:t>, канд. </a:t>
            </a:r>
            <a:r>
              <a:rPr lang="ru-RU" sz="1400" dirty="0" err="1"/>
              <a:t>техн</a:t>
            </a:r>
            <a:r>
              <a:rPr lang="ru-RU" sz="1400" dirty="0"/>
              <a:t>. наук, доцент кафедры «Природопользование и защита окружающей среды» Тамбовского государственного технического университета (ТГТУ).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Заместитель руководителя отряда по образовательной и просветительской деятельности </a:t>
            </a:r>
            <a:r>
              <a:rPr lang="ru-RU" sz="1400" b="1" dirty="0"/>
              <a:t>Струлев Сергей Александрович</a:t>
            </a:r>
            <a:r>
              <a:rPr lang="ru-RU" sz="1400" dirty="0"/>
              <a:t>, старший преподаватель кафедры «Конструкции зданий и сооружений» Тамбовского государственного технического университета (ТГТУ);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Заместитель руководителя отряда по связям с общественностью </a:t>
            </a:r>
            <a:r>
              <a:rPr lang="ru-RU" sz="1400" b="1" dirty="0" err="1"/>
              <a:t>Воликова</a:t>
            </a:r>
            <a:r>
              <a:rPr lang="ru-RU" sz="1400" b="1" dirty="0"/>
              <a:t> Ирина Александровна</a:t>
            </a:r>
            <a:r>
              <a:rPr lang="ru-RU" sz="1400" dirty="0"/>
              <a:t>, старший преподаватель кафедры «Теория и история государства и права» Тамбовского государственного технического университета (ТГТУ);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1400" dirty="0"/>
              <a:t>Заместитель руководителя отряда по работе с </a:t>
            </a:r>
            <a:r>
              <a:rPr lang="ru-RU" sz="1400" dirty="0" err="1"/>
              <a:t>эковолонтерами</a:t>
            </a:r>
            <a:r>
              <a:rPr lang="ru-RU" sz="1400" dirty="0"/>
              <a:t> </a:t>
            </a:r>
            <a:r>
              <a:rPr lang="ru-RU" sz="1400" b="1" dirty="0"/>
              <a:t>Булгаков Максим Андреевич</a:t>
            </a:r>
            <a:r>
              <a:rPr lang="ru-RU" sz="1400" dirty="0"/>
              <a:t>, студент кафедры «Природопользование и защита окружающей среды», руководитель Экологического движения «</a:t>
            </a:r>
            <a:r>
              <a:rPr lang="en-US" sz="1400" dirty="0" err="1"/>
              <a:t>BeNature</a:t>
            </a:r>
            <a:r>
              <a:rPr lang="ru-RU" sz="1400" dirty="0"/>
              <a:t>» Волонтерского центра Тамбовского государственного технического университета (ТГТУ).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400" b="1" dirty="0"/>
              <a:t>Организационная структура отряда </a:t>
            </a:r>
            <a:r>
              <a:rPr lang="ru-RU" sz="1400" dirty="0"/>
              <a:t>включает в себя отдельные подразделения, обеспечивающие реализацию основных направлений деятельности отряда: проведение экологических акций, экологический мониторинг окружающей среды, связи с общественностью, а также образовательной и просветительской деятельности.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" y="3887458"/>
            <a:ext cx="2385983" cy="238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1" y="6141059"/>
            <a:ext cx="9144031" cy="852742"/>
            <a:chOff x="1" y="6141059"/>
            <a:chExt cx="9144031" cy="852742"/>
          </a:xfrm>
        </p:grpSpPr>
        <p:pic>
          <p:nvPicPr>
            <p:cNvPr id="7" name="Рисунок 6" descr="osnovnoy_tstu65-3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41059"/>
              <a:ext cx="1071538" cy="852742"/>
            </a:xfrm>
            <a:prstGeom prst="rect">
              <a:avLst/>
            </a:prstGeom>
          </p:spPr>
        </p:pic>
        <p:pic>
          <p:nvPicPr>
            <p:cNvPr id="8" name="Рисунок 7" descr="Screenshot_3.jpg"/>
            <p:cNvPicPr>
              <a:picLocks noChangeAspect="1"/>
            </p:cNvPicPr>
            <p:nvPr/>
          </p:nvPicPr>
          <p:blipFill>
            <a:blip r:embed="rId4"/>
            <a:srcRect t="27594" b="20126"/>
            <a:stretch>
              <a:fillRect/>
            </a:stretch>
          </p:blipFill>
          <p:spPr>
            <a:xfrm>
              <a:off x="1142976" y="6349024"/>
              <a:ext cx="8001056" cy="437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Наставники: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Участники: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79512" y="2246392"/>
            <a:ext cx="4392488" cy="4104456"/>
          </a:xfrm>
        </p:spPr>
        <p:txBody>
          <a:bodyPr>
            <a:noAutofit/>
          </a:bodyPr>
          <a:lstStyle/>
          <a:p>
            <a:pPr marL="173038" indent="-173038" algn="just"/>
            <a:r>
              <a:rPr lang="ru-RU" sz="1080" b="1" dirty="0"/>
              <a:t>Мищенко Елена Сергеевна </a:t>
            </a:r>
            <a:r>
              <a:rPr lang="ru-RU" sz="1080" dirty="0"/>
              <a:t>– проректор по международной деятельности, руководитель международного проекта «</a:t>
            </a:r>
            <a:r>
              <a:rPr lang="ru-RU" sz="1080" dirty="0" err="1"/>
              <a:t>ЭКОлогические</a:t>
            </a:r>
            <a:r>
              <a:rPr lang="ru-RU" sz="1080" dirty="0"/>
              <a:t> Глобальные и Региональные </a:t>
            </a:r>
            <a:r>
              <a:rPr lang="ru-RU" sz="1080" dirty="0" err="1"/>
              <a:t>ИНициативы</a:t>
            </a:r>
            <a:r>
              <a:rPr lang="ru-RU" sz="1080" dirty="0"/>
              <a:t>« (</a:t>
            </a:r>
            <a:r>
              <a:rPr lang="ru-RU" sz="1080" dirty="0" err="1"/>
              <a:t>ЭкоГРИН</a:t>
            </a:r>
            <a:r>
              <a:rPr lang="ru-RU" sz="1080" dirty="0"/>
              <a:t>) Тамбовского государственного технического университета (ТГТУ), д-р экон. наук, проф.</a:t>
            </a:r>
          </a:p>
          <a:p>
            <a:pPr marL="173038" indent="-173038" algn="just"/>
            <a:r>
              <a:rPr lang="ru-RU" sz="1080" b="1" dirty="0" err="1"/>
              <a:t>Козачек</a:t>
            </a:r>
            <a:r>
              <a:rPr lang="ru-RU" sz="1080" b="1" dirty="0"/>
              <a:t> Артемий Владимирович </a:t>
            </a:r>
            <a:r>
              <a:rPr lang="ru-RU" sz="1080" dirty="0"/>
              <a:t>–  исполнительный директор Ассоциации «Объединенный университет имени В.И. Вернадского», заместитель ученого секретаря Комиссии РАН по изучению научного наследия выдающихся ученых, заведующий кафедрой «Природопользование и защита окружающей среды» Тамбовского государственного технического университета (ТГТУ), канд. пед. наук, доц.;</a:t>
            </a:r>
          </a:p>
          <a:p>
            <a:pPr marL="173038" indent="-173038" algn="just"/>
            <a:r>
              <a:rPr lang="ru-RU" sz="1080" b="1" dirty="0"/>
              <a:t>Иванов Алексей Викторович </a:t>
            </a:r>
            <a:r>
              <a:rPr lang="ru-RU" sz="1080" dirty="0"/>
              <a:t>– старший научный сотрудник Музея землеведения Московского государственного университета имени М.В. Ломоносова, старший научный сотрудник Института географии РАН, научный руководитель Научно-просветительской экспедиции «Флотилия плавучих университетов», канд. геол.-минерал. наук, доц.;</a:t>
            </a:r>
          </a:p>
          <a:p>
            <a:pPr marL="173038" indent="-173038" algn="just"/>
            <a:r>
              <a:rPr lang="ru-RU" sz="1080" b="1" dirty="0"/>
              <a:t>Яшков Иван Александрович </a:t>
            </a:r>
            <a:r>
              <a:rPr lang="ru-RU" sz="1080" dirty="0"/>
              <a:t>– заместитель директора по научной работе Музея геологии, нефти и газа Ханты-Мансийского автономного округа – Югра, начальник штаба Научно-просветительской экспедиции «Флотилия плавучих университетов», канд. геогр. наук, доц.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534064" y="2289763"/>
            <a:ext cx="4536504" cy="4061085"/>
          </a:xfrm>
        </p:spPr>
        <p:txBody>
          <a:bodyPr>
            <a:noAutofit/>
          </a:bodyPr>
          <a:lstStyle/>
          <a:p>
            <a:r>
              <a:rPr lang="ru-RU" sz="1600" dirty="0"/>
              <a:t>Отряд насчитывает 31 постоянных участников  (Список участников приведен на сайте </a:t>
            </a:r>
            <a:r>
              <a:rPr lang="en-US" sz="1600" dirty="0">
                <a:solidFill>
                  <a:srgbClr val="DB5353"/>
                </a:solidFill>
                <a:hlinkClick r:id="rId2"/>
              </a:rPr>
              <a:t>https://dobro.ru/event/10433125</a:t>
            </a:r>
            <a:r>
              <a:rPr lang="ru-RU" sz="1600" dirty="0"/>
              <a:t>);</a:t>
            </a:r>
          </a:p>
          <a:p>
            <a:r>
              <a:rPr lang="ru-RU" sz="1600" dirty="0"/>
              <a:t>К основным мероприятиям отряда в 2023 году дополнительно присоединялись </a:t>
            </a:r>
            <a:r>
              <a:rPr lang="ru-RU" sz="1600" dirty="0" err="1"/>
              <a:t>эковолонтеры</a:t>
            </a:r>
            <a:r>
              <a:rPr lang="ru-RU" sz="1600" dirty="0"/>
              <a:t> (</a:t>
            </a:r>
            <a:r>
              <a:rPr lang="en-US" sz="1600" dirty="0">
                <a:hlinkClick r:id="rId3"/>
              </a:rPr>
              <a:t>https://dobro.ru/project/10059001</a:t>
            </a:r>
            <a:r>
              <a:rPr lang="ru-RU" sz="1600" dirty="0"/>
              <a:t>);</a:t>
            </a:r>
          </a:p>
          <a:p>
            <a:r>
              <a:rPr lang="ru-RU" sz="1600" dirty="0"/>
              <a:t>География волонтеров - участников мероприятий охватывает Тамбовскую, Московскую и Саратовскую </a:t>
            </a:r>
            <a:r>
              <a:rPr lang="ru-RU" sz="1600" dirty="0" err="1"/>
              <a:t>области,город</a:t>
            </a:r>
            <a:r>
              <a:rPr lang="ru-RU" sz="1600" dirty="0"/>
              <a:t> Москву, Ханты-Мансийский автономный округ - Югра.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9286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Команда проекта Плавучий </a:t>
            </a:r>
            <a:r>
              <a:rPr lang="ru-RU" dirty="0" err="1">
                <a:solidFill>
                  <a:srgbClr val="0070C0"/>
                </a:solidFill>
              </a:rPr>
              <a:t>эковолонтерский</a:t>
            </a:r>
            <a:r>
              <a:rPr lang="ru-RU" dirty="0">
                <a:solidFill>
                  <a:srgbClr val="0070C0"/>
                </a:solidFill>
              </a:rPr>
              <a:t> отряд «Вернадский»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6220498"/>
            <a:ext cx="9144031" cy="852742"/>
            <a:chOff x="1" y="6141059"/>
            <a:chExt cx="9144031" cy="852742"/>
          </a:xfrm>
        </p:grpSpPr>
        <p:pic>
          <p:nvPicPr>
            <p:cNvPr id="11" name="Рисунок 10" descr="osnovnoy_tstu65-3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41059"/>
              <a:ext cx="1071538" cy="852742"/>
            </a:xfrm>
            <a:prstGeom prst="rect">
              <a:avLst/>
            </a:prstGeom>
          </p:spPr>
        </p:pic>
        <p:pic>
          <p:nvPicPr>
            <p:cNvPr id="12" name="Рисунок 11" descr="Screenshot_3.jpg"/>
            <p:cNvPicPr>
              <a:picLocks noChangeAspect="1"/>
            </p:cNvPicPr>
            <p:nvPr/>
          </p:nvPicPr>
          <p:blipFill>
            <a:blip r:embed="rId5"/>
            <a:srcRect t="27594" b="20126"/>
            <a:stretch>
              <a:fillRect/>
            </a:stretch>
          </p:blipFill>
          <p:spPr>
            <a:xfrm>
              <a:off x="1142976" y="6349024"/>
              <a:ext cx="8001056" cy="437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F7BC0-428F-4F82-B23B-E6D609A5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3" y="-71703"/>
            <a:ext cx="8534400" cy="75895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Цель и форма деятельности отряда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DE6AC31-D27C-4305-8EE1-CBC739C10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11839" r="11095" b="10023"/>
          <a:stretch/>
        </p:blipFill>
        <p:spPr bwMode="auto">
          <a:xfrm>
            <a:off x="88822" y="4509633"/>
            <a:ext cx="2423147" cy="177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-12770" y="6111454"/>
            <a:ext cx="9144031" cy="852742"/>
            <a:chOff x="1" y="6141059"/>
            <a:chExt cx="9144031" cy="852742"/>
          </a:xfrm>
        </p:grpSpPr>
        <p:pic>
          <p:nvPicPr>
            <p:cNvPr id="11" name="Рисунок 10" descr="osnovnoy_tstu65-3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41059"/>
              <a:ext cx="1071538" cy="852742"/>
            </a:xfrm>
            <a:prstGeom prst="rect">
              <a:avLst/>
            </a:prstGeom>
          </p:spPr>
        </p:pic>
        <p:pic>
          <p:nvPicPr>
            <p:cNvPr id="12" name="Рисунок 11" descr="Screenshot_3.jpg"/>
            <p:cNvPicPr>
              <a:picLocks noChangeAspect="1"/>
            </p:cNvPicPr>
            <p:nvPr/>
          </p:nvPicPr>
          <p:blipFill>
            <a:blip r:embed="rId4"/>
            <a:srcRect t="27594" b="20126"/>
            <a:stretch>
              <a:fillRect/>
            </a:stretch>
          </p:blipFill>
          <p:spPr>
            <a:xfrm>
              <a:off x="1142976" y="6349024"/>
              <a:ext cx="8001056" cy="437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6E80A-430B-0842-234C-267823A23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41" y="3815280"/>
            <a:ext cx="2779003" cy="185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E3060E-FD39-0C20-FDA5-FC6D9DADBF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04" y="4593174"/>
            <a:ext cx="2033157" cy="173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3C7E7F-9513-B553-0B09-6E68C98B4C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09" y="3861048"/>
            <a:ext cx="2708736" cy="1806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1F90BD-018D-89A4-8C9D-59B3667E8F6B}"/>
              </a:ext>
            </a:extLst>
          </p:cNvPr>
          <p:cNvSpPr/>
          <p:nvPr/>
        </p:nvSpPr>
        <p:spPr>
          <a:xfrm>
            <a:off x="154007" y="726734"/>
            <a:ext cx="8810481" cy="940938"/>
          </a:xfrm>
          <a:prstGeom prst="rect">
            <a:avLst/>
          </a:prstGeom>
          <a:solidFill>
            <a:srgbClr val="EAEBDE"/>
          </a:solidFill>
          <a:ln>
            <a:solidFill>
              <a:srgbClr val="EAEB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86C2A-2F26-4056-BA89-539ECE32C9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4006" y="765816"/>
            <a:ext cx="8810481" cy="366532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1600" b="1" dirty="0"/>
              <a:t>Цель работы Плавучего </a:t>
            </a:r>
            <a:r>
              <a:rPr lang="ru-RU" sz="1600" b="1" dirty="0" err="1"/>
              <a:t>эковолонтерского</a:t>
            </a:r>
            <a:r>
              <a:rPr lang="ru-RU" sz="1600" b="1" dirty="0"/>
              <a:t> отряда «Вернадский» </a:t>
            </a:r>
            <a:r>
              <a:rPr lang="ru-RU" sz="1600" dirty="0"/>
              <a:t>- сохранение и экологическая реабилитация водных объектов и прибрежных территорий средствами волонтерской деятельности, привлечение внимания общественности, власти, бизнеса к экологическим проблемам водных объектов и прибрежных территорий.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1600" b="1" dirty="0"/>
              <a:t>Организация основных мероприятий и акций </a:t>
            </a:r>
            <a:r>
              <a:rPr lang="ru-RU" sz="1600" dirty="0"/>
              <a:t>отряда в формате плавучих экспедиций выбрана именно исходя из поставленной цели. Передвигаясь на пароходах по водному объекту отряд имеет возможность останавливаться у мест скопления отходов, которые хорошо видны с воды, и населенных пунктов для проведения акций и мероприятий.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1600" dirty="0"/>
              <a:t>Помимо работы на плавсредствах предусмотрена </a:t>
            </a:r>
            <a:r>
              <a:rPr lang="ru-RU" sz="1600" b="1" dirty="0"/>
              <a:t>полевая деятельность участников отряда </a:t>
            </a:r>
            <a:r>
              <a:rPr lang="ru-RU" sz="1600" dirty="0"/>
              <a:t>на водных объектах, береговых линиях и в организациях,  расположенных в прибрежных населенных пунктах.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1600" dirty="0"/>
              <a:t>Плавучий </a:t>
            </a:r>
            <a:r>
              <a:rPr lang="ru-RU" sz="1600" dirty="0" err="1"/>
              <a:t>эковолонтерский</a:t>
            </a:r>
            <a:r>
              <a:rPr lang="ru-RU" sz="1600" dirty="0"/>
              <a:t> отряд «Вернадский» является самостоятельным звеном </a:t>
            </a:r>
            <a:r>
              <a:rPr lang="ru-RU" sz="1600" b="1" dirty="0"/>
              <a:t>Научно-просветительской экспедиции «Плавучий университет имени В.И. Вернадского»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0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B56313-DCE7-AF69-5594-986ECB127BC1}"/>
              </a:ext>
            </a:extLst>
          </p:cNvPr>
          <p:cNvSpPr/>
          <p:nvPr/>
        </p:nvSpPr>
        <p:spPr>
          <a:xfrm>
            <a:off x="154007" y="726734"/>
            <a:ext cx="8810481" cy="940938"/>
          </a:xfrm>
          <a:prstGeom prst="rect">
            <a:avLst/>
          </a:prstGeom>
          <a:solidFill>
            <a:srgbClr val="EAEBDE"/>
          </a:solidFill>
          <a:ln>
            <a:solidFill>
              <a:srgbClr val="EAEB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79161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Результаты деятельность отряда за 2023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42294"/>
            <a:ext cx="8784976" cy="47749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/>
              <a:t>Проведены экологические акции и просветительские мероприятия в 5 регионах РФ: Тамбовская, Саратовская и Волгоградская области, Республика Крым и ХМАО - </a:t>
            </a:r>
            <a:r>
              <a:rPr lang="ru-RU" sz="1600" dirty="0" err="1"/>
              <a:t>Югра</a:t>
            </a:r>
            <a:r>
              <a:rPr lang="ru-RU" sz="16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Общая привлеченная к мероприятиям аудитория местных жителей, школьников и студентов насчитывает более 500 человек;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Очищена береговая линия рек общей протяженностью более 3 километров;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Собрано, разделено, отсортировано и сдано на переработку более 1500 литров ТБО;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Проведен анализ качества и степени загрязнения воды и береговых почв на трех реках, в общей сложности в 10 точках забора взято на анализ свыше 50 проб воды и в 4 точках забора свыше 10 проб почв.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/>
              <a:t>Всего проведено 15 мастер-классов и открытых лекций, 6 акций по раздельному сбору отходов, обширная работа по экологическому мониторингу рек и береговых почв, а также целый ряд иных мероприятий. Более подробно с деятельностью отряда можно ознакомиться по ссылке </a:t>
            </a:r>
            <a:r>
              <a:rPr lang="en-US" sz="1600" dirty="0">
                <a:hlinkClick r:id="rId2"/>
              </a:rPr>
              <a:t>https://vk.com/pevo_fpu</a:t>
            </a:r>
            <a:r>
              <a:rPr lang="ru-RU" sz="1600" dirty="0"/>
              <a:t>. 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2054" name="Picture 6" descr="https://sun9-45.userapi.com/impg/bGc7JGjw85e25C9oJgnMP4r2K8-533HUhOf2PQ/u5u8JU4r-rM.jpg?size=604x453&amp;quality=95&amp;sign=743d806c7f0ff277b8a7a7c18f2738ab&amp;c_uniq_tag=mgBdn0FiPq37GoPc2XlNKY4Zn_jSI03zfEGqjBcGZdo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210" y="3996596"/>
            <a:ext cx="3084214" cy="2313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1" y="6141059"/>
            <a:ext cx="9144031" cy="852742"/>
            <a:chOff x="1" y="6141059"/>
            <a:chExt cx="9144031" cy="852742"/>
          </a:xfrm>
        </p:grpSpPr>
        <p:pic>
          <p:nvPicPr>
            <p:cNvPr id="12" name="Рисунок 11" descr="osnovnoy_tstu65-3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41059"/>
              <a:ext cx="1071538" cy="852742"/>
            </a:xfrm>
            <a:prstGeom prst="rect">
              <a:avLst/>
            </a:prstGeom>
          </p:spPr>
        </p:pic>
        <p:pic>
          <p:nvPicPr>
            <p:cNvPr id="13" name="Рисунок 12" descr="Screenshot_3.jpg"/>
            <p:cNvPicPr>
              <a:picLocks noChangeAspect="1"/>
            </p:cNvPicPr>
            <p:nvPr/>
          </p:nvPicPr>
          <p:blipFill>
            <a:blip r:embed="rId5"/>
            <a:srcRect t="27594" b="20126"/>
            <a:stretch>
              <a:fillRect/>
            </a:stretch>
          </p:blipFill>
          <p:spPr>
            <a:xfrm>
              <a:off x="1142976" y="6349024"/>
              <a:ext cx="8001056" cy="437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E074F0-8620-A864-29F2-828D527969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0" y="3892960"/>
            <a:ext cx="3779912" cy="252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5465"/>
            <a:ext cx="8784976" cy="55838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Основные мероприятия отряда в 2022-2023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200" dirty="0"/>
              <a:t>Экологическая акция по раздельному сбору отходов 09.09.2022 г. Судак, Республика Крым (</a:t>
            </a:r>
            <a:r>
              <a:rPr lang="en-US" sz="1200" dirty="0">
                <a:hlinkClick r:id="rId2"/>
              </a:rPr>
              <a:t>https://vk.com/wall-214501468_177</a:t>
            </a:r>
            <a:r>
              <a:rPr lang="ru-RU" sz="1200" dirty="0"/>
              <a:t>);</a:t>
            </a:r>
          </a:p>
          <a:p>
            <a:pPr>
              <a:spcBef>
                <a:spcPts val="0"/>
              </a:spcBef>
            </a:pPr>
            <a:r>
              <a:rPr lang="ru-RU" sz="1200" dirty="0"/>
              <a:t>Открытая лекция для участников Фестиваля «</a:t>
            </a:r>
            <a:r>
              <a:rPr lang="ru-RU" sz="1200" dirty="0" err="1"/>
              <a:t>Таврида-Арт</a:t>
            </a:r>
            <a:r>
              <a:rPr lang="ru-RU" sz="1200" dirty="0"/>
              <a:t>» 05.09.2022 Республика Крым (</a:t>
            </a:r>
            <a:r>
              <a:rPr lang="en-US" sz="1200" dirty="0">
                <a:hlinkClick r:id="rId3"/>
              </a:rPr>
              <a:t>https://vk.com/wall-170449300_3563</a:t>
            </a:r>
            <a:r>
              <a:rPr lang="ru-RU" sz="1200" dirty="0"/>
              <a:t>);</a:t>
            </a:r>
          </a:p>
          <a:p>
            <a:pPr>
              <a:spcBef>
                <a:spcPts val="0"/>
              </a:spcBef>
            </a:pPr>
            <a:r>
              <a:rPr lang="ru-RU" sz="1200" dirty="0"/>
              <a:t>Открытая лекция для учеников  МАОУ Лицее №6 в г. Тамбове 06.09.2022 (</a:t>
            </a:r>
            <a:r>
              <a:rPr lang="en-US" sz="1200" dirty="0">
                <a:hlinkClick r:id="rId4"/>
              </a:rPr>
              <a:t>https://vk.com/wall205174002_368</a:t>
            </a:r>
            <a:r>
              <a:rPr lang="ru-RU" sz="1200" dirty="0"/>
              <a:t>);</a:t>
            </a:r>
          </a:p>
          <a:p>
            <a:pPr>
              <a:spcBef>
                <a:spcPts val="0"/>
              </a:spcBef>
            </a:pPr>
            <a:r>
              <a:rPr lang="ru-RU" sz="1200" dirty="0"/>
              <a:t>Экологическая акция-субботник в лесопарке г. Советский, ХМАО </a:t>
            </a:r>
            <a:r>
              <a:rPr lang="ru-RU" sz="1200" dirty="0" err="1"/>
              <a:t>Югра</a:t>
            </a:r>
            <a:r>
              <a:rPr lang="ru-RU" sz="1200" dirty="0"/>
              <a:t> 22.08.2022 (</a:t>
            </a:r>
            <a:r>
              <a:rPr lang="en-US" sz="1200" dirty="0">
                <a:hlinkClick r:id="rId5"/>
              </a:rPr>
              <a:t>https://vk.com/wall205174002_361</a:t>
            </a:r>
            <a:r>
              <a:rPr lang="ru-RU" sz="1200" dirty="0"/>
              <a:t>);</a:t>
            </a:r>
          </a:p>
          <a:p>
            <a:pPr>
              <a:spcBef>
                <a:spcPts val="0"/>
              </a:spcBef>
            </a:pPr>
            <a:r>
              <a:rPr lang="ru-RU" sz="1200" dirty="0"/>
              <a:t>Мастер-класс «Жизнь отходов», эстафета «</a:t>
            </a:r>
            <a:r>
              <a:rPr lang="ru-RU" sz="1200" dirty="0" err="1"/>
              <a:t>ЭкоГТО</a:t>
            </a:r>
            <a:r>
              <a:rPr lang="ru-RU" sz="1200" dirty="0"/>
              <a:t>», обмен опыта с экологическими организациями г. Саратова,  11.07.2022 (</a:t>
            </a:r>
            <a:r>
              <a:rPr lang="en-US" sz="1200" dirty="0">
                <a:hlinkClick r:id="rId6"/>
              </a:rPr>
              <a:t>https://vk.com/wall-214501468_169</a:t>
            </a:r>
            <a:r>
              <a:rPr lang="ru-RU" sz="1200" dirty="0"/>
              <a:t>)</a:t>
            </a:r>
          </a:p>
          <a:p>
            <a:pPr>
              <a:spcBef>
                <a:spcPts val="0"/>
              </a:spcBef>
            </a:pPr>
            <a:r>
              <a:rPr lang="ru-RU" sz="1200" dirty="0"/>
              <a:t> Всероссийская </a:t>
            </a:r>
            <a:r>
              <a:rPr lang="ru-RU" sz="1200" dirty="0" err="1"/>
              <a:t>Геоэкологическая</a:t>
            </a:r>
            <a:r>
              <a:rPr lang="ru-RU" sz="1200" dirty="0"/>
              <a:t> научно-практическая школа-семинар «Плавучие экспедиции как средство практической реализации научных идей В.И. Вернадского» Тамбов 30.07.2022 (</a:t>
            </a:r>
            <a:r>
              <a:rPr lang="en-US" sz="1200" dirty="0">
                <a:hlinkClick r:id="rId7"/>
              </a:rPr>
              <a:t>https://vk.com/wall490424598_154</a:t>
            </a:r>
            <a:r>
              <a:rPr lang="ru-RU" sz="1200" dirty="0"/>
              <a:t>);</a:t>
            </a:r>
          </a:p>
          <a:p>
            <a:pPr>
              <a:spcBef>
                <a:spcPts val="0"/>
              </a:spcBef>
            </a:pPr>
            <a:r>
              <a:rPr lang="ru-RU" sz="1200" dirty="0"/>
              <a:t>Мониторинг экологического состояния малых рек в черте г. Тамбова 25.07.2022 (</a:t>
            </a:r>
            <a:r>
              <a:rPr lang="en-US" sz="1200" dirty="0">
                <a:hlinkClick r:id="rId8"/>
              </a:rPr>
              <a:t>https://vk.com/wall-186581695_609</a:t>
            </a:r>
            <a:r>
              <a:rPr lang="ru-RU" sz="1200" dirty="0"/>
              <a:t>);</a:t>
            </a:r>
          </a:p>
          <a:p>
            <a:pPr>
              <a:spcBef>
                <a:spcPts val="0"/>
              </a:spcBef>
            </a:pPr>
            <a:r>
              <a:rPr lang="ru-RU" sz="1200" dirty="0"/>
              <a:t>Вручение 4 места в рамках «Зеленой премии» в г. Москва 05.12.2023 (</a:t>
            </a:r>
            <a:r>
              <a:rPr lang="en-US" sz="1200" dirty="0">
                <a:solidFill>
                  <a:srgbClr val="DB5353"/>
                </a:solidFill>
              </a:rPr>
              <a:t>https://vk.com/wall-214501468_267</a:t>
            </a:r>
            <a:r>
              <a:rPr lang="ru-RU" sz="1200" dirty="0"/>
              <a:t>).</a:t>
            </a:r>
          </a:p>
        </p:txBody>
      </p:sp>
      <p:pic>
        <p:nvPicPr>
          <p:cNvPr id="3074" name="Picture 2" descr="https://sun9-78.userapi.com/impg/ok4XcyWdf9ac972ujvAuD30IQSn6eq9pDoCVWQ/RyTet5eFvto.jpg?size=604x279&amp;quality=95&amp;sign=2661c39c7130fa7453d99d22bc81cc10&amp;c_uniq_tag=v4FSG-yq0IQmNzrB5_XGz16q2v9tJNC5eg7rx4daSfs&amp;type=album"/>
          <p:cNvPicPr>
            <a:picLocks noChangeAspect="1" noChangeArrowheads="1"/>
          </p:cNvPicPr>
          <p:nvPr/>
        </p:nvPicPr>
        <p:blipFill>
          <a:blip r:embed="rId9" cstate="print"/>
          <a:srcRect l="13083" r="12783"/>
          <a:stretch>
            <a:fillRect/>
          </a:stretch>
        </p:blipFill>
        <p:spPr bwMode="auto">
          <a:xfrm>
            <a:off x="6106046" y="4635462"/>
            <a:ext cx="2543544" cy="158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s://sun9-88.userapi.com/impg/CcbZ358BZvOB1UaxCr0ZptHldDAPmzRa4qfM8g/OctJlEXdjKk.jpg?size=604x376&amp;quality=95&amp;sign=b210ad2cb7a41f77f568502f3d2be7e1&amp;c_uniq_tag=CRUx4UVujH1nEHGoy2hu2nYrT9RkS8p5jp60li3XtnY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72" y="4605163"/>
            <a:ext cx="2643206" cy="164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1" y="6141059"/>
            <a:ext cx="9144031" cy="852742"/>
            <a:chOff x="1" y="6141059"/>
            <a:chExt cx="9144031" cy="852742"/>
          </a:xfrm>
        </p:grpSpPr>
        <p:pic>
          <p:nvPicPr>
            <p:cNvPr id="11" name="Рисунок 10" descr="osnovnoy_tstu65-30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" y="6141059"/>
              <a:ext cx="1071538" cy="852742"/>
            </a:xfrm>
            <a:prstGeom prst="rect">
              <a:avLst/>
            </a:prstGeom>
          </p:spPr>
        </p:pic>
        <p:pic>
          <p:nvPicPr>
            <p:cNvPr id="12" name="Рисунок 11" descr="Screenshot_3.jpg"/>
            <p:cNvPicPr>
              <a:picLocks noChangeAspect="1"/>
            </p:cNvPicPr>
            <p:nvPr/>
          </p:nvPicPr>
          <p:blipFill>
            <a:blip r:embed="rId12"/>
            <a:srcRect t="27594" b="20126"/>
            <a:stretch>
              <a:fillRect/>
            </a:stretch>
          </p:blipFill>
          <p:spPr>
            <a:xfrm>
              <a:off x="1142976" y="6349024"/>
              <a:ext cx="8001056" cy="437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364A77-2D9E-288B-645E-A9420E9AE7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47" y="4375363"/>
            <a:ext cx="2405930" cy="203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18579-E347-45B0-BC93-3C90C540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Награды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5DEDC-DD4C-4C9F-B857-F060AB239E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За реализацию экологических волонтерских инициатив Плавучий </a:t>
            </a:r>
            <a:r>
              <a:rPr lang="ru-RU" dirty="0" err="1"/>
              <a:t>эковолонтерский</a:t>
            </a:r>
            <a:r>
              <a:rPr lang="ru-RU" dirty="0"/>
              <a:t> отряд «Вернадский» награжден Благодарственным письмом Ассоциации «Объединенный университет имени В.И. Вернадского»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" y="6141059"/>
            <a:ext cx="9144031" cy="852742"/>
            <a:chOff x="1" y="6141059"/>
            <a:chExt cx="9144031" cy="852742"/>
          </a:xfrm>
        </p:grpSpPr>
        <p:pic>
          <p:nvPicPr>
            <p:cNvPr id="9" name="Рисунок 8" descr="osnovnoy_tstu65-3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41059"/>
              <a:ext cx="1071538" cy="852742"/>
            </a:xfrm>
            <a:prstGeom prst="rect">
              <a:avLst/>
            </a:prstGeom>
          </p:spPr>
        </p:pic>
        <p:pic>
          <p:nvPicPr>
            <p:cNvPr id="10" name="Рисунок 9" descr="Screenshot_3.jpg"/>
            <p:cNvPicPr>
              <a:picLocks noChangeAspect="1"/>
            </p:cNvPicPr>
            <p:nvPr/>
          </p:nvPicPr>
          <p:blipFill>
            <a:blip r:embed="rId3"/>
            <a:srcRect t="27594" b="20126"/>
            <a:stretch>
              <a:fillRect/>
            </a:stretch>
          </p:blipFill>
          <p:spPr>
            <a:xfrm>
              <a:off x="1142976" y="6349024"/>
              <a:ext cx="8001056" cy="437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1DCEA62-C9B8-26CD-E239-04446EEA9D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72503"/>
            <a:ext cx="3559281" cy="4876521"/>
          </a:xfrm>
        </p:spPr>
      </p:pic>
    </p:spTree>
    <p:extLst>
      <p:ext uri="{BB962C8B-B14F-4D97-AF65-F5344CB8AC3E}">
        <p14:creationId xmlns:p14="http://schemas.microsoft.com/office/powerpoint/2010/main" val="58975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77DAD-AE41-9E89-2AD3-73952D74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Награды</a:t>
            </a:r>
            <a:r>
              <a:rPr lang="ru-RU" dirty="0"/>
              <a:t> </a:t>
            </a: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78C29C1B-3280-7DC3-11C1-76839453B9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4863" y="2348880"/>
            <a:ext cx="4172750" cy="2952328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BA23C753-D4F6-D24E-4838-818AFEE17C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sz="2900" dirty="0"/>
          </a:p>
          <a:p>
            <a:r>
              <a:rPr lang="ru-RU" sz="2900" dirty="0"/>
              <a:t>Экологический фонд им. В.И. Вернадского подвел итоги V Всероссийского конкурса «Лучший </a:t>
            </a:r>
            <a:r>
              <a:rPr lang="ru-RU" sz="2900" dirty="0" err="1"/>
              <a:t>эковолонтерский</a:t>
            </a:r>
            <a:r>
              <a:rPr lang="ru-RU" sz="2900" dirty="0"/>
              <a:t> отряд»</a:t>
            </a:r>
          </a:p>
          <a:p>
            <a:endParaRPr lang="ru-RU" sz="2900" dirty="0"/>
          </a:p>
          <a:p>
            <a:r>
              <a:rPr lang="ru-RU" sz="2900" dirty="0"/>
              <a:t>Плавучий волонтерский отряд «Вернадский» Тамбовского государственного технического университета вошел в список победителей в номинации «</a:t>
            </a:r>
            <a:r>
              <a:rPr lang="ru-RU" sz="2900" dirty="0" err="1"/>
              <a:t>Экомолодость</a:t>
            </a:r>
            <a:r>
              <a:rPr lang="ru-RU" sz="2900" dirty="0"/>
              <a:t>»!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C874A0-150A-1A33-2AD7-86718A265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" y="6093296"/>
            <a:ext cx="9144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5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18579-E347-45B0-BC93-3C90C540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Награды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5DEDC-DD4C-4C9F-B857-F060AB239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240" cy="49246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Специальный приз за топ 10 лучших проектов в номинации «Общественные и волонтерские проекты» Плавучий </a:t>
            </a:r>
            <a:r>
              <a:rPr lang="ru-RU" dirty="0" err="1"/>
              <a:t>эковолонтерский</a:t>
            </a:r>
            <a:r>
              <a:rPr lang="ru-RU" dirty="0"/>
              <a:t> отряд «Вернадский» награжден публично правовой компанией «Российский экологический оператор»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" y="6141059"/>
            <a:ext cx="9144031" cy="852742"/>
            <a:chOff x="1" y="6141059"/>
            <a:chExt cx="9144031" cy="852742"/>
          </a:xfrm>
        </p:grpSpPr>
        <p:pic>
          <p:nvPicPr>
            <p:cNvPr id="9" name="Рисунок 8" descr="osnovnoy_tstu65-3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41059"/>
              <a:ext cx="1071538" cy="852742"/>
            </a:xfrm>
            <a:prstGeom prst="rect">
              <a:avLst/>
            </a:prstGeom>
          </p:spPr>
        </p:pic>
        <p:pic>
          <p:nvPicPr>
            <p:cNvPr id="10" name="Рисунок 9" descr="Screenshot_3.jpg"/>
            <p:cNvPicPr>
              <a:picLocks noChangeAspect="1"/>
            </p:cNvPicPr>
            <p:nvPr/>
          </p:nvPicPr>
          <p:blipFill>
            <a:blip r:embed="rId3"/>
            <a:srcRect t="27594" b="20126"/>
            <a:stretch>
              <a:fillRect/>
            </a:stretch>
          </p:blipFill>
          <p:spPr>
            <a:xfrm>
              <a:off x="1142976" y="6349024"/>
              <a:ext cx="8001056" cy="437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62C58FD-FFBB-A491-0899-1C7D1D0F9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86" y="1409958"/>
            <a:ext cx="3524762" cy="4939066"/>
          </a:xfrm>
        </p:spPr>
      </p:pic>
    </p:spTree>
    <p:extLst>
      <p:ext uri="{BB962C8B-B14F-4D97-AF65-F5344CB8AC3E}">
        <p14:creationId xmlns:p14="http://schemas.microsoft.com/office/powerpoint/2010/main" val="1994755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363</TotalTime>
  <Words>1036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Georgia</vt:lpstr>
      <vt:lpstr>Wingdings</vt:lpstr>
      <vt:lpstr>Wingdings 2</vt:lpstr>
      <vt:lpstr>Официальная</vt:lpstr>
      <vt:lpstr>Презентация PowerPoint</vt:lpstr>
      <vt:lpstr>Организационная структура отряда</vt:lpstr>
      <vt:lpstr>Команда проекта Плавучий эковолонтерский отряд «Вернадский»</vt:lpstr>
      <vt:lpstr>Цель и форма деятельности отряда</vt:lpstr>
      <vt:lpstr>Результаты деятельность отряда за 2023 год</vt:lpstr>
      <vt:lpstr>Основные мероприятия отряда в 2022-2023 году</vt:lpstr>
      <vt:lpstr>Награды</vt:lpstr>
      <vt:lpstr>Награды </vt:lpstr>
      <vt:lpstr>Награды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Всероссийский конкурс «Лучший эковолонтерский отряд»</dc:title>
  <dc:creator>magistr</dc:creator>
  <cp:lastModifiedBy>ECOHIM1</cp:lastModifiedBy>
  <cp:revision>37</cp:revision>
  <dcterms:created xsi:type="dcterms:W3CDTF">2022-10-24T14:49:47Z</dcterms:created>
  <dcterms:modified xsi:type="dcterms:W3CDTF">2024-01-26T09:58:34Z</dcterms:modified>
</cp:coreProperties>
</file>