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14-4245-A4F7-9AE5754176C7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14-4245-A4F7-9AE5754176C7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14-4245-A4F7-9AE5754176C7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2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14-4245-A4F7-9AE575417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0.25436</cdr:x>
      <cdr:y>0.43182</cdr:y>
    </cdr:from>
    <cdr:to>
      <cdr:x>0.45296</cdr:x>
      <cdr:y>0.62727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0016" y="1158240"/>
          <a:ext cx="694944" cy="524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i="1" dirty="0" smtClean="0"/>
            <a:t>48%</a:t>
          </a:r>
          <a:endParaRPr lang="ru-RU" sz="2000" b="1" i="1" dirty="0"/>
        </a:p>
      </cdr:txBody>
    </cdr:sp>
  </cdr:relSizeAnchor>
  <cdr:relSizeAnchor xmlns:cdr="http://schemas.openxmlformats.org/drawingml/2006/chartDrawing">
    <cdr:from>
      <cdr:x>0.52613</cdr:x>
      <cdr:y>0.17727</cdr:y>
    </cdr:from>
    <cdr:to>
      <cdr:x>0.7108</cdr:x>
      <cdr:y>0.37273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40992" y="475488"/>
          <a:ext cx="646176" cy="524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18%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0.56794</cdr:x>
      <cdr:y>0.55455</cdr:y>
    </cdr:from>
    <cdr:to>
      <cdr:x>0.77352</cdr:x>
      <cdr:y>0.74091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87296" y="1487424"/>
          <a:ext cx="719328" cy="499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34%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DA8E-A35E-4B54-8745-8553F05262E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79C8-7F80-4765-843B-FC77BC38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61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DA8E-A35E-4B54-8745-8553F05262E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79C8-7F80-4765-843B-FC77BC38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3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DA8E-A35E-4B54-8745-8553F05262E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79C8-7F80-4765-843B-FC77BC38876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64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DA8E-A35E-4B54-8745-8553F05262E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79C8-7F80-4765-843B-FC77BC38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93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DA8E-A35E-4B54-8745-8553F05262E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79C8-7F80-4765-843B-FC77BC38876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234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DA8E-A35E-4B54-8745-8553F05262E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79C8-7F80-4765-843B-FC77BC38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72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DA8E-A35E-4B54-8745-8553F05262E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79C8-7F80-4765-843B-FC77BC38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73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DA8E-A35E-4B54-8745-8553F05262E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79C8-7F80-4765-843B-FC77BC38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4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DA8E-A35E-4B54-8745-8553F05262E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79C8-7F80-4765-843B-FC77BC38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DA8E-A35E-4B54-8745-8553F05262E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79C8-7F80-4765-843B-FC77BC38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1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DA8E-A35E-4B54-8745-8553F05262E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79C8-7F80-4765-843B-FC77BC38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7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DA8E-A35E-4B54-8745-8553F05262E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79C8-7F80-4765-843B-FC77BC38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6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DA8E-A35E-4B54-8745-8553F05262E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79C8-7F80-4765-843B-FC77BC38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3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DA8E-A35E-4B54-8745-8553F05262E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79C8-7F80-4765-843B-FC77BC38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2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DA8E-A35E-4B54-8745-8553F05262E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79C8-7F80-4765-843B-FC77BC38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2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2DA8E-A35E-4B54-8745-8553F05262E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79C8-7F80-4765-843B-FC77BC38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5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2DA8E-A35E-4B54-8745-8553F05262EF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F879C8-7F80-4765-843B-FC77BC388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0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326" y="2534195"/>
            <a:ext cx="9733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«Будущее за нами»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5675" y="535225"/>
            <a:ext cx="8464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Ханты-Мансийского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- Югры «Нефтеюганский районный комплексный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социального обслуживания населения»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0926" y="6008914"/>
            <a:ext cx="308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Пойковский 2024 г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03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416" y="731519"/>
            <a:ext cx="10960608" cy="51635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проводим акции посвященные защите бездомных животных.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«Субботник у хвостиков»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1875532"/>
            <a:ext cx="5513256" cy="3798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08" y="1875532"/>
            <a:ext cx="2896548" cy="386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441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416" y="731519"/>
            <a:ext cx="10960608" cy="516353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патриоты своей страны, мы любим нашу страну Россию! Мероприятия, направленные на патриотическое воспитание детей, молодежи, граждан района имеет важное значение в реализации проекта «Помогаем вместе»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38450"/>
          <a:stretch/>
        </p:blipFill>
        <p:spPr>
          <a:xfrm>
            <a:off x="1328928" y="1768975"/>
            <a:ext cx="4169664" cy="3448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 t="4978" r="7821" b="4356"/>
          <a:stretch/>
        </p:blipFill>
        <p:spPr>
          <a:xfrm>
            <a:off x="5498592" y="2732000"/>
            <a:ext cx="5218177" cy="412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16" y="3760350"/>
            <a:ext cx="3790476" cy="29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3" t="7622" r="9679" b="5488"/>
          <a:stretch/>
        </p:blipFill>
        <p:spPr>
          <a:xfrm>
            <a:off x="7056774" y="1603474"/>
            <a:ext cx="3524331" cy="2736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972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88" y="292608"/>
            <a:ext cx="9863328" cy="3511296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Внедряемая практика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«Будущее за нами»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востребована. С каждым годом мероприятий с привлечением волонтеров по оказанию социальных услуг населению становиться больше.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Внедрение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практики «Будущее за нами»  положительно влияет на повышение уровня жизни получателей социальных услуг. Целесообразно, как можно чаще проводить акции, направленные на сохранение и укрепление здоровья! Проводить мероприятия связанные с семейными ценностями, помогать старшим, поддерживать связь поколений, не забывать о тех, кто защищал нашу Родину!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8912" y="1280160"/>
            <a:ext cx="7374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88" y="2944368"/>
            <a:ext cx="4584192" cy="343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3" y="2944368"/>
            <a:ext cx="4788451" cy="356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732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0831" y="-170688"/>
            <a:ext cx="8713171" cy="1621536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Ханты-Мансийского автономного округа-Югры «Нефтеюганский районный комплексный центр социального обслуживания населения»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7632" y="1743457"/>
            <a:ext cx="5279136" cy="1524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 практики с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охвачено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социально-значимыми мероприятиями б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олее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1684020"/>
            <a:ext cx="3861816" cy="3861816"/>
          </a:xfrm>
          <a:prstGeom prst="rect">
            <a:avLst/>
          </a:prstGeom>
          <a:ln>
            <a:solidFill>
              <a:srgbClr val="92D050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31520" y="5545836"/>
            <a:ext cx="42550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волонтерского отряда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Слюкова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Александровна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работе с семьей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59552" y="3267456"/>
            <a:ext cx="4980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реализуется на территории Ханты-Мансийского автономного округа-Югра,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Пойковский. Аудитория –несовершеннолетние от 11 до18 лет, в том числе находящиеся в социально опасном положении, родители, представители старшего поколения.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322217"/>
            <a:ext cx="8912352" cy="25872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 marL="0" indent="0">
              <a:buNone/>
            </a:pP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развития и социализации личности </a:t>
            </a: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несовершеннолетних, в том числе находящихся в социально-опасном положении 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формирования их активной жизненной позиции.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020389"/>
            <a:ext cx="96072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внимание подрастающего поколения к социально значимым </a:t>
            </a:r>
            <a:endParaRPr lang="ru-RU" sz="2200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 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общества. Найти пути решения данных проблем</a:t>
            </a: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sz="2200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 несовершеннолетних патриотические и гуманные чувства.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sz="2200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Распространить </a:t>
            </a: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идеи и принципы социального служения среди населения</a:t>
            </a: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4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88" y="304801"/>
            <a:ext cx="10241280" cy="306019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 году в Бюджетном учреждении «Нефтеюганский районный комплексный центр социального обеспечения населения» был создан отряд волонтеров «ЭРОН» (энергичные ребята особого назначения).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олонтерами отряда явились отзывчивые несовершеннолетние от 11 до 18 лет  обучающиеся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школах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Пойковский. Целью создания данной организации стала совместная деятельность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оказанию социальных услуг населению, направленных на повышение качества и уровня жизни граждан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Пойковский.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2109216"/>
            <a:ext cx="4754880" cy="1255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реализации проекта число задействованных волонтёров достигло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1645.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7088" y="2109216"/>
            <a:ext cx="4754880" cy="1255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Охвачены социальными услугами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2008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более 3200 граждан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 них: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334333779"/>
              </p:ext>
            </p:extLst>
          </p:nvPr>
        </p:nvGraphicFramePr>
        <p:xfrm>
          <a:off x="4230624" y="3523488"/>
          <a:ext cx="5071872" cy="2852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926080" y="3791712"/>
            <a:ext cx="29382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buClr>
                <a:schemeClr val="accent5"/>
              </a:buClr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Несовершеннолетние</a:t>
            </a:r>
          </a:p>
          <a:p>
            <a:pPr>
              <a:lnSpc>
                <a:spcPct val="250000"/>
              </a:lnSpc>
              <a:buClr>
                <a:schemeClr val="accent2"/>
              </a:buClr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Родители </a:t>
            </a:r>
          </a:p>
          <a:p>
            <a:pPr>
              <a:lnSpc>
                <a:spcPct val="250000"/>
              </a:lnSpc>
              <a:buClr>
                <a:srgbClr val="FFC000"/>
              </a:buClr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Ветераны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645664" y="4833952"/>
            <a:ext cx="280416" cy="268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45664" y="4175760"/>
            <a:ext cx="280416" cy="256032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45664" y="5528896"/>
            <a:ext cx="280416" cy="2682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7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548640" y="549274"/>
            <a:ext cx="10887456" cy="5851525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реализации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волонтерской деятельности совместн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волонтерами проведено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</a:p>
          <a:p>
            <a:pPr algn="l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576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волонтерскую деятельность привлекаются несовершеннолетние находящиеся в социально опасном положении. Повторных правонарушений среди несовершеннолетних, вовлеченных в волонтерскую деятельность не наблюдалось.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благодаря занятиям волонтерской деятельностью к нормальной жизни возвращается более </a:t>
            </a:r>
          </a:p>
          <a:p>
            <a:pPr algn="l">
              <a:lnSpc>
                <a:spcPct val="150000"/>
              </a:lnSpc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88%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</a:p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пожилых граждан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оказываемые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служат стимулом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здоровья,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улучшения качества жизни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жизни.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проекту «Реальная помощь» удовлетворенность жизнью у пожилых граждан стала  выше на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</p:txBody>
      </p:sp>
      <p:sp>
        <p:nvSpPr>
          <p:cNvPr id="2" name="Стрелка влево 1"/>
          <p:cNvSpPr/>
          <p:nvPr/>
        </p:nvSpPr>
        <p:spPr>
          <a:xfrm>
            <a:off x="4355869" y="1529539"/>
            <a:ext cx="2560320" cy="266007"/>
          </a:xfrm>
          <a:prstGeom prst="lef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>
            <a:off x="6533803" y="4123111"/>
            <a:ext cx="2560320" cy="266007"/>
          </a:xfrm>
          <a:prstGeom prst="lef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8046720" y="5921431"/>
            <a:ext cx="2560320" cy="266007"/>
          </a:xfrm>
          <a:prstGeom prst="lef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7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33985"/>
            <a:ext cx="8596668" cy="540737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«Будущее за нами»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одиноко проживающим гражданам пожилого возраста и инвалидам оказывается помощь на дому по уборке в доме, придомовой территории, на огородных участках.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60" y="2072078"/>
            <a:ext cx="2326957" cy="4136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49" y="2098026"/>
            <a:ext cx="2957503" cy="3943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67" y="2682241"/>
            <a:ext cx="2641376" cy="30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5830" y="390145"/>
            <a:ext cx="10770954" cy="540737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заботой и вниманием о гражданах старшего поколения организуются поздравления ветеранов с юбилейными датами и государственными праздниками Российской Федерации.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86" y="1195259"/>
            <a:ext cx="3068384" cy="409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8" y="1195259"/>
            <a:ext cx="5542010" cy="333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0" t="42162" r="-1"/>
          <a:stretch/>
        </p:blipFill>
        <p:spPr>
          <a:xfrm>
            <a:off x="2756816" y="3794786"/>
            <a:ext cx="4930986" cy="2983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061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416" y="731519"/>
            <a:ext cx="10960608" cy="516353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Проводятся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профилактические акции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мероприятия, направленные на пропаганду ведения здорового образа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жизни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6" y="1633728"/>
            <a:ext cx="3503168" cy="262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12" y="3681984"/>
            <a:ext cx="3974592" cy="2980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12" y="4108704"/>
            <a:ext cx="3080512" cy="2310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24" y="4358753"/>
            <a:ext cx="2397760" cy="179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84" y="1633728"/>
            <a:ext cx="3279648" cy="245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76" y="1359408"/>
            <a:ext cx="3096768" cy="232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31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020" y="1044953"/>
            <a:ext cx="5435410" cy="4076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44" y="3201272"/>
            <a:ext cx="2655026" cy="3540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0" y="1178308"/>
            <a:ext cx="3877056" cy="290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" t="28602" r="907" b="-2016"/>
          <a:stretch/>
        </p:blipFill>
        <p:spPr>
          <a:xfrm>
            <a:off x="5094513" y="4362994"/>
            <a:ext cx="4229209" cy="237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36299" y="398622"/>
            <a:ext cx="1034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Осуществляются рейды по торговым точкам,  с целью предотвращения продажи табачных изделий и алкогольной продукции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несовершеннолетним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55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1751</TotalTime>
  <Words>560</Words>
  <Application>Microsoft Office PowerPoint</Application>
  <PresentationFormat>Широкоэкранный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Бюджетное учреждение Ханты-Мансийского автономного округа-Югры «Нефтеюганский районный комплексный центр социального обслуживания населения»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Берлизова Наталья Николаевна</dc:creator>
  <cp:lastModifiedBy>Антон Дмитриевич</cp:lastModifiedBy>
  <cp:revision>55</cp:revision>
  <dcterms:created xsi:type="dcterms:W3CDTF">2024-02-16T06:46:09Z</dcterms:created>
  <dcterms:modified xsi:type="dcterms:W3CDTF">2024-05-20T05:18:22Z</dcterms:modified>
</cp:coreProperties>
</file>