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</p:sldIdLst>
  <p:sldSz cy="6858000" cx="9144000"/>
  <p:notesSz cx="6858000" cy="9144000"/>
  <p:embeddedFontLst>
    <p:embeddedFont>
      <p:font typeface="Montserrat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33" roundtripDataSignature="AMtx7mhdL31Aff0LoRe1nDQhmHRsn8u59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Елена Петрова"/>
  <p:cmAuthor clrIdx="1" id="1" initials="" lastIdx="1" name="Кристина Шараева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Montserrat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Montserrat-italic.fntdata"/><Relationship Id="rId30" Type="http://schemas.openxmlformats.org/officeDocument/2006/relationships/font" Target="fonts/Montserrat-bold.fntdata"/><Relationship Id="rId11" Type="http://schemas.openxmlformats.org/officeDocument/2006/relationships/slide" Target="slides/slide5.xml"/><Relationship Id="rId33" Type="http://customschemas.google.com/relationships/presentationmetadata" Target="metadata"/><Relationship Id="rId10" Type="http://schemas.openxmlformats.org/officeDocument/2006/relationships/slide" Target="slides/slide4.xml"/><Relationship Id="rId32" Type="http://schemas.openxmlformats.org/officeDocument/2006/relationships/font" Target="fonts/Montserrat-bold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2-02-23T10:42:49.745">
    <p:pos x="6000" y="0"/>
    <p:text>тут ссылку на доску добавить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AU9ek3Ik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1" idx="1" dt="2022-02-21T18:46:50.955">
    <p:pos x="6000" y="0"/>
    <p:text>Активность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AVz_vLHA"/>
      </p:ext>
    </p:extLs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reate.kahoot.it/details/3c9e9558-32d8-4275-ae73-eee244bca3e2" TargetMode="Externa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14b6319434_0_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14b6319434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14b6319434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14b631943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https://miro.com/welcomeonboard/alVpYTJvdDFUWVZkM1FHOVBwaXZjdG95ZzZjc2I3NlZnNzY5VXNNU3NDSW9BaHhUUGR4TVdvN0VRaVA1UTdCcnwzMDc0NDU3MzUwNDcxODkzMDgw?invite_link_id=630868424421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14b6319434_0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14b6319434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15d14884d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g115d14884de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15d14884de_0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115d14884de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15d14884de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g115d14884de_0_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15d14884de_0_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15d14884de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16fa272a4d_0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16fa272a4d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2" name="Google Shape;23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/>
              <a:t>Лайк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24b4a7886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g124b4a78865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" name="Google Shape;9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0" i="0" lang="ru-RU" sz="11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https://create.kahoot.it/details/3c9e9558-32d8-4275-ae73-eee244bca3e2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" name="Google Shape;13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/>
              <a:t>+ накидать еще варианты 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7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7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Google Shape;15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Google Shape;16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" name="Google Shape;70;p26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2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2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2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7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6" name="Google Shape;76;p27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2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2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2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p1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Google Shape;20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Google Shape;25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0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Google Shape;29;p20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Google Shape;30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Google Shape;31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Google Shape;32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" name="Google Shape;35;p21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Google Shape;36;p21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Google Shape;37;p21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Google Shape;38;p21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Google Shape;40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" name="Google Shape;44;p22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Google Shape;45;p22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Google Shape;46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Google Shape;47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Google Shape;48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1" name="Google Shape;51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Google Shape;52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4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p24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24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Google Shape;58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5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" name="Google Shape;63;p25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5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0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9.png"/><Relationship Id="rId4" Type="http://schemas.openxmlformats.org/officeDocument/2006/relationships/image" Target="../media/image18.png"/><Relationship Id="rId5" Type="http://schemas.openxmlformats.org/officeDocument/2006/relationships/image" Target="../media/image20.gif"/><Relationship Id="rId6" Type="http://schemas.openxmlformats.org/officeDocument/2006/relationships/image" Target="../media/image21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comments" Target="../comments/comment1.xml"/><Relationship Id="rId4" Type="http://schemas.openxmlformats.org/officeDocument/2006/relationships/image" Target="../media/image22.png"/><Relationship Id="rId5" Type="http://schemas.openxmlformats.org/officeDocument/2006/relationships/image" Target="../media/image3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comments" Target="../comments/comment2.xml"/><Relationship Id="rId4" Type="http://schemas.openxmlformats.org/officeDocument/2006/relationships/image" Target="../media/image24.png"/><Relationship Id="rId11" Type="http://schemas.openxmlformats.org/officeDocument/2006/relationships/image" Target="../media/image26.png"/><Relationship Id="rId10" Type="http://schemas.openxmlformats.org/officeDocument/2006/relationships/image" Target="../media/image32.png"/><Relationship Id="rId12" Type="http://schemas.openxmlformats.org/officeDocument/2006/relationships/image" Target="../media/image25.png"/><Relationship Id="rId9" Type="http://schemas.openxmlformats.org/officeDocument/2006/relationships/image" Target="../media/image30.png"/><Relationship Id="rId5" Type="http://schemas.openxmlformats.org/officeDocument/2006/relationships/image" Target="../media/image29.png"/><Relationship Id="rId6" Type="http://schemas.openxmlformats.org/officeDocument/2006/relationships/image" Target="../media/image27.png"/><Relationship Id="rId7" Type="http://schemas.openxmlformats.org/officeDocument/2006/relationships/image" Target="../media/image19.png"/><Relationship Id="rId8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jpg"/><Relationship Id="rId4" Type="http://schemas.openxmlformats.org/officeDocument/2006/relationships/image" Target="../media/image34.png"/><Relationship Id="rId5" Type="http://schemas.openxmlformats.org/officeDocument/2006/relationships/image" Target="../media/image35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Relationship Id="rId4" Type="http://schemas.openxmlformats.org/officeDocument/2006/relationships/image" Target="../media/image9.jpg"/><Relationship Id="rId5" Type="http://schemas.openxmlformats.org/officeDocument/2006/relationships/image" Target="../media/image15.jpg"/><Relationship Id="rId6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0.png"/><Relationship Id="rId4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b="1172" l="1264" r="-250" t="856"/>
          <a:stretch/>
        </p:blipFill>
        <p:spPr>
          <a:xfrm>
            <a:off x="-5373" y="0"/>
            <a:ext cx="924315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 amt="97000"/>
          </a:blip>
          <a:srcRect b="0" l="0" r="0" t="0"/>
          <a:stretch/>
        </p:blipFill>
        <p:spPr>
          <a:xfrm rot="10800000">
            <a:off x="1338386" y="0"/>
            <a:ext cx="78993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 txBox="1"/>
          <p:nvPr/>
        </p:nvSpPr>
        <p:spPr>
          <a:xfrm>
            <a:off x="9847385" y="2614246"/>
            <a:ext cx="18473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"/>
          <p:cNvSpPr txBox="1"/>
          <p:nvPr/>
        </p:nvSpPr>
        <p:spPr>
          <a:xfrm>
            <a:off x="2306804" y="2767193"/>
            <a:ext cx="46188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lt1"/>
                </a:solidFill>
              </a:rPr>
              <a:t>Э</a:t>
            </a:r>
            <a:r>
              <a:rPr b="1" i="0" lang="ru-RU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кологический урок</a:t>
            </a:r>
            <a:endParaRPr b="1" i="0" sz="4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g114b6319434_0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913" y="516237"/>
            <a:ext cx="8322176" cy="582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1"/>
          <p:cNvPicPr preferRelativeResize="0"/>
          <p:nvPr/>
        </p:nvPicPr>
        <p:blipFill rotWithShape="1">
          <a:blip r:embed="rId3">
            <a:alphaModFix/>
          </a:blip>
          <a:srcRect b="9772" l="0" r="0" t="10569"/>
          <a:stretch/>
        </p:blipFill>
        <p:spPr>
          <a:xfrm>
            <a:off x="-1" y="497029"/>
            <a:ext cx="9144000" cy="4856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95363" y="5638739"/>
            <a:ext cx="3848637" cy="838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6731" y="5429248"/>
            <a:ext cx="1257300" cy="125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886699" y="0"/>
            <a:ext cx="1257300" cy="125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1"/>
          <p:cNvSpPr txBox="1"/>
          <p:nvPr/>
        </p:nvSpPr>
        <p:spPr>
          <a:xfrm>
            <a:off x="927100" y="171452"/>
            <a:ext cx="6578600" cy="639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Пункты приема вторсырья можно найти на специальной карте:</a:t>
            </a:r>
            <a:endParaRPr/>
          </a:p>
        </p:txBody>
      </p:sp>
      <p:sp>
        <p:nvSpPr>
          <p:cNvPr id="157" name="Google Shape;157;p11"/>
          <p:cNvSpPr txBox="1"/>
          <p:nvPr/>
        </p:nvSpPr>
        <p:spPr>
          <a:xfrm>
            <a:off x="1384031" y="5837294"/>
            <a:ext cx="3911332" cy="639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 это ссылка на ежемесячные акции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14b6319434_0_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Сортировка вторсырья</a:t>
            </a:r>
            <a:endParaRPr/>
          </a:p>
        </p:txBody>
      </p:sp>
      <p:pic>
        <p:nvPicPr>
          <p:cNvPr id="163" name="Google Shape;163;g114b6319434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9425" y="2942812"/>
            <a:ext cx="2025050" cy="202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114b6319434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04475" y="1824468"/>
            <a:ext cx="5682325" cy="426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14b6319434_0_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g114b6319434_0_8"/>
          <p:cNvSpPr txBox="1"/>
          <p:nvPr>
            <p:ph idx="1" type="body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g114b6319434_0_8"/>
          <p:cNvSpPr txBox="1"/>
          <p:nvPr>
            <p:ph idx="2" type="body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114b6319434_0_8"/>
          <p:cNvSpPr txBox="1"/>
          <p:nvPr>
            <p:ph idx="3" type="body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g114b6319434_0_8"/>
          <p:cNvSpPr txBox="1"/>
          <p:nvPr>
            <p:ph idx="4" type="body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4" name="Google Shape;174;g114b6319434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2"/>
          <p:cNvSpPr txBox="1"/>
          <p:nvPr>
            <p:ph idx="1" type="body"/>
          </p:nvPr>
        </p:nvSpPr>
        <p:spPr>
          <a:xfrm>
            <a:off x="457200" y="4302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ru-RU">
                <a:solidFill>
                  <a:srgbClr val="249462"/>
                </a:solidFill>
              </a:rPr>
              <a:t>Можно</a:t>
            </a:r>
            <a:r>
              <a:rPr lang="ru-RU"/>
              <a:t> сдавать в макулатуру:</a:t>
            </a:r>
            <a:endParaRPr/>
          </a:p>
        </p:txBody>
      </p:sp>
      <p:sp>
        <p:nvSpPr>
          <p:cNvPr id="180" name="Google Shape;180;p12"/>
          <p:cNvSpPr txBox="1"/>
          <p:nvPr>
            <p:ph idx="2" type="body"/>
          </p:nvPr>
        </p:nvSpPr>
        <p:spPr>
          <a:xfrm>
            <a:off x="499336" y="1598641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ru-RU"/>
              <a:t>Офисную бумагу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/>
          </a:p>
          <a:p>
            <a:pPr indent="-3810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ru-RU"/>
              <a:t>Тетради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/>
          </a:p>
          <a:p>
            <a:pPr indent="-3810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ru-RU"/>
              <a:t>Картон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/>
          </a:p>
          <a:p>
            <a:pPr indent="-3810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ru-RU"/>
              <a:t>Журналы</a:t>
            </a:r>
            <a:endParaRPr/>
          </a:p>
        </p:txBody>
      </p:sp>
      <p:sp>
        <p:nvSpPr>
          <p:cNvPr id="181" name="Google Shape;181;p12"/>
          <p:cNvSpPr txBox="1"/>
          <p:nvPr>
            <p:ph idx="3" type="body"/>
          </p:nvPr>
        </p:nvSpPr>
        <p:spPr>
          <a:xfrm>
            <a:off x="4645025" y="4302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ru-RU">
                <a:solidFill>
                  <a:srgbClr val="FF0000"/>
                </a:solidFill>
              </a:rPr>
              <a:t>Нельзя</a:t>
            </a:r>
            <a:r>
              <a:rPr lang="ru-RU"/>
              <a:t> сдавать в макулатуру:</a:t>
            </a:r>
            <a:endParaRPr/>
          </a:p>
        </p:txBody>
      </p:sp>
      <p:sp>
        <p:nvSpPr>
          <p:cNvPr id="182" name="Google Shape;182;p12"/>
          <p:cNvSpPr txBox="1"/>
          <p:nvPr>
            <p:ph idx="4" type="body"/>
          </p:nvPr>
        </p:nvSpPr>
        <p:spPr>
          <a:xfrm>
            <a:off x="4645025" y="1598641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ru-RU"/>
              <a:t>Чеки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/>
          </a:p>
          <a:p>
            <a:pPr indent="-3810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ru-RU"/>
              <a:t>Стаканчики от напитков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/>
          </a:p>
          <a:p>
            <a:pPr indent="-3810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ru-RU"/>
              <a:t>Салфетки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/>
          </a:p>
          <a:p>
            <a:pPr indent="-3810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ru-RU"/>
              <a:t>Упаковки от соков и молока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/>
          </a:p>
          <a:p>
            <a:pPr indent="-3810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ru-RU"/>
              <a:t>Фотографии и ламинированная бумага</a:t>
            </a:r>
            <a:endParaRPr/>
          </a:p>
        </p:txBody>
      </p:sp>
      <p:pic>
        <p:nvPicPr>
          <p:cNvPr id="183" name="Google Shape;183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51635" y="1348293"/>
            <a:ext cx="890110" cy="890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51634" y="4870045"/>
            <a:ext cx="890111" cy="890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351634" y="3067554"/>
            <a:ext cx="890111" cy="890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347246" y="4290751"/>
            <a:ext cx="890110" cy="890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347246" y="2252430"/>
            <a:ext cx="890110" cy="890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479636" y="1362319"/>
            <a:ext cx="890111" cy="890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409541" y="3063240"/>
            <a:ext cx="890111" cy="890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519430" y="2252430"/>
            <a:ext cx="890111" cy="890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519429" y="3953351"/>
            <a:ext cx="890111" cy="890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/>
              <a:t>Pro Мусор</a:t>
            </a:r>
            <a:endParaRPr/>
          </a:p>
        </p:txBody>
      </p:sp>
      <p:pic>
        <p:nvPicPr>
          <p:cNvPr descr="Музей про мусор" id="197" name="Google Shape;19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1510146"/>
            <a:ext cx="3582236" cy="4925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87468" y="4073365"/>
            <a:ext cx="4738768" cy="2362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66013" y="231042"/>
            <a:ext cx="1490950" cy="149095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3"/>
          <p:cNvSpPr txBox="1"/>
          <p:nvPr/>
        </p:nvSpPr>
        <p:spPr>
          <a:xfrm>
            <a:off x="4363924" y="2026346"/>
            <a:ext cx="4593039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Музей про переработку вторсырья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ive Ways to Reduce Your Carbon Footprint - CO2 Living" id="205" name="Google Shape;205;g115d14884de_0_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3400" y="0"/>
            <a:ext cx="553720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15d14884de_0_1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Буккроссинг, шеринги </a:t>
            </a:r>
            <a:endParaRPr/>
          </a:p>
        </p:txBody>
      </p:sp>
      <p:pic>
        <p:nvPicPr>
          <p:cNvPr id="211" name="Google Shape;211;g115d14884de_0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100" y="1945703"/>
            <a:ext cx="5859649" cy="327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g115d14884de_0_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2399" y="2164913"/>
            <a:ext cx="2834600" cy="283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ive Ways to Reduce Your Carbon Footprint - CO2 Living" id="217" name="Google Shape;217;g115d14884de_0_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3400" y="0"/>
            <a:ext cx="553720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15d14884de_0_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Как сократить потребление?</a:t>
            </a:r>
            <a:endParaRPr/>
          </a:p>
        </p:txBody>
      </p:sp>
      <p:sp>
        <p:nvSpPr>
          <p:cNvPr id="223" name="Google Shape;223;g115d14884de_0_21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ru-RU"/>
              <a:t>Многоразовые бутылки, стаканы, пакеты, фруктовки, контейнеры </a:t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/>
              <a:t>Кто мы?</a:t>
            </a:r>
            <a:endParaRPr/>
          </a:p>
        </p:txBody>
      </p:sp>
      <p:pic>
        <p:nvPicPr>
          <p:cNvPr descr="УНИВЕРСИТЕТ ИТМО" id="93" name="Google Shape;9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92382"/>
            <a:ext cx="914400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Университет ИТМО" id="94" name="Google Shape;9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70072" y="5883561"/>
            <a:ext cx="1803855" cy="919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34455" y="5548955"/>
            <a:ext cx="3632200" cy="1211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5827" y="5436608"/>
            <a:ext cx="3034602" cy="1436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16fa272a4d_0_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Как сократить потребление?</a:t>
            </a:r>
            <a:endParaRPr/>
          </a:p>
        </p:txBody>
      </p:sp>
      <p:sp>
        <p:nvSpPr>
          <p:cNvPr id="229" name="Google Shape;229;g116fa272a4d_0_3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ru-RU"/>
              <a:t>Многоразовые бутылки, стаканы, пакеты, фруктовки, контейнеры </a:t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b="1" lang="ru-RU"/>
              <a:t>Чтобы вам это было удобно</a:t>
            </a:r>
            <a:endParaRPr b="1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/>
              <a:t>Узнал сам – расскажи друзьям </a:t>
            </a:r>
            <a:endParaRPr/>
          </a:p>
        </p:txBody>
      </p:sp>
      <p:pic>
        <p:nvPicPr>
          <p:cNvPr id="235" name="Google Shape;23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7575" y="1185952"/>
            <a:ext cx="6477904" cy="49155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g124b4a78865_0_0"/>
          <p:cNvPicPr preferRelativeResize="0"/>
          <p:nvPr/>
        </p:nvPicPr>
        <p:blipFill rotWithShape="1">
          <a:blip r:embed="rId3">
            <a:alphaModFix/>
          </a:blip>
          <a:srcRect b="1175" l="1267" r="-257" t="852"/>
          <a:stretch/>
        </p:blipFill>
        <p:spPr>
          <a:xfrm>
            <a:off x="-5373" y="0"/>
            <a:ext cx="9243161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g124b4a78865_0_0"/>
          <p:cNvPicPr preferRelativeResize="0"/>
          <p:nvPr/>
        </p:nvPicPr>
        <p:blipFill rotWithShape="1">
          <a:blip r:embed="rId4">
            <a:alphaModFix amt="97000"/>
          </a:blip>
          <a:srcRect b="0" l="0" r="0" t="0"/>
          <a:stretch/>
        </p:blipFill>
        <p:spPr>
          <a:xfrm rot="10800000">
            <a:off x="1338386" y="0"/>
            <a:ext cx="78993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g124b4a78865_0_0"/>
          <p:cNvSpPr txBox="1"/>
          <p:nvPr/>
        </p:nvSpPr>
        <p:spPr>
          <a:xfrm>
            <a:off x="9847385" y="2614246"/>
            <a:ext cx="184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g124b4a78865_0_0"/>
          <p:cNvSpPr txBox="1"/>
          <p:nvPr/>
        </p:nvSpPr>
        <p:spPr>
          <a:xfrm>
            <a:off x="2306804" y="2767193"/>
            <a:ext cx="46188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lt1"/>
                </a:solidFill>
              </a:rPr>
              <a:t>Э</a:t>
            </a:r>
            <a:r>
              <a:rPr b="1" i="0" lang="ru-RU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кологический урок</a:t>
            </a:r>
            <a:endParaRPr b="1" i="0" sz="4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/>
          <p:nvPr>
            <p:ph idx="1" type="body"/>
          </p:nvPr>
        </p:nvSpPr>
        <p:spPr>
          <a:xfrm>
            <a:off x="457201" y="564570"/>
            <a:ext cx="6130636" cy="8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ru-RU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www.kahoot.it</a:t>
            </a:r>
            <a:endParaRPr/>
          </a:p>
        </p:txBody>
      </p:sp>
      <p:pic>
        <p:nvPicPr>
          <p:cNvPr descr="Приложения в Google Play – Kahoot! Play &amp;amp; Create Quizzes" id="102" name="Google Shape;10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569" y="1663360"/>
            <a:ext cx="8624067" cy="42109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/>
              <a:t>Цели устойчивого развития</a:t>
            </a:r>
            <a:endParaRPr/>
          </a:p>
        </p:txBody>
      </p:sp>
      <p:sp>
        <p:nvSpPr>
          <p:cNvPr id="108" name="Google Shape;108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descr="В интернете запустили онлайн-кампанию о целях устойчивого развития ООН" id="109" name="Google Shape;10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077" y="1600200"/>
            <a:ext cx="8582025" cy="424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70075" y="1143000"/>
            <a:ext cx="4572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/>
              <a:t>Экологические цели</a:t>
            </a:r>
            <a:endParaRPr/>
          </a:p>
        </p:txBody>
      </p:sp>
      <p:pic>
        <p:nvPicPr>
          <p:cNvPr descr="ИСО - Борьба с изменением климата" id="120" name="Google Shape;12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5500" y="1600200"/>
            <a:ext cx="2349500" cy="234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95500" y="3949700"/>
            <a:ext cx="2349500" cy="234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45000" y="1600200"/>
            <a:ext cx="2349500" cy="2349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Цель 6: Обеспечение наличия и рационального использования водных ресурсов и  санитарии для всех — Устойчивое развитие" id="123" name="Google Shape;123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45000" y="3949700"/>
            <a:ext cx="2349500" cy="234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"/>
          <p:cNvSpPr txBox="1"/>
          <p:nvPr/>
        </p:nvSpPr>
        <p:spPr>
          <a:xfrm>
            <a:off x="457200" y="49631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0" i="0" lang="ru-RU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Что дает нам лес?</a:t>
            </a:r>
            <a:endParaRPr/>
          </a:p>
        </p:txBody>
      </p:sp>
      <p:sp>
        <p:nvSpPr>
          <p:cNvPr id="129" name="Google Shape;129;p7"/>
          <p:cNvSpPr txBox="1"/>
          <p:nvPr/>
        </p:nvSpPr>
        <p:spPr>
          <a:xfrm>
            <a:off x="457200" y="1835727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ru-RU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Леса - легкие планеты</a:t>
            </a:r>
            <a:endParaRPr/>
          </a:p>
          <a:p>
            <a: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ru-RU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Сдерживают изменение климата</a:t>
            </a:r>
            <a:endParaRPr/>
          </a:p>
          <a:p>
            <a: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ru-RU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Образуют экосистемы</a:t>
            </a:r>
            <a:endParaRPr/>
          </a:p>
          <a:p>
            <a: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ru-RU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Защищают реки</a:t>
            </a:r>
            <a:endParaRPr/>
          </a:p>
        </p:txBody>
      </p:sp>
      <p:pic>
        <p:nvPicPr>
          <p:cNvPr descr="Park free icon" id="130" name="Google Shape;13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70500" y="3429000"/>
            <a:ext cx="3009900" cy="300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9"/>
          <p:cNvSpPr txBox="1"/>
          <p:nvPr/>
        </p:nvSpPr>
        <p:spPr>
          <a:xfrm>
            <a:off x="685800" y="2747962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1" i="0" lang="ru-RU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Что вы можете сделать для сохранения леса?</a:t>
            </a:r>
            <a:endParaRPr b="1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5800" y="4508805"/>
            <a:ext cx="1764995" cy="1764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61630" y="333447"/>
            <a:ext cx="1764995" cy="1764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ive Ways to Reduce Your Carbon Footprint - CO2 Living" id="142" name="Google Shape;14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3400" y="0"/>
            <a:ext cx="5537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