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2" r:id="rId6"/>
    <p:sldId id="266" r:id="rId7"/>
    <p:sldId id="260" r:id="rId8"/>
    <p:sldId id="259" r:id="rId9"/>
    <p:sldId id="264" r:id="rId10"/>
    <p:sldId id="273" r:id="rId11"/>
    <p:sldId id="261" r:id="rId12"/>
    <p:sldId id="271" r:id="rId13"/>
    <p:sldId id="268" r:id="rId14"/>
    <p:sldId id="269" r:id="rId15"/>
    <p:sldId id="272" r:id="rId16"/>
  </p:sldIdLst>
  <p:sldSz cx="18288000" cy="10287000"/>
  <p:notesSz cx="6858000" cy="9144000"/>
  <p:embeddedFontLst>
    <p:embeddedFont>
      <p:font typeface="Clear Sans Regular" panose="020B0604020202020204" charset="0"/>
      <p:regular r:id="rId17"/>
    </p:embeddedFont>
    <p:embeddedFont>
      <p:font typeface="HK Grotesk Light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Clear Sans Regular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6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33-4502-BF80-F9D7C15C7F4B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3-4502-BF80-F9D7C15C7F4B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3-4502-BF80-F9D7C15C7F4B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9-4902-BBEE-E2730E7DE029}"/>
              </c:ext>
            </c:extLst>
          </c:dPt>
          <c:dLbls>
            <c:dLbl>
              <c:idx val="0"/>
              <c:layout>
                <c:manualLayout>
                  <c:x val="-0.15758690741597955"/>
                  <c:y val="0.25355681779328787"/>
                </c:manualLayout>
              </c:layout>
              <c:tx>
                <c:rich>
                  <a:bodyPr/>
                  <a:lstStyle/>
                  <a:p>
                    <a:fld id="{6C577C72-1422-4FFD-816D-422C751F8456}" type="CATEGORYNAME">
                      <a:rPr lang="ru-RU" sz="1800" b="1" i="0" u="none" strike="noStrike" kern="1200" baseline="0">
                        <a:solidFill>
                          <a:prstClr val="black">
                            <a:tint val="885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[ИМЯ КАТЕГОРИИ]</a:t>
                    </a:fld>
                    <a:r>
                      <a:rPr lang="ru-RU" sz="1800" b="1" i="0" u="none" strike="noStrike" kern="1200" baseline="0" dirty="0">
                        <a:solidFill>
                          <a:prstClr val="black">
                            <a:tint val="885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fld id="{E4415D64-B037-4FB4-9793-AE2D33116BD4}" type="PERCENTAGE">
                      <a:rPr lang="ru-RU" sz="1800" b="1" i="0" u="none" strike="noStrike" kern="1200" baseline="0">
                        <a:solidFill>
                          <a:prstClr val="black">
                            <a:tint val="885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ru-RU" sz="1800" b="1" i="0" u="none" strike="noStrike" kern="1200" baseline="0" dirty="0">
                      <a:solidFill>
                        <a:prstClr val="black">
                          <a:tint val="88500"/>
                        </a:prst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91096048376679"/>
                      <c:h val="0.26850837287549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33-4502-BF80-F9D7C15C7F4B}"/>
                </c:ext>
              </c:extLst>
            </c:dLbl>
            <c:dLbl>
              <c:idx val="1"/>
              <c:layout>
                <c:manualLayout>
                  <c:x val="0.21383015004031936"/>
                  <c:y val="-0.1780724325775180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u="none" strike="noStrike" kern="1200" baseline="0" dirty="0" smtClean="0">
                        <a:solidFill>
                          <a:prstClr val="black">
                            <a:tint val="885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Страны/города</a:t>
                    </a:r>
                    <a:r>
                      <a:rPr lang="ru-RU" baseline="0" dirty="0"/>
                      <a:t>
</a:t>
                    </a:r>
                    <a:fld id="{36341FEE-616A-4AF5-98A0-F006650F0D8F}" type="PERCENTAGE">
                      <a:rPr lang="en-US" sz="1800" b="1" i="0" u="none" strike="noStrike" kern="1200" baseline="0">
                        <a:solidFill>
                          <a:prstClr val="black">
                            <a:tint val="885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88977524212055"/>
                      <c:h val="0.18184131390776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33-4502-BF80-F9D7C15C7F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3-4502-BF80-F9D7C15C7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компании и бренды</c:v>
                </c:pt>
                <c:pt idx="1">
                  <c:v>страны/городоа</c:v>
                </c:pt>
                <c:pt idx="2">
                  <c:v>знаменитости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3-4502-BF80-F9D7C15C7F4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linrobotics.weebly.com/aprhos-snotbot.html" TargetMode="External"/><Relationship Id="rId2" Type="http://schemas.openxmlformats.org/officeDocument/2006/relationships/hyperlink" Target="http://robotrends.ru/robopedia/lesnoe-hozyaystvo-i-zapovednik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robotrends.ru/pub/1625/nachinaetsya-obsledovanie-podmoskovya-s-bla-s-celyu-vyyavleniya-svalok-musora" TargetMode="External"/><Relationship Id="rId4" Type="http://schemas.openxmlformats.org/officeDocument/2006/relationships/hyperlink" Target="https://slon.ru/posts/5248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5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12.svg"/><Relationship Id="rId10" Type="http://schemas.openxmlformats.org/officeDocument/2006/relationships/image" Target="../media/image24.png"/><Relationship Id="rId19" Type="http://schemas.openxmlformats.org/officeDocument/2006/relationships/image" Target="../media/image31.svg"/><Relationship Id="rId4" Type="http://schemas.openxmlformats.org/officeDocument/2006/relationships/image" Target="../media/image21.png"/><Relationship Id="rId9" Type="http://schemas.openxmlformats.org/officeDocument/2006/relationships/image" Target="../media/image17.sv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jpe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42210">
            <a:off x="13955596" y="-2306868"/>
            <a:ext cx="8028719" cy="66711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88596" y="7449663"/>
            <a:ext cx="8028719" cy="66711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8700" y="1756532"/>
            <a:ext cx="16573500" cy="4368742"/>
            <a:chOff x="0" y="-38100"/>
            <a:chExt cx="22098000" cy="5824993"/>
          </a:xfrm>
        </p:grpSpPr>
        <p:sp>
          <p:nvSpPr>
            <p:cNvPr id="5" name="TextBox 4"/>
            <p:cNvSpPr txBox="1"/>
            <p:nvPr/>
          </p:nvSpPr>
          <p:spPr>
            <a:xfrm>
              <a:off x="0" y="1585569"/>
              <a:ext cx="22098000" cy="4201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000"/>
                </a:lnSpc>
              </a:pPr>
              <a:r>
                <a:rPr lang="ru-RU" sz="8000" dirty="0" smtClean="0">
                  <a:solidFill>
                    <a:srgbClr val="FFFFFF"/>
                  </a:solidFill>
                  <a:latin typeface="HK Grotesk Light"/>
                </a:rPr>
                <a:t>Экологический </a:t>
              </a:r>
              <a:r>
                <a:rPr lang="ru-RU" sz="8000" dirty="0" err="1" smtClean="0">
                  <a:solidFill>
                    <a:srgbClr val="FFFFFF"/>
                  </a:solidFill>
                  <a:latin typeface="HK Grotesk Light"/>
                </a:rPr>
                <a:t>дрон</a:t>
              </a:r>
              <a:r>
                <a:rPr lang="ru-RU" sz="8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ru-RU" sz="8000" dirty="0" smtClean="0">
                  <a:solidFill>
                    <a:srgbClr val="FFFFFF"/>
                  </a:solidFill>
                  <a:latin typeface="HK Grotesk Light"/>
                </a:rPr>
                <a:t>-  </a:t>
              </a:r>
              <a:endParaRPr lang="ru-RU" sz="8000" dirty="0" smtClean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13000"/>
                </a:lnSpc>
              </a:pPr>
              <a:r>
                <a:rPr lang="en-US" sz="8000" dirty="0" err="1" smtClean="0">
                  <a:solidFill>
                    <a:srgbClr val="FFFFFF"/>
                  </a:solidFill>
                  <a:latin typeface="HK Grotesk Light"/>
                </a:rPr>
                <a:t>TREEdron</a:t>
              </a:r>
              <a:r>
                <a:rPr lang="en-US" sz="8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66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ru-RU" sz="6600" dirty="0" err="1" smtClean="0">
                  <a:solidFill>
                    <a:srgbClr val="FFFFFF"/>
                  </a:solidFill>
                  <a:latin typeface="HK Grotesk Light"/>
                </a:rPr>
                <a:t>дрон</a:t>
              </a:r>
              <a:r>
                <a:rPr lang="ru-RU" sz="6600" dirty="0" smtClean="0">
                  <a:solidFill>
                    <a:srgbClr val="FFFFFF"/>
                  </a:solidFill>
                  <a:latin typeface="HK Grotesk Light"/>
                </a:rPr>
                <a:t> по высадке деревьев)</a:t>
              </a:r>
              <a:endParaRPr lang="en-US" sz="66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0" y="-38100"/>
              <a:ext cx="14537536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ru-RU" sz="2600" dirty="0" smtClean="0">
                  <a:solidFill>
                    <a:srgbClr val="FFFFFF"/>
                  </a:solidFill>
                  <a:latin typeface="Clear Sans Regular Bold"/>
                </a:rPr>
                <a:t>Глобальная проблема – глобальные решения</a:t>
              </a:r>
              <a:endParaRPr lang="en-US" sz="2600" dirty="0">
                <a:solidFill>
                  <a:srgbClr val="FFFFFF"/>
                </a:solidFill>
                <a:latin typeface="Clear Sans Regular Bold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56148" y="8764905"/>
            <a:ext cx="1090315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4"/>
              </a:lnSpc>
            </a:pPr>
            <a:r>
              <a:rPr lang="ru-RU" sz="2924" dirty="0" smtClean="0">
                <a:solidFill>
                  <a:srgbClr val="FFFFFF"/>
                </a:solidFill>
                <a:latin typeface="Clear Sans Regular"/>
              </a:rPr>
              <a:t>Подготовила Маслова Алина</a:t>
            </a:r>
            <a:endParaRPr lang="en-US" sz="2924" dirty="0">
              <a:solidFill>
                <a:srgbClr val="FFFFFF"/>
              </a:solidFill>
              <a:latin typeface="Clear Sans Regular"/>
            </a:endParaRPr>
          </a:p>
        </p:txBody>
      </p:sp>
      <p:pic>
        <p:nvPicPr>
          <p:cNvPr id="1026" name="Picture 2" descr="https://86sch4-sov.edusite.ru/images/bperemen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27797"/>
            <a:ext cx="259080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517198"/>
            <a:ext cx="9489324" cy="3573346"/>
            <a:chOff x="0" y="670560"/>
            <a:chExt cx="12652433" cy="4764460"/>
          </a:xfrm>
        </p:grpSpPr>
        <p:sp>
          <p:nvSpPr>
            <p:cNvPr id="3" name="TextBox 3"/>
            <p:cNvSpPr txBox="1"/>
            <p:nvPr/>
          </p:nvSpPr>
          <p:spPr>
            <a:xfrm>
              <a:off x="0" y="670560"/>
              <a:ext cx="11641017" cy="116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839"/>
                </a:lnSpc>
              </a:pPr>
              <a:r>
                <a:rPr lang="ru-RU" sz="5700" dirty="0" smtClean="0">
                  <a:solidFill>
                    <a:srgbClr val="222A9B"/>
                  </a:solidFill>
                  <a:latin typeface="Clear Sans Regular Bold"/>
                </a:rPr>
                <a:t>Маркетинг. Инвестиции.</a:t>
              </a:r>
              <a:endParaRPr lang="en-US" sz="57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032000" y="2829178"/>
              <a:ext cx="10620433" cy="2605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343434"/>
                  </a:solidFill>
                  <a:latin typeface="Clear Sans Regular"/>
                </a:rPr>
                <a:t>Маркетинг</a:t>
              </a:r>
            </a:p>
            <a:p>
              <a:pPr marL="457200" lvl="0" indent="-457200">
                <a:buFont typeface="+mj-lt"/>
                <a:buAutoNum type="arabicPeriod"/>
              </a:pP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Компании-партнёры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(Сбербанк, </a:t>
              </a:r>
              <a:r>
                <a:rPr lang="ru-RU" sz="2375" dirty="0" err="1">
                  <a:solidFill>
                    <a:srgbClr val="343434"/>
                  </a:solidFill>
                  <a:latin typeface="Clear Sans Regular"/>
                </a:rPr>
                <a:t>Росатом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, Магнит, </a:t>
              </a:r>
              <a:r>
                <a:rPr lang="en-US" sz="2375" dirty="0" err="1">
                  <a:solidFill>
                    <a:srgbClr val="343434"/>
                  </a:solidFill>
                  <a:latin typeface="Clear Sans Regular"/>
                </a:rPr>
                <a:t>multitrade</a:t>
              </a:r>
              <a:r>
                <a:rPr lang="en-US" sz="2375" dirty="0">
                  <a:solidFill>
                    <a:srgbClr val="343434"/>
                  </a:solidFill>
                  <a:latin typeface="Clear Sans Regular"/>
                </a:rPr>
                <a:t> Global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)</a:t>
              </a:r>
            </a:p>
            <a:p>
              <a:pPr marL="457200" lvl="0" indent="-457200">
                <a:buFont typeface="+mj-lt"/>
                <a:buAutoNum type="arabicPeriod"/>
              </a:pPr>
              <a:r>
                <a:rPr lang="ru-RU" sz="2375" dirty="0" err="1" smtClean="0">
                  <a:solidFill>
                    <a:srgbClr val="343434"/>
                  </a:solidFill>
                  <a:latin typeface="Clear Sans Regular"/>
                </a:rPr>
                <a:t>Соцсети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, контент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реклама</a:t>
              </a:r>
            </a:p>
            <a:p>
              <a:pPr marL="457200" lvl="0" indent="-457200">
                <a:buFont typeface="+mj-lt"/>
                <a:buAutoNum type="arabicPeriod"/>
              </a:pP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ТV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891" y="2972893"/>
              <a:ext cx="10620433" cy="1650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/>
              </a:r>
              <a:br>
                <a:rPr lang="ru-RU" sz="2375" dirty="0">
                  <a:solidFill>
                    <a:srgbClr val="343434"/>
                  </a:solidFill>
                  <a:latin typeface="Clear Sans Regular"/>
                </a:rPr>
              </a:br>
              <a:r>
                <a:rPr lang="ru-RU" dirty="0"/>
                <a:t/>
              </a:r>
              <a:br>
                <a:rPr lang="ru-RU" dirty="0"/>
              </a:br>
              <a:endParaRPr lang="en-US" sz="2375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8994" y="4359912"/>
            <a:ext cx="9012820" cy="6875266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8610600" y="4699043"/>
            <a:ext cx="7965324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 smtClean="0">
                <a:solidFill>
                  <a:srgbClr val="343434"/>
                </a:solidFill>
                <a:latin typeface="Clear Sans Regular"/>
              </a:rPr>
              <a:t>Инвестиции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75" dirty="0">
                <a:solidFill>
                  <a:srgbClr val="343434"/>
                </a:solidFill>
                <a:latin typeface="Clear Sans Regular"/>
              </a:rPr>
              <a:t>Greenpeace support</a:t>
            </a:r>
            <a:r>
              <a:rPr lang="ru-RU" sz="2375" dirty="0">
                <a:solidFill>
                  <a:srgbClr val="343434"/>
                </a:solidFill>
                <a:latin typeface="Clear Sans Regular"/>
              </a:rPr>
              <a:t> (ее цель предотвращение деградации окружающей среды, поэтому она будет первым инвестором)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75" dirty="0">
                <a:solidFill>
                  <a:srgbClr val="343434"/>
                </a:solidFill>
                <a:latin typeface="Clear Sans Regular"/>
              </a:rPr>
              <a:t>Привлечение инвесторов, фонды, отделы инноваций (фонд МПИ)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75" dirty="0">
                <a:solidFill>
                  <a:srgbClr val="343434"/>
                </a:solidFill>
                <a:latin typeface="Clear Sans Regular"/>
              </a:rPr>
              <a:t>Государство</a:t>
            </a:r>
          </a:p>
          <a:p>
            <a:pPr>
              <a:lnSpc>
                <a:spcPts val="4480"/>
              </a:lnSpc>
            </a:pPr>
            <a:endParaRPr lang="ru-RU" sz="3200" dirty="0" smtClean="0">
              <a:solidFill>
                <a:srgbClr val="343434"/>
              </a:solidFill>
              <a:latin typeface="Clear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4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4991100" y="266700"/>
            <a:ext cx="12687300" cy="82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000" dirty="0" smtClean="0">
                <a:solidFill>
                  <a:srgbClr val="FFFFFF"/>
                </a:solidFill>
                <a:latin typeface="Clear Sans Regular"/>
              </a:rPr>
              <a:t>Анализ конкурентов и рынка</a:t>
            </a:r>
            <a:endParaRPr lang="en-US" sz="5000" dirty="0">
              <a:solidFill>
                <a:srgbClr val="FFFFFF"/>
              </a:solidFill>
              <a:latin typeface="Clear Sans Regular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71600" y="1790700"/>
            <a:ext cx="16306800" cy="729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взятие 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 воды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2021.07.01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Оценка уровня загрязнения водных ресурсов - важный элемент обеспечения благополучия жителей современного мегаполиса. Департамент по охране окружающей среды города Нью-Йорка ежегодно собирает порядка 14 тыс. проб воды, причем стоимость одной пробы достигает порядка $100. Американский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Reign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разработал 500-миллилитровый подвесной механизм для китайских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мультикоптеров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DJI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600 и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Martice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 RTK: система ускоряет сбор образцов и удешевляет его до $10 за пробу. По словам разработчиков, внедрение системы ускоряет процедуру получения одной пробы на 75%. Стоимость девайса составляет порядка $850 - разработчики рассчитывают выпустить более сложную систему, способную анализировать образцы на месте по 21 показателю</a:t>
            </a:r>
            <a:r>
              <a:rPr lang="ru-RU" sz="20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выявления нарушений 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 экологического законодательства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u="sng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2015.09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Китае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дроны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используются для мониторинга загрязнения воздуха над электростанциями, очистительными заводами и другими потенциальными нарушителями.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изучения 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таяния полярных </a:t>
            </a:r>
            <a:r>
              <a:rPr lang="ru-RU" sz="32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льдов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u="sng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2015.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Дроны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применяются для мониторинга таяния полярных льдов - такие аппараты предоставляют более точные данные, чем спутники. С их помощью ученые пытаются оценить влияние углеродистой сажи на природу - темные частицы поглощают солнечный свет, снижают отражающую способность льдов и снегов и приводят к глобальному повышению температуры.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723900"/>
            <a:ext cx="16306800" cy="893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мониторинга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Рассматривается 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 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Лесное хозяйство и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беспилотники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мониторинга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почвы и посевов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рассматривается в разделе Сельское хозяйство и </a:t>
            </a:r>
            <a:r>
              <a:rPr lang="ru-RU" sz="2000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беспилотники</a:t>
            </a:r>
            <a:endParaRPr lang="ru-RU" sz="2000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наблюдения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редкими видами животных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2015.09.15 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колледжа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OIin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Массачусетс, разработали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дрона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SnotBot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для сбора слизистых выделений китов. Анализ слизи позволяет определить наличие бактерий, вирусов или токсинов в организме животного, стадию репродуктивного цикла и уровень стресса. Благодаря этому удается получить информацию не только о конкретной особи, но и о состоянии экосистемы в целом. </a:t>
            </a:r>
            <a:endParaRPr lang="ru-RU" sz="2000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определения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влияния различных загрязнителей на </a:t>
            </a: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глобальную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экологическую ситуацию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проекта NASA ATTREX армейский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Hawk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задействовали для измерения влажности, концентрации озона и ряда других параметров стратосферы для 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выявления глобальных изменений в земной атмосфере</a:t>
            </a:r>
            <a:r>
              <a:rPr lang="ru-RU" sz="20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 для поиска 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несанкционированных свалок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2016.06.24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Начинается обследование Подмосковья с БЛА с целью выявления свалок мусора</a:t>
            </a:r>
            <a:r>
              <a:rPr lang="ru-RU" sz="20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s://scx2.b-cdn.net/gfx/news/hires/2016/dronesrevol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571500"/>
            <a:ext cx="49198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79885" y="0"/>
            <a:ext cx="5781358" cy="126683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90100" y="248472"/>
            <a:ext cx="11536386" cy="5539978"/>
            <a:chOff x="-839855" y="-440229"/>
            <a:chExt cx="10163007" cy="7386638"/>
          </a:xfrm>
        </p:grpSpPr>
        <p:sp>
          <p:nvSpPr>
            <p:cNvPr id="4" name="TextBox 4"/>
            <p:cNvSpPr txBox="1"/>
            <p:nvPr/>
          </p:nvSpPr>
          <p:spPr>
            <a:xfrm>
              <a:off x="-839855" y="-440229"/>
              <a:ext cx="10163007" cy="73866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2800" dirty="0" smtClean="0">
                  <a:solidFill>
                    <a:srgbClr val="222A9B"/>
                  </a:solidFill>
                  <a:latin typeface="Clear Sans Regular Bold"/>
                </a:rPr>
                <a:t>Я с самого начала знала что мой проект будет связан с экологией. Спустя время в голову пришла идея сделать экологический </a:t>
              </a:r>
              <a:r>
                <a:rPr lang="ru-RU" sz="2800" dirty="0" err="1" smtClean="0">
                  <a:solidFill>
                    <a:srgbClr val="222A9B"/>
                  </a:solidFill>
                  <a:latin typeface="Clear Sans Regular Bold"/>
                </a:rPr>
                <a:t>дрон</a:t>
              </a:r>
              <a:r>
                <a:rPr lang="ru-RU" sz="2800" dirty="0" smtClean="0">
                  <a:solidFill>
                    <a:srgbClr val="222A9B"/>
                  </a:solidFill>
                  <a:latin typeface="Clear Sans Regular Bold"/>
                </a:rPr>
                <a:t>. Я сделала наброски с самыми важными частями, по моему мнению. В следствии чего получилось четыре идеи, которые потом были объединены и переделаны в 3</a:t>
              </a:r>
              <a:r>
                <a:rPr lang="en-US" sz="2800" dirty="0" smtClean="0">
                  <a:solidFill>
                    <a:srgbClr val="222A9B"/>
                  </a:solidFill>
                  <a:latin typeface="Clear Sans Regular Bold"/>
                </a:rPr>
                <a:t>D </a:t>
              </a:r>
              <a:r>
                <a:rPr lang="ru-RU" sz="2800" dirty="0" smtClean="0">
                  <a:solidFill>
                    <a:srgbClr val="222A9B"/>
                  </a:solidFill>
                  <a:latin typeface="Clear Sans Regular Bold"/>
                </a:rPr>
                <a:t>виде в программе </a:t>
              </a:r>
              <a:r>
                <a:rPr lang="en-US" sz="2800" dirty="0" smtClean="0">
                  <a:solidFill>
                    <a:srgbClr val="222A9B"/>
                  </a:solidFill>
                  <a:latin typeface="Clear Sans Regular Bold"/>
                </a:rPr>
                <a:t>3D </a:t>
              </a:r>
              <a:r>
                <a:rPr lang="en-US" sz="2800" dirty="0" err="1" smtClean="0">
                  <a:solidFill>
                    <a:srgbClr val="222A9B"/>
                  </a:solidFill>
                  <a:latin typeface="Clear Sans Regular Bold"/>
                </a:rPr>
                <a:t>Shapr</a:t>
              </a:r>
              <a:r>
                <a:rPr lang="en-US" sz="2800" dirty="0" smtClean="0">
                  <a:solidFill>
                    <a:srgbClr val="222A9B"/>
                  </a:solidFill>
                  <a:latin typeface="Clear Sans Regular Bold"/>
                </a:rPr>
                <a:t>.</a:t>
              </a:r>
              <a:endParaRPr lang="ru-RU" sz="2800" dirty="0" smtClean="0">
                <a:solidFill>
                  <a:srgbClr val="222A9B"/>
                </a:solidFill>
                <a:latin typeface="Clear Sans Regular Bold"/>
              </a:endParaRPr>
            </a:p>
            <a:p>
              <a:pPr>
                <a:lnSpc>
                  <a:spcPts val="7200"/>
                </a:lnSpc>
              </a:pPr>
              <a:endParaRPr lang="en-US" sz="24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68055"/>
              <a:ext cx="9323152" cy="57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pic>
        <p:nvPicPr>
          <p:cNvPr id="2050" name="Picture 2" descr="https://sun9-48.userapi.com/impg/eiQrM4T8b4aQ_ww9lkW5WKQlTE7DvKZarMCLKg/0vTkanlKpBg.jpg?size=1280x845&amp;quality=95&amp;sign=a62784e406d5834648f4a098486ecf8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57880"/>
            <a:ext cx="6341283" cy="418623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7472126" y="7209642"/>
            <a:ext cx="1406806" cy="602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8119"/>
          <a:stretch/>
        </p:blipFill>
        <p:spPr>
          <a:xfrm>
            <a:off x="9144000" y="5437207"/>
            <a:ext cx="8028486" cy="414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943" y="779812"/>
            <a:ext cx="11772900" cy="5281703"/>
            <a:chOff x="-143676" y="-3441413"/>
            <a:chExt cx="15697200" cy="7042271"/>
          </a:xfrm>
        </p:grpSpPr>
        <p:sp>
          <p:nvSpPr>
            <p:cNvPr id="3" name="TextBox 3"/>
            <p:cNvSpPr txBox="1"/>
            <p:nvPr/>
          </p:nvSpPr>
          <p:spPr>
            <a:xfrm>
              <a:off x="-143676" y="-3441413"/>
              <a:ext cx="15697200" cy="1106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endParaRPr lang="en-US" sz="4400" dirty="0">
                <a:solidFill>
                  <a:srgbClr val="FFFFFF"/>
                </a:solidFill>
                <a:latin typeface="Clear Sans Regular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158343"/>
              <a:ext cx="5915636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 lang="en-US" sz="2000" dirty="0">
                <a:solidFill>
                  <a:srgbClr val="FFFFFF"/>
                </a:solidFill>
                <a:latin typeface="Clear Sans Regular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3302" y="1143281"/>
            <a:ext cx="2668873" cy="2217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90975" y="1277352"/>
            <a:ext cx="2183700" cy="19494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16130" y="6009706"/>
            <a:ext cx="1482540" cy="32485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55501" y="1201927"/>
            <a:ext cx="2803799" cy="21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194680" y="3999891"/>
            <a:ext cx="2998326" cy="2287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019258" y="4043482"/>
            <a:ext cx="1676285" cy="16793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87167" y="7074600"/>
            <a:ext cx="2183700" cy="218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646096" y="7365752"/>
            <a:ext cx="2995808" cy="16013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543504" y="4202987"/>
            <a:ext cx="2673292" cy="18810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94788" y="662238"/>
            <a:ext cx="1287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200"/>
              </a:lnSpc>
            </a:pPr>
            <a:r>
              <a:rPr lang="ru-RU" sz="3200" dirty="0">
                <a:solidFill>
                  <a:schemeClr val="bg1"/>
                </a:solidFill>
                <a:latin typeface="Clear Sans Regular Bold"/>
              </a:rPr>
              <a:t>А дальше я начала работать по ходу этой презентации (расписала идею, выявила проблему и т.д.)</a:t>
            </a:r>
          </a:p>
          <a:p>
            <a:pPr>
              <a:lnSpc>
                <a:spcPts val="7200"/>
              </a:lnSpc>
            </a:pPr>
            <a:r>
              <a:rPr lang="ru-RU" sz="3200" dirty="0">
                <a:solidFill>
                  <a:schemeClr val="bg1"/>
                </a:solidFill>
                <a:latin typeface="Clear Sans Regular Bold"/>
              </a:rPr>
              <a:t>В этом проекте я была координатором, критиком, оформителем (делала презентацию и 3</a:t>
            </a:r>
            <a:r>
              <a:rPr lang="en-US" sz="3200" dirty="0">
                <a:solidFill>
                  <a:schemeClr val="bg1"/>
                </a:solidFill>
                <a:latin typeface="Clear Sans Regular Bold"/>
              </a:rPr>
              <a:t>D</a:t>
            </a:r>
            <a:r>
              <a:rPr lang="ru-RU" sz="3200" dirty="0">
                <a:solidFill>
                  <a:schemeClr val="bg1"/>
                </a:solidFill>
                <a:latin typeface="Clear Sans Regular Bold"/>
              </a:rPr>
              <a:t> модель). </a:t>
            </a:r>
            <a:endParaRPr lang="ru-RU" sz="3200" dirty="0" smtClean="0">
              <a:solidFill>
                <a:schemeClr val="bg1"/>
              </a:solidFill>
              <a:latin typeface="Clear Sans Regular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92330" y="9129686"/>
            <a:ext cx="692634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lear Sans Regular Bold"/>
              </a:rPr>
              <a:t>Проект </a:t>
            </a:r>
            <a:r>
              <a:rPr lang="ru-RU" sz="2400" dirty="0" smtClean="0">
                <a:solidFill>
                  <a:schemeClr val="bg1"/>
                </a:solidFill>
                <a:latin typeface="Clear Sans Regular Bold"/>
              </a:rPr>
              <a:t>подготовила: </a:t>
            </a:r>
            <a:r>
              <a:rPr lang="ru-RU" sz="2400" dirty="0">
                <a:solidFill>
                  <a:schemeClr val="bg1"/>
                </a:solidFill>
                <a:latin typeface="Clear Sans Regular Bold"/>
              </a:rPr>
              <a:t>Маслова Алина Олеговна </a:t>
            </a:r>
            <a:r>
              <a:rPr lang="ru-RU" sz="2400" dirty="0" smtClean="0">
                <a:solidFill>
                  <a:schemeClr val="bg1"/>
                </a:solidFill>
                <a:latin typeface="Clear Sans Regular Bold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Clear Sans Regular Bold"/>
              </a:rPr>
              <a:t>https://vk.com/p_aldovey</a:t>
            </a:r>
            <a:r>
              <a:rPr lang="ru-RU" sz="2400" dirty="0" smtClean="0">
                <a:solidFill>
                  <a:schemeClr val="bg1"/>
                </a:solidFill>
                <a:latin typeface="Clear Sans Regular Bold"/>
              </a:rPr>
              <a:t>)</a:t>
            </a:r>
            <a:endParaRPr lang="ru-RU" sz="2400" dirty="0">
              <a:solidFill>
                <a:schemeClr val="bg1"/>
              </a:solidFill>
              <a:latin typeface="Clear Sans Regular Bold"/>
            </a:endParaRPr>
          </a:p>
        </p:txBody>
      </p:sp>
      <p:pic>
        <p:nvPicPr>
          <p:cNvPr id="2050" name="Picture 2" descr="https://sun9-east.userapi.com/sun9-19/s/v1/if2/CSWVU0oqzHibzBBlWqB3E4E9qahyKfw3GzrNnX2NJobHL99DaGqWXQzCXYgonAyUrChLJ_pZMG7weD5t89cB3azt.jpg?size=432x577&amp;quality=95&amp;type=album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955" y="3999891"/>
            <a:ext cx="3615087" cy="48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657600" y="-1333500"/>
            <a:ext cx="10744200" cy="8048381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0000" y="4762500"/>
            <a:ext cx="10744200" cy="8048381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5486400" y="3874983"/>
            <a:ext cx="796532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ru-RU" sz="5700" smtClean="0">
                <a:solidFill>
                  <a:schemeClr val="bg1">
                    <a:lumMod val="95000"/>
                  </a:schemeClr>
                </a:solidFill>
                <a:latin typeface="Clear Sans Regular Bold"/>
              </a:rPr>
              <a:t>Спасибо за внимание!</a:t>
            </a:r>
            <a:endParaRPr lang="en-US" sz="5700">
              <a:solidFill>
                <a:schemeClr val="bg1">
                  <a:lumMod val="95000"/>
                </a:schemeClr>
              </a:solidFill>
              <a:latin typeface="Clear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27160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02473"/>
            <a:ext cx="6083531" cy="2762573"/>
            <a:chOff x="0" y="0"/>
            <a:chExt cx="8111374" cy="368343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8111374" cy="244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222A9B"/>
                  </a:solidFill>
                  <a:latin typeface="Clear Sans Regular Bold"/>
                </a:rPr>
                <a:t>В этой презентации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85354"/>
              <a:ext cx="6639889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343434"/>
                  </a:solidFill>
                  <a:latin typeface="Clear Sans Regular"/>
                </a:rPr>
                <a:t>Обзор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686800" y="1790700"/>
            <a:ext cx="9192476" cy="7129105"/>
            <a:chOff x="8915400" y="1207479"/>
            <a:chExt cx="9192476" cy="7129105"/>
          </a:xfrm>
        </p:grpSpPr>
        <p:sp>
          <p:nvSpPr>
            <p:cNvPr id="8" name="TextBox 8"/>
            <p:cNvSpPr txBox="1"/>
            <p:nvPr/>
          </p:nvSpPr>
          <p:spPr>
            <a:xfrm>
              <a:off x="9957023" y="2897547"/>
              <a:ext cx="7499703" cy="427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600" dirty="0" smtClean="0">
                  <a:solidFill>
                    <a:srgbClr val="343434"/>
                  </a:solidFill>
                  <a:latin typeface="Clear Sans Regular"/>
                </a:rPr>
                <a:t>Денежный расчет</a:t>
              </a:r>
              <a:endParaRPr lang="en-US" sz="2600" dirty="0">
                <a:solidFill>
                  <a:srgbClr val="343434"/>
                </a:solidFill>
                <a:latin typeface="Clear Sans Regular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8915400" y="1207479"/>
              <a:ext cx="9192476" cy="7129105"/>
              <a:chOff x="8922342" y="1115500"/>
              <a:chExt cx="9192476" cy="7129105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8922342" y="1115500"/>
                <a:ext cx="7838727" cy="3071895"/>
                <a:chOff x="8922342" y="1964373"/>
                <a:chExt cx="7838727" cy="3071895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9950097" y="1964373"/>
                  <a:ext cx="6810972" cy="4343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640"/>
                    </a:lnSpc>
                  </a:pPr>
                  <a:r>
                    <a:rPr lang="ru-RU" sz="2600" dirty="0" smtClean="0">
                      <a:solidFill>
                        <a:srgbClr val="343434"/>
                      </a:solidFill>
                      <a:latin typeface="Clear Sans Regular"/>
                    </a:rPr>
                    <a:t>Формулировка цели и проблемы</a:t>
                  </a:r>
                  <a:endParaRPr lang="en-US" sz="2600" dirty="0">
                    <a:solidFill>
                      <a:srgbClr val="343434"/>
                    </a:solidFill>
                    <a:latin typeface="Clear Sans Regular"/>
                  </a:endParaRP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9950097" y="2885761"/>
                  <a:ext cx="6810972" cy="4343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640"/>
                    </a:lnSpc>
                  </a:pPr>
                  <a:r>
                    <a:rPr lang="ru-RU" sz="2600" dirty="0" smtClean="0">
                      <a:solidFill>
                        <a:srgbClr val="343434"/>
                      </a:solidFill>
                      <a:latin typeface="Clear Sans Regular"/>
                    </a:rPr>
                    <a:t>Шаги реализации или план работы </a:t>
                  </a:r>
                  <a:endParaRPr lang="en-US" sz="2600" dirty="0">
                    <a:solidFill>
                      <a:srgbClr val="343434"/>
                    </a:solidFill>
                    <a:latin typeface="Clear Sans Regular"/>
                  </a:endParaRP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9929315" y="4601928"/>
                  <a:ext cx="6810972" cy="4343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640"/>
                    </a:lnSpc>
                  </a:pPr>
                  <a:r>
                    <a:rPr lang="ru-RU" sz="2600" dirty="0" smtClean="0">
                      <a:solidFill>
                        <a:srgbClr val="343434"/>
                      </a:solidFill>
                      <a:latin typeface="Clear Sans Regular"/>
                    </a:rPr>
                    <a:t>Используемые ресурсы</a:t>
                  </a:r>
                  <a:endParaRPr lang="en-US" sz="2600" dirty="0">
                    <a:solidFill>
                      <a:srgbClr val="343434"/>
                    </a:solidFill>
                    <a:latin typeface="Clear Sans Regular"/>
                  </a:endParaRP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8922342" y="2129473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01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8922342" y="2971029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02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8922342" y="3812585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03</a:t>
                  </a: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8922342" y="3802450"/>
                <a:ext cx="443317" cy="3638641"/>
                <a:chOff x="8922342" y="4654142"/>
                <a:chExt cx="443317" cy="3638641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8922342" y="4654142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 dirty="0">
                      <a:solidFill>
                        <a:srgbClr val="222A9B"/>
                      </a:solidFill>
                      <a:latin typeface="Clear Sans Regular Bold"/>
                    </a:rPr>
                    <a:t>04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8922342" y="5495698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05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8922342" y="6337255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06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8922342" y="7178811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>
                      <a:solidFill>
                        <a:srgbClr val="222A9B"/>
                      </a:solidFill>
                      <a:latin typeface="Clear Sans Regular Bold"/>
                    </a:rPr>
                    <a:t>07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922342" y="8020368"/>
                  <a:ext cx="443317" cy="2724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240"/>
                    </a:lnSpc>
                  </a:pPr>
                  <a:r>
                    <a:rPr lang="en-US" sz="1600" dirty="0">
                      <a:solidFill>
                        <a:srgbClr val="222A9B"/>
                      </a:solidFill>
                      <a:latin typeface="Clear Sans Regular Bold"/>
                    </a:rPr>
                    <a:t>08</a:t>
                  </a:r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9929315" y="4530059"/>
                <a:ext cx="8185503" cy="3714546"/>
                <a:chOff x="9929315" y="5390937"/>
                <a:chExt cx="8185503" cy="3714546"/>
              </a:xfrm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9929315" y="6293361"/>
                  <a:ext cx="8185503" cy="2812122"/>
                  <a:chOff x="9943170" y="5350612"/>
                  <a:chExt cx="8185503" cy="2812122"/>
                </a:xfrm>
              </p:grpSpPr>
              <p:sp>
                <p:nvSpPr>
                  <p:cNvPr id="6" name="TextBox 6"/>
                  <p:cNvSpPr txBox="1"/>
                  <p:nvPr/>
                </p:nvSpPr>
                <p:spPr>
                  <a:xfrm>
                    <a:off x="9943170" y="6190045"/>
                    <a:ext cx="7271103" cy="46166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640"/>
                      </a:lnSpc>
                    </a:pPr>
                    <a:r>
                      <a:rPr lang="ru-RU" sz="2600" dirty="0" smtClean="0">
                        <a:solidFill>
                          <a:srgbClr val="343434"/>
                        </a:solidFill>
                        <a:latin typeface="Clear Sans Regular"/>
                      </a:rPr>
                      <a:t>Круг потенциальных заказчиков/потребителей</a:t>
                    </a:r>
                    <a:endParaRPr lang="en-US" sz="2600" dirty="0">
                      <a:solidFill>
                        <a:srgbClr val="343434"/>
                      </a:solidFill>
                      <a:latin typeface="Clear Sans Regular"/>
                    </a:endParaRPr>
                  </a:p>
                </p:txBody>
              </p:sp>
              <p:sp>
                <p:nvSpPr>
                  <p:cNvPr id="9" name="TextBox 9"/>
                  <p:cNvSpPr txBox="1"/>
                  <p:nvPr/>
                </p:nvSpPr>
                <p:spPr>
                  <a:xfrm>
                    <a:off x="9950097" y="5350612"/>
                    <a:ext cx="7264176" cy="46166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640"/>
                      </a:lnSpc>
                    </a:pPr>
                    <a:r>
                      <a:rPr lang="ru-RU" sz="2600" dirty="0" smtClean="0">
                        <a:solidFill>
                          <a:srgbClr val="343434"/>
                        </a:solidFill>
                        <a:latin typeface="Clear Sans Regular"/>
                      </a:rPr>
                      <a:t>Анализ существующих решений, литература</a:t>
                    </a:r>
                    <a:endParaRPr lang="en-US" sz="2600" dirty="0">
                      <a:solidFill>
                        <a:srgbClr val="343434"/>
                      </a:solidFill>
                      <a:latin typeface="Clear Sans Regular"/>
                    </a:endParaRP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9943170" y="7701069"/>
                    <a:ext cx="8185503" cy="46166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640"/>
                      </a:lnSpc>
                    </a:pPr>
                    <a:r>
                      <a:rPr lang="ru-RU" sz="2600" dirty="0" smtClean="0">
                        <a:solidFill>
                          <a:srgbClr val="343434"/>
                        </a:solidFill>
                        <a:latin typeface="Clear Sans Regular"/>
                      </a:rPr>
                      <a:t>Качество результата. Маркетинг. Инвестиции. </a:t>
                    </a:r>
                    <a:endParaRPr lang="en-US" sz="2600" dirty="0">
                      <a:solidFill>
                        <a:srgbClr val="343434"/>
                      </a:solidFill>
                      <a:latin typeface="Clear Sans Regular"/>
                    </a:endParaRP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9963952" y="6959219"/>
                    <a:ext cx="6810972" cy="4343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640"/>
                      </a:lnSpc>
                    </a:pPr>
                    <a:r>
                      <a:rPr lang="ru-RU" sz="2600" dirty="0" smtClean="0">
                        <a:solidFill>
                          <a:srgbClr val="343434"/>
                        </a:solidFill>
                        <a:latin typeface="Clear Sans Regular"/>
                      </a:rPr>
                      <a:t>Продукт </a:t>
                    </a:r>
                    <a:endParaRPr lang="en-US" sz="2600" dirty="0">
                      <a:solidFill>
                        <a:srgbClr val="343434"/>
                      </a:solidFill>
                      <a:latin typeface="Clear Sans Regular"/>
                    </a:endParaRPr>
                  </a:p>
                </p:txBody>
              </p:sp>
            </p:grpSp>
            <p:sp>
              <p:nvSpPr>
                <p:cNvPr id="25" name="TextBox 8"/>
                <p:cNvSpPr txBox="1"/>
                <p:nvPr/>
              </p:nvSpPr>
              <p:spPr>
                <a:xfrm>
                  <a:off x="9936241" y="5390937"/>
                  <a:ext cx="7499703" cy="46166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3640"/>
                    </a:lnSpc>
                  </a:pPr>
                  <a:r>
                    <a:rPr lang="ru-RU" sz="2600" dirty="0" smtClean="0">
                      <a:solidFill>
                        <a:srgbClr val="343434"/>
                      </a:solidFill>
                      <a:latin typeface="Clear Sans Regular"/>
                    </a:rPr>
                    <a:t>Актуальность. Значимость. </a:t>
                  </a:r>
                  <a:endParaRPr lang="en-US" sz="2600" dirty="0">
                    <a:solidFill>
                      <a:srgbClr val="343434"/>
                    </a:solidFill>
                    <a:latin typeface="Clear Sans Regular"/>
                  </a:endParaRPr>
                </a:p>
              </p:txBody>
            </p:sp>
          </p:grpSp>
          <p:sp>
            <p:nvSpPr>
              <p:cNvPr id="28" name="TextBox 20"/>
              <p:cNvSpPr txBox="1"/>
              <p:nvPr/>
            </p:nvSpPr>
            <p:spPr>
              <a:xfrm>
                <a:off x="8922342" y="7982930"/>
                <a:ext cx="443317" cy="261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40"/>
                  </a:lnSpc>
                </a:pPr>
                <a:r>
                  <a:rPr lang="en-US" sz="1600" dirty="0" smtClean="0">
                    <a:solidFill>
                      <a:srgbClr val="222A9B"/>
                    </a:solidFill>
                    <a:latin typeface="Clear Sans Regular Bold"/>
                  </a:rPr>
                  <a:t>0</a:t>
                </a:r>
                <a:r>
                  <a:rPr lang="ru-RU" sz="1600" dirty="0" smtClean="0">
                    <a:solidFill>
                      <a:srgbClr val="222A9B"/>
                    </a:solidFill>
                    <a:latin typeface="Clear Sans Regular Bold"/>
                  </a:rPr>
                  <a:t>9</a:t>
                </a:r>
                <a:endParaRPr lang="en-US" sz="1600" dirty="0">
                  <a:solidFill>
                    <a:srgbClr val="222A9B"/>
                  </a:solidFill>
                  <a:latin typeface="Clear Sans Regular Bold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378121"/>
            <a:ext cx="4971501" cy="17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5"/>
              </a:lnSpc>
            </a:pPr>
            <a:r>
              <a:rPr lang="ru-RU" sz="5075" dirty="0" smtClean="0">
                <a:solidFill>
                  <a:srgbClr val="FFFFFF"/>
                </a:solidFill>
                <a:latin typeface="Clear Sans Regular"/>
              </a:rPr>
              <a:t>Формулировка проблемы</a:t>
            </a:r>
            <a:endParaRPr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0203873" y="7886700"/>
            <a:ext cx="7391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Проблема: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 современном мире этот </a:t>
            </a:r>
            <a:r>
              <a:rPr lang="ru-RU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дрон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 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       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 будет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полезен всем людям, так как чист воздух - базовая потребность любого живого существа</a:t>
            </a:r>
            <a:b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</a:b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13508" y="266700"/>
            <a:ext cx="1985248" cy="1985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50818" y="1485900"/>
            <a:ext cx="719050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 наше время большое внимание уделяется экологии,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важнейшей составляющей которой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является атмосфера. Одно взрослое дерево производит около </a:t>
            </a:r>
            <a:r>
              <a:rPr lang="ru-RU" sz="2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120 килограмм кислорода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 в год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(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https://point.md/ru/novosti/v-mire/fakti-o-derevjyah-kotorie-vi-ne-znali/#:~:text=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Одно%20взрослое%20дерево%20производит%20около,на%20протяжении%20нескольких%20тысяч%20километров).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Из-за ежедневных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 и ежегодных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выбросов в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атмосферу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производственных отходов их становится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все меньше, поэтому по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этому проекту будут производиться </a:t>
            </a:r>
            <a:r>
              <a:rPr lang="ru-RU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дроны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, с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(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https://bezotxodov.ru/jekologija/zagrjaznenie-lesov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)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помощью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которых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в почву будут выбрасываться семена деревьев, 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которые в процессе фотосинтеза будут поглощать углекислый газ и вырабатывать кислород. </a:t>
            </a:r>
          </a:p>
        </p:txBody>
      </p:sp>
      <p:pic>
        <p:nvPicPr>
          <p:cNvPr id="3074" name="Picture 2" descr="https://image.krasview.ru/video/d22b59aa3cc29d6/_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7" t="4167" r="707" b="20411"/>
          <a:stretch/>
        </p:blipFill>
        <p:spPr bwMode="auto">
          <a:xfrm>
            <a:off x="304800" y="2476500"/>
            <a:ext cx="5218052" cy="31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reenpeace.ru/wp-content/uploads/2019/05/%D0%BF%D1%80%D0%B8%D1%87%D0%B8%D0%BD%D0%B0-%D0%B1%D0%BE%D0%BB%D1%8F%D1%87%D0%B5%D0%BA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7369"/>
            <a:ext cx="5477272" cy="38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9189" y="7353300"/>
            <a:ext cx="2543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https://greenpeace.ru/stories/2019/05/20/na-gosudarstvo-nadejsja-a-sam-izmerjaj/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4892" y="3090775"/>
            <a:ext cx="33902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https://hlamer.ru/video/139590-Rossiya_v_tsifrah_Zagryaznenie_atmosfery_v_gorodah_Infografika_13_01_2011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359" t="31250" r="43923" b="62500"/>
          <a:stretch/>
        </p:blipFill>
        <p:spPr>
          <a:xfrm>
            <a:off x="0" y="10390"/>
            <a:ext cx="18288000" cy="10276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266700"/>
            <a:ext cx="1718845" cy="153446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633245" y="152727"/>
            <a:ext cx="4971501" cy="17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5"/>
              </a:lnSpc>
            </a:pPr>
            <a:r>
              <a:rPr lang="ru-RU" sz="5075" dirty="0" smtClean="0">
                <a:solidFill>
                  <a:srgbClr val="FFFFFF"/>
                </a:solidFill>
                <a:latin typeface="Clear Sans Regular"/>
              </a:rPr>
              <a:t>Формулировка цели</a:t>
            </a:r>
            <a:endParaRPr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8175551"/>
            <a:ext cx="1767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Цель: создание ЭКО-</a:t>
            </a:r>
            <a:r>
              <a:rPr lang="ru-RU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дрона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>, который благодаря своим функциям поможет в отчистке воздуха.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  <a:t/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/>
              </a:rPr>
            </a:b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/>
            </a:endParaRPr>
          </a:p>
        </p:txBody>
      </p:sp>
      <p:pic>
        <p:nvPicPr>
          <p:cNvPr id="1026" name="Picture 2" descr="https://transspot.ru/wp-content/uploads/2013/05/fotosintez.jp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"/>
          <a:stretch/>
        </p:blipFill>
        <p:spPr bwMode="auto">
          <a:xfrm>
            <a:off x="4616771" y="1915133"/>
            <a:ext cx="9054458" cy="59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68714" y="6880008"/>
            <a:ext cx="6222231" cy="6188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79830" y="346427"/>
            <a:ext cx="6222231" cy="6188292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999214" y="1502907"/>
            <a:ext cx="4951698" cy="10063447"/>
          </a:xfrm>
          <a:custGeom>
            <a:avLst/>
            <a:gdLst/>
            <a:ahLst/>
            <a:cxnLst/>
            <a:rect l="l" t="t" r="r" b="b"/>
            <a:pathLst>
              <a:path w="5000993" h="10163632">
                <a:moveTo>
                  <a:pt x="0" y="0"/>
                </a:moveTo>
                <a:lnTo>
                  <a:pt x="5000993" y="0"/>
                </a:lnTo>
                <a:lnTo>
                  <a:pt x="5000993" y="10163632"/>
                </a:lnTo>
                <a:lnTo>
                  <a:pt x="0" y="10163632"/>
                </a:lnTo>
                <a:close/>
              </a:path>
            </a:pathLst>
          </a:custGeom>
          <a:blipFill>
            <a:blip r:embed="rId4"/>
            <a:stretch>
              <a:fillRect l="-45" r="-45"/>
            </a:stretch>
          </a:blipFill>
        </p:spPr>
      </p:sp>
      <p:sp>
        <p:nvSpPr>
          <p:cNvPr id="11" name="Прямоугольник 10"/>
          <p:cNvSpPr/>
          <p:nvPr/>
        </p:nvSpPr>
        <p:spPr>
          <a:xfrm>
            <a:off x="939695" y="1530305"/>
            <a:ext cx="9252998" cy="626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50" b="1" u="sng" dirty="0">
                <a:solidFill>
                  <a:srgbClr val="222A9B"/>
                </a:solidFill>
                <a:latin typeface="Clear Sans Regular Bold"/>
              </a:rPr>
              <a:t>Актуальность:  </a:t>
            </a:r>
            <a:r>
              <a:rPr lang="ru-RU" sz="2150" dirty="0">
                <a:solidFill>
                  <a:srgbClr val="222A9B"/>
                </a:solidFill>
                <a:latin typeface="Clear Sans Regular Bold"/>
              </a:rPr>
              <a:t>в результате фотосинтеза </a:t>
            </a:r>
            <a:r>
              <a:rPr lang="ru-RU" sz="2150" dirty="0" smtClean="0">
                <a:solidFill>
                  <a:srgbClr val="222A9B"/>
                </a:solidFill>
                <a:latin typeface="Clear Sans Regular Bold"/>
              </a:rPr>
              <a:t>деревья </a:t>
            </a:r>
            <a:r>
              <a:rPr lang="ru-RU" sz="2150" dirty="0">
                <a:solidFill>
                  <a:srgbClr val="222A9B"/>
                </a:solidFill>
                <a:latin typeface="Clear Sans Regular Bold"/>
              </a:rPr>
              <a:t>поглощают СО2 и вырабатывают О2. Это способствует увеличению О2 в атмосфере, так же </a:t>
            </a:r>
            <a:r>
              <a:rPr lang="ru-RU" sz="2150" dirty="0" smtClean="0">
                <a:solidFill>
                  <a:srgbClr val="222A9B"/>
                </a:solidFill>
                <a:latin typeface="Clear Sans Regular Bold"/>
              </a:rPr>
              <a:t>деревья </a:t>
            </a:r>
            <a:r>
              <a:rPr lang="ru-RU" sz="2150" dirty="0">
                <a:solidFill>
                  <a:srgbClr val="222A9B"/>
                </a:solidFill>
                <a:latin typeface="Clear Sans Regular Bold"/>
              </a:rPr>
              <a:t>фильтруют воздух. А еще тема экологии достаточно актуальна на данный момент</a:t>
            </a:r>
            <a:r>
              <a:rPr lang="ru-RU" sz="2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50" b="1" u="sng" dirty="0">
                <a:solidFill>
                  <a:srgbClr val="343434"/>
                </a:solidFill>
                <a:latin typeface="Clear Sans Regular"/>
              </a:rPr>
              <a:t>Значимость: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 ЭКО-</a:t>
            </a:r>
            <a:r>
              <a:rPr lang="ru-RU" sz="2150" dirty="0" err="1">
                <a:solidFill>
                  <a:srgbClr val="343434"/>
                </a:solidFill>
                <a:latin typeface="Clear Sans Regular"/>
              </a:rPr>
              <a:t>дроны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, выбрасывающие </a:t>
            </a:r>
            <a:r>
              <a:rPr lang="ru-RU" sz="2150" dirty="0" smtClean="0">
                <a:solidFill>
                  <a:srgbClr val="343434"/>
                </a:solidFill>
                <a:latin typeface="Clear Sans Regular"/>
              </a:rPr>
              <a:t>почву семена деревьев, которые будут 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фильтровать углекислый газ и вырабатывать кислород.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50" b="1" u="sng" dirty="0">
                <a:solidFill>
                  <a:srgbClr val="222A9B"/>
                </a:solidFill>
                <a:latin typeface="Clear Sans Regular Bold"/>
              </a:rPr>
              <a:t>Призыв: </a:t>
            </a:r>
            <a:r>
              <a:rPr lang="ru-RU" sz="2150" dirty="0">
                <a:solidFill>
                  <a:srgbClr val="222A9B"/>
                </a:solidFill>
                <a:latin typeface="Clear Sans Regular Bold"/>
              </a:rPr>
              <a:t>люди желают приблизить планету к экологическому и здоровому миру. Этот </a:t>
            </a:r>
            <a:r>
              <a:rPr lang="ru-RU" sz="2150" dirty="0" err="1">
                <a:solidFill>
                  <a:srgbClr val="222A9B"/>
                </a:solidFill>
                <a:latin typeface="Clear Sans Regular Bold"/>
              </a:rPr>
              <a:t>дрон</a:t>
            </a:r>
            <a:r>
              <a:rPr lang="ru-RU" sz="2150" dirty="0">
                <a:solidFill>
                  <a:srgbClr val="222A9B"/>
                </a:solidFill>
                <a:latin typeface="Clear Sans Regular Bold"/>
              </a:rPr>
              <a:t> поможет увеличить количество О2, который поддерживает жизнь. Глобальные проблемы - глобальные решения.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150" b="1" u="sng" dirty="0">
                <a:solidFill>
                  <a:srgbClr val="343434"/>
                </a:solidFill>
                <a:latin typeface="Clear Sans Regular"/>
              </a:rPr>
              <a:t>Продукт: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 ключевыми функциями </a:t>
            </a:r>
            <a:r>
              <a:rPr lang="ru-RU" sz="2150" dirty="0" err="1">
                <a:solidFill>
                  <a:srgbClr val="343434"/>
                </a:solidFill>
                <a:latin typeface="Clear Sans Regular"/>
              </a:rPr>
              <a:t>дрона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 является то, что этот </a:t>
            </a:r>
            <a:r>
              <a:rPr lang="ru-RU" sz="2150" dirty="0" err="1">
                <a:solidFill>
                  <a:srgbClr val="343434"/>
                </a:solidFill>
                <a:latin typeface="Clear Sans Regular"/>
              </a:rPr>
              <a:t>дрон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 работает на солнечных батареях, следовательно, это возобновляемая </a:t>
            </a:r>
            <a:r>
              <a:rPr lang="ru-RU" sz="2150" dirty="0" smtClean="0">
                <a:solidFill>
                  <a:srgbClr val="343434"/>
                </a:solidFill>
                <a:latin typeface="Clear Sans Regular"/>
              </a:rPr>
              <a:t>энергия, 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во-вторых, заводы не вредят экологии, так как там установлены газовые фильтры. В-третьих, </a:t>
            </a:r>
            <a:r>
              <a:rPr lang="ru-RU" sz="2150" dirty="0" smtClean="0">
                <a:solidFill>
                  <a:srgbClr val="343434"/>
                </a:solidFill>
                <a:latin typeface="Clear Sans Regular"/>
              </a:rPr>
              <a:t>деревья </a:t>
            </a:r>
            <a:r>
              <a:rPr lang="ru-RU" sz="2150" dirty="0">
                <a:solidFill>
                  <a:srgbClr val="343434"/>
                </a:solidFill>
                <a:latin typeface="Clear Sans Regular"/>
              </a:rPr>
              <a:t>вырабатывают много О2 и быстро размножаться, поэтому О2 будет много.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3004" t="-1" r="18545" b="5209"/>
          <a:stretch/>
        </p:blipFill>
        <p:spPr>
          <a:xfrm>
            <a:off x="11363847" y="4461860"/>
            <a:ext cx="4222431" cy="384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5399" y="709943"/>
            <a:ext cx="11048042" cy="9410494"/>
            <a:chOff x="-2055146" y="670560"/>
            <a:chExt cx="14730724" cy="12547326"/>
          </a:xfrm>
        </p:grpSpPr>
        <p:sp>
          <p:nvSpPr>
            <p:cNvPr id="3" name="TextBox 3"/>
            <p:cNvSpPr txBox="1"/>
            <p:nvPr/>
          </p:nvSpPr>
          <p:spPr>
            <a:xfrm>
              <a:off x="0" y="670560"/>
              <a:ext cx="10620433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39"/>
                </a:lnSpc>
              </a:pPr>
              <a:r>
                <a:rPr lang="ru-RU" sz="5700" dirty="0" smtClean="0">
                  <a:solidFill>
                    <a:srgbClr val="222A9B"/>
                  </a:solidFill>
                  <a:latin typeface="Clear Sans Regular Bold"/>
                </a:rPr>
                <a:t>Продукт</a:t>
              </a:r>
              <a:endParaRPr lang="en-US" sz="57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33817"/>
              <a:ext cx="10620433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dirty="0" smtClean="0">
                  <a:solidFill>
                    <a:srgbClr val="343434"/>
                  </a:solidFill>
                  <a:latin typeface="Clear Sans Regular"/>
                </a:rPr>
                <a:t>В </a:t>
              </a:r>
              <a:r>
                <a:rPr lang="ru-RU" sz="3200" dirty="0">
                  <a:solidFill>
                    <a:srgbClr val="343434"/>
                  </a:solidFill>
                  <a:latin typeface="Clear Sans Regular"/>
                </a:rPr>
                <a:t>чем заключается результат? </a:t>
              </a:r>
              <a:endParaRPr lang="en-US" sz="3200" dirty="0">
                <a:solidFill>
                  <a:srgbClr val="343434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055146" y="5523471"/>
              <a:ext cx="14730724" cy="76944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3325"/>
                </a:lnSpc>
                <a:buFont typeface="Arial" panose="020B0604020202020204" pitchFamily="34" charset="0"/>
                <a:buChar char="•"/>
              </a:pP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В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результате воплощения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данной идеи будет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создан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ЭКО-</a:t>
              </a:r>
              <a:r>
                <a:rPr lang="ru-RU" sz="2375" dirty="0" err="1" smtClean="0">
                  <a:solidFill>
                    <a:srgbClr val="343434"/>
                  </a:solidFill>
                  <a:latin typeface="Clear Sans Regular"/>
                </a:rPr>
                <a:t>дрон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для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посадки семян деревьев, который, в следствии чего, повысит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уровень кислорода в воздухе и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повысит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уровень фильтрации углекислого газа.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Так же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этим мы привлечём внимание общественности. Она же обратить внимание на проблему загрязнения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воздуха.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У </a:t>
              </a:r>
              <a:r>
                <a:rPr lang="ru-RU" sz="2375" dirty="0" err="1">
                  <a:solidFill>
                    <a:srgbClr val="343434"/>
                  </a:solidFill>
                  <a:latin typeface="Clear Sans Regular"/>
                </a:rPr>
                <a:t>дрона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 есть специальные отверстия для выбрасывания в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почву семян деревьев. 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Сверху находится солнечная батарея, а сзади вставляются литий-натриевые аккумуляторы. Он имеет 4 пропеллера и выдвижные ножки для приземления в приделах командного центра или для экстренных ситуаций.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Дрон может перевозить до килограмма, в размерах примерно метр на метр. Так же в </a:t>
              </a:r>
              <a:r>
                <a:rPr lang="ru-RU" sz="2375" dirty="0" err="1">
                  <a:solidFill>
                    <a:srgbClr val="343434"/>
                  </a:solidFill>
                  <a:latin typeface="Clear Sans Regular"/>
                </a:rPr>
                <a:t>дрон</a:t>
              </a:r>
              <a:r>
                <a:rPr lang="ru-RU" sz="2375" dirty="0">
                  <a:solidFill>
                    <a:srgbClr val="343434"/>
                  </a:solidFill>
                  <a:latin typeface="Clear Sans Regular"/>
                </a:rPr>
                <a:t> вставлен датчик, для того что бы определять его место положение, и имеется 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камера. Предполагаемая стоимость такого </a:t>
              </a:r>
              <a:r>
                <a:rPr lang="ru-RU" sz="2375" dirty="0" err="1" smtClean="0">
                  <a:solidFill>
                    <a:srgbClr val="343434"/>
                  </a:solidFill>
                  <a:latin typeface="Clear Sans Regular"/>
                </a:rPr>
                <a:t>дрона</a:t>
              </a:r>
              <a:r>
                <a:rPr lang="ru-RU" sz="2375" dirty="0" smtClean="0">
                  <a:solidFill>
                    <a:srgbClr val="343434"/>
                  </a:solidFill>
                  <a:latin typeface="Clear Sans Regular"/>
                </a:rPr>
                <a:t> варьируется от 40 тыс. рублей до 100 тыс. рублей, в зависимости от стоимости отдельных запчастей.</a:t>
              </a:r>
              <a:r>
                <a:rPr lang="ru-RU" dirty="0"/>
                <a:t/>
              </a:r>
              <a:br>
                <a:rPr lang="ru-RU" dirty="0"/>
              </a:br>
              <a:endParaRPr lang="en-US" sz="2375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19200" y="4533900"/>
            <a:ext cx="9012820" cy="6875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b="6538"/>
          <a:stretch/>
        </p:blipFill>
        <p:spPr>
          <a:xfrm>
            <a:off x="685800" y="104180"/>
            <a:ext cx="4252831" cy="22347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b="7955"/>
          <a:stretch/>
        </p:blipFill>
        <p:spPr>
          <a:xfrm>
            <a:off x="685800" y="5185665"/>
            <a:ext cx="4252831" cy="22008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b="6459"/>
          <a:stretch/>
        </p:blipFill>
        <p:spPr>
          <a:xfrm>
            <a:off x="685800" y="2678390"/>
            <a:ext cx="4252831" cy="2236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/>
          <a:srcRect b="7877"/>
          <a:stretch/>
        </p:blipFill>
        <p:spPr>
          <a:xfrm>
            <a:off x="685800" y="7623009"/>
            <a:ext cx="4252831" cy="235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5704" y="917420"/>
            <a:ext cx="1487858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222A9B"/>
                </a:solidFill>
                <a:latin typeface="Clear Sans Regular Bold"/>
              </a:rPr>
              <a:t>Шаг</a:t>
            </a:r>
            <a:r>
              <a:rPr lang="en-US" sz="2600" dirty="0">
                <a:solidFill>
                  <a:srgbClr val="222A9B"/>
                </a:solidFill>
                <a:latin typeface="Clear Sans Regular Bold"/>
              </a:rPr>
              <a:t>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241150" y="924207"/>
            <a:ext cx="7273450" cy="872484"/>
            <a:chOff x="0" y="-38100"/>
            <a:chExt cx="9697934" cy="1163313"/>
          </a:xfrm>
        </p:grpSpPr>
        <p:sp>
          <p:nvSpPr>
            <p:cNvPr id="4" name="TextBox 4"/>
            <p:cNvSpPr txBox="1"/>
            <p:nvPr/>
          </p:nvSpPr>
          <p:spPr>
            <a:xfrm>
              <a:off x="0" y="635847"/>
              <a:ext cx="9697934" cy="489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343434"/>
                  </a:solidFill>
                  <a:latin typeface="Clear Sans Regular"/>
                </a:rPr>
                <a:t>(3 месяца)</a:t>
              </a:r>
              <a:endParaRPr lang="en-US" sz="2200" b="1" dirty="0">
                <a:solidFill>
                  <a:srgbClr val="343434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697934" cy="57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Разработка идеи (исследование)</a:t>
              </a:r>
              <a:endParaRPr lang="en-US" sz="2600" dirty="0">
                <a:solidFill>
                  <a:srgbClr val="222A9B"/>
                </a:solidFill>
                <a:latin typeface="Clear Sans Regular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12329" y="406875"/>
            <a:ext cx="1487858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222A9B"/>
                </a:solidFill>
                <a:latin typeface="Clear Sans Regular Bold"/>
              </a:rPr>
              <a:t>Шаг</a:t>
            </a:r>
            <a:r>
              <a:rPr lang="en-US" sz="2600" dirty="0">
                <a:solidFill>
                  <a:srgbClr val="222A9B"/>
                </a:solidFill>
                <a:latin typeface="Clear Sans Regular Bold"/>
              </a:rPr>
              <a:t> 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295363" y="452438"/>
            <a:ext cx="5638800" cy="3218895"/>
            <a:chOff x="-33064" y="-132094"/>
            <a:chExt cx="19780296" cy="4291856"/>
          </a:xfrm>
        </p:grpSpPr>
        <p:sp>
          <p:nvSpPr>
            <p:cNvPr id="8" name="TextBox 8"/>
            <p:cNvSpPr txBox="1"/>
            <p:nvPr/>
          </p:nvSpPr>
          <p:spPr>
            <a:xfrm>
              <a:off x="-33064" y="3670397"/>
              <a:ext cx="9697934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343434"/>
                  </a:solidFill>
                  <a:latin typeface="Clear Sans Regular"/>
                </a:rPr>
                <a:t> (2 недели)</a:t>
              </a:r>
              <a:endParaRPr lang="en-US" sz="2200" b="1" dirty="0">
                <a:solidFill>
                  <a:srgbClr val="343434"/>
                </a:solidFill>
                <a:latin typeface="Clear Sans Regula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064" y="-132094"/>
              <a:ext cx="19780296" cy="38301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Просчёт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идеи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 2.1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ресурсы </a:t>
              </a:r>
              <a:endParaRPr lang="ru-RU" sz="2600" dirty="0" smtClean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219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 2.2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специалисты </a:t>
              </a:r>
              <a:endParaRPr lang="ru-RU" sz="2600" dirty="0" smtClean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219"/>
                </a:lnSpc>
              </a:pP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2.3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материалы </a:t>
              </a:r>
              <a:endParaRPr lang="ru-RU" sz="2600" dirty="0" smtClean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219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 2.4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технологии и разработки </a:t>
              </a:r>
              <a:endParaRPr lang="ru-RU" sz="2600" dirty="0" smtClean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219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 2.5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экономическая выгода </a:t>
              </a:r>
              <a:endParaRPr lang="ru-RU" sz="2600" dirty="0" smtClean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219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  2.6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экологическая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выгода</a:t>
              </a:r>
              <a:endParaRPr lang="en-US" sz="2300" dirty="0">
                <a:solidFill>
                  <a:srgbClr val="222A9B"/>
                </a:solidFill>
                <a:latin typeface="Clear Sans Regular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71803" y="3516933"/>
            <a:ext cx="8740526" cy="872484"/>
            <a:chOff x="579366" y="3301419"/>
            <a:chExt cx="8740526" cy="872484"/>
          </a:xfrm>
        </p:grpSpPr>
        <p:sp>
          <p:nvSpPr>
            <p:cNvPr id="10" name="TextBox 10"/>
            <p:cNvSpPr txBox="1"/>
            <p:nvPr/>
          </p:nvSpPr>
          <p:spPr>
            <a:xfrm>
              <a:off x="579366" y="3304309"/>
              <a:ext cx="1487858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dirty="0" err="1">
                  <a:solidFill>
                    <a:srgbClr val="222A9B"/>
                  </a:solidFill>
                  <a:latin typeface="Clear Sans Regular Bold"/>
                </a:rPr>
                <a:t>Шаг</a:t>
              </a:r>
              <a:r>
                <a:rPr lang="en-US" sz="2600" dirty="0">
                  <a:solidFill>
                    <a:srgbClr val="222A9B"/>
                  </a:solidFill>
                  <a:latin typeface="Clear Sans Regular Bold"/>
                </a:rPr>
                <a:t> 3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046442" y="3301419"/>
              <a:ext cx="7273450" cy="872484"/>
              <a:chOff x="0" y="-38100"/>
              <a:chExt cx="9697934" cy="116331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0" y="635846"/>
                <a:ext cx="9697934" cy="489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ru-RU" sz="2200" b="1" dirty="0" smtClean="0">
                    <a:solidFill>
                      <a:srgbClr val="343434"/>
                    </a:solidFill>
                    <a:latin typeface="Clear Sans Regular"/>
                  </a:rPr>
                  <a:t>(3 недели)</a:t>
                </a:r>
                <a:r>
                  <a:rPr lang="en-US" sz="2200" b="1" dirty="0" smtClean="0">
                    <a:solidFill>
                      <a:srgbClr val="343434"/>
                    </a:solidFill>
                    <a:latin typeface="Clear Sans Regular"/>
                  </a:rPr>
                  <a:t>.</a:t>
                </a:r>
                <a:endParaRPr lang="en-US" sz="2200" b="1" dirty="0">
                  <a:solidFill>
                    <a:srgbClr val="343434"/>
                  </a:solidFill>
                  <a:latin typeface="Clear Sans Regular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9697934" cy="5700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r>
                  <a:rPr lang="ru-RU" sz="2600" dirty="0">
                    <a:solidFill>
                      <a:srgbClr val="222A9B"/>
                    </a:solidFill>
                    <a:latin typeface="Clear Sans Regular"/>
                  </a:rPr>
                  <a:t>П</a:t>
                </a:r>
                <a:r>
                  <a:rPr lang="ru-RU" sz="2600" dirty="0" smtClean="0">
                    <a:solidFill>
                      <a:srgbClr val="222A9B"/>
                    </a:solidFill>
                    <a:latin typeface="Clear Sans Regular"/>
                  </a:rPr>
                  <a:t>резентация идеи</a:t>
                </a:r>
                <a:r>
                  <a:rPr lang="en-US" sz="2600" dirty="0" smtClean="0">
                    <a:solidFill>
                      <a:srgbClr val="222A9B"/>
                    </a:solidFill>
                    <a:latin typeface="Clear Sans Regular"/>
                  </a:rPr>
                  <a:t>.</a:t>
                </a:r>
                <a:endParaRPr lang="en-US" sz="2600" dirty="0">
                  <a:solidFill>
                    <a:srgbClr val="222A9B"/>
                  </a:solidFill>
                  <a:latin typeface="Clear Sans Regular"/>
                </a:endParaRPr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0551434" y="5616696"/>
            <a:ext cx="1487858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222A9B"/>
                </a:solidFill>
                <a:latin typeface="Clear Sans Regular Bold"/>
              </a:rPr>
              <a:t>Шаг</a:t>
            </a:r>
            <a:r>
              <a:rPr lang="en-US" sz="2600" dirty="0">
                <a:solidFill>
                  <a:srgbClr val="222A9B"/>
                </a:solidFill>
                <a:latin typeface="Clear Sans Regular Bold"/>
              </a:rPr>
              <a:t> 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011583" y="5618130"/>
            <a:ext cx="7273450" cy="1698094"/>
            <a:chOff x="-27710" y="-2108564"/>
            <a:chExt cx="9697935" cy="2264123"/>
          </a:xfrm>
        </p:grpSpPr>
        <p:sp>
          <p:nvSpPr>
            <p:cNvPr id="16" name="TextBox 16"/>
            <p:cNvSpPr txBox="1"/>
            <p:nvPr/>
          </p:nvSpPr>
          <p:spPr>
            <a:xfrm>
              <a:off x="-27710" y="-1434618"/>
              <a:ext cx="9697935" cy="159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343434"/>
                  </a:solidFill>
                  <a:latin typeface="Clear Sans Regular"/>
                </a:rPr>
                <a:t>(3 недели)</a:t>
              </a:r>
              <a:r>
                <a:rPr lang="ru-RU" sz="2400" dirty="0">
                  <a:solidFill>
                    <a:srgbClr val="222A9B"/>
                  </a:solidFill>
                  <a:latin typeface="Clear Sans Regular"/>
                </a:rPr>
                <a:t/>
              </a:r>
              <a:br>
                <a:rPr lang="ru-RU" sz="2400" dirty="0">
                  <a:solidFill>
                    <a:srgbClr val="222A9B"/>
                  </a:solidFill>
                  <a:latin typeface="Clear Sans Regular"/>
                </a:rPr>
              </a:br>
              <a:endParaRPr lang="en-US" sz="2400" dirty="0">
                <a:solidFill>
                  <a:srgbClr val="222A9B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endParaRPr lang="en-US" sz="2200" dirty="0">
                <a:solidFill>
                  <a:srgbClr val="343434"/>
                </a:solidFill>
                <a:latin typeface="Clear Sans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7710" y="-2108564"/>
              <a:ext cx="9697934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Одобрение,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привлечение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экспертов</a:t>
              </a:r>
              <a:endParaRPr lang="en-US" sz="2600" dirty="0">
                <a:solidFill>
                  <a:srgbClr val="222A9B"/>
                </a:solidFill>
                <a:latin typeface="Clear Sans Regular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444467" y="3620929"/>
            <a:ext cx="4962647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ru-RU" sz="4800" b="1" dirty="0" smtClean="0">
                <a:solidFill>
                  <a:srgbClr val="222A9B"/>
                </a:solidFill>
                <a:latin typeface="Clear Sans Regular"/>
              </a:rPr>
              <a:t>Шаги реализации</a:t>
            </a:r>
            <a:endParaRPr lang="en-US" sz="4800" b="1" dirty="0">
              <a:solidFill>
                <a:srgbClr val="222A9B"/>
              </a:solidFill>
              <a:latin typeface="Clear Sans Regular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629968" y="7654890"/>
            <a:ext cx="9515656" cy="1397663"/>
            <a:chOff x="10656258" y="8052507"/>
            <a:chExt cx="9515656" cy="1397663"/>
          </a:xfrm>
        </p:grpSpPr>
        <p:sp>
          <p:nvSpPr>
            <p:cNvPr id="23" name="TextBox 18"/>
            <p:cNvSpPr txBox="1"/>
            <p:nvPr/>
          </p:nvSpPr>
          <p:spPr>
            <a:xfrm>
              <a:off x="10656258" y="8052507"/>
              <a:ext cx="1487858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dirty="0" err="1">
                  <a:solidFill>
                    <a:srgbClr val="222A9B"/>
                  </a:solidFill>
                  <a:latin typeface="Clear Sans Regular Bold"/>
                </a:rPr>
                <a:t>Шаг</a:t>
              </a:r>
              <a:r>
                <a:rPr lang="en-US" sz="2600" dirty="0">
                  <a:solidFill>
                    <a:srgbClr val="222A9B"/>
                  </a:solidFill>
                  <a:latin typeface="Clear Sans Regular Bold"/>
                </a:rPr>
                <a:t>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 Bold"/>
                </a:rPr>
                <a:t>6</a:t>
              </a:r>
              <a:endParaRPr lang="en-US" sz="26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12112218" y="8067932"/>
              <a:ext cx="8059696" cy="1382238"/>
              <a:chOff x="0" y="-38101"/>
              <a:chExt cx="10746262" cy="1842985"/>
            </a:xfrm>
          </p:grpSpPr>
          <p:sp>
            <p:nvSpPr>
              <p:cNvPr id="25" name="TextBox 20"/>
              <p:cNvSpPr txBox="1"/>
              <p:nvPr/>
            </p:nvSpPr>
            <p:spPr>
              <a:xfrm>
                <a:off x="0" y="635846"/>
                <a:ext cx="9697934" cy="11690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r>
                  <a:rPr lang="ru-RU" sz="2200" b="1" dirty="0" smtClean="0">
                    <a:solidFill>
                      <a:srgbClr val="343434"/>
                    </a:solidFill>
                    <a:latin typeface="Clear Sans Regular"/>
                  </a:rPr>
                  <a:t>(6 месяцев)</a:t>
                </a:r>
                <a:r>
                  <a:rPr lang="ru-RU" sz="2200" dirty="0">
                    <a:solidFill>
                      <a:srgbClr val="343434"/>
                    </a:solidFill>
                    <a:latin typeface="Clear Sans Regular"/>
                  </a:rPr>
                  <a:t/>
                </a:r>
                <a:br>
                  <a:rPr lang="ru-RU" sz="2200" dirty="0">
                    <a:solidFill>
                      <a:srgbClr val="343434"/>
                    </a:solidFill>
                    <a:latin typeface="Clear Sans Regular"/>
                  </a:rPr>
                </a:br>
                <a:endParaRPr lang="en-US" sz="2200" dirty="0">
                  <a:solidFill>
                    <a:srgbClr val="343434"/>
                  </a:solidFill>
                  <a:latin typeface="Clear Sans Regular"/>
                </a:endParaRPr>
              </a:p>
            </p:txBody>
          </p:sp>
          <p:sp>
            <p:nvSpPr>
              <p:cNvPr id="26" name="TextBox 21"/>
              <p:cNvSpPr txBox="1"/>
              <p:nvPr/>
            </p:nvSpPr>
            <p:spPr>
              <a:xfrm>
                <a:off x="0" y="-38101"/>
                <a:ext cx="10746262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r>
                  <a:rPr lang="ru-RU" sz="2600" dirty="0">
                    <a:solidFill>
                      <a:srgbClr val="222A9B"/>
                    </a:solidFill>
                    <a:latin typeface="Clear Sans Regular"/>
                  </a:rPr>
                  <a:t>З</a:t>
                </a:r>
                <a:r>
                  <a:rPr lang="ru-RU" sz="2600" dirty="0" smtClean="0">
                    <a:solidFill>
                      <a:srgbClr val="222A9B"/>
                    </a:solidFill>
                    <a:latin typeface="Clear Sans Regular"/>
                  </a:rPr>
                  <a:t>апуск </a:t>
                </a:r>
                <a:r>
                  <a:rPr lang="ru-RU" sz="2600" dirty="0">
                    <a:solidFill>
                      <a:srgbClr val="222A9B"/>
                    </a:solidFill>
                    <a:latin typeface="Clear Sans Regular"/>
                  </a:rPr>
                  <a:t>массовой реализации </a:t>
                </a:r>
                <a:r>
                  <a:rPr lang="ru-RU" sz="2600" dirty="0" err="1" smtClean="0">
                    <a:solidFill>
                      <a:srgbClr val="222A9B"/>
                    </a:solidFill>
                    <a:latin typeface="Clear Sans Regular"/>
                  </a:rPr>
                  <a:t>дронов</a:t>
                </a:r>
                <a:endParaRPr lang="en-US" sz="2600" dirty="0">
                  <a:solidFill>
                    <a:srgbClr val="222A9B"/>
                  </a:solidFill>
                  <a:latin typeface="Clear Sans Regular"/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514456" y="6403104"/>
            <a:ext cx="12762126" cy="3235581"/>
            <a:chOff x="446607" y="6467014"/>
            <a:chExt cx="12762126" cy="3235581"/>
          </a:xfrm>
        </p:grpSpPr>
        <p:sp>
          <p:nvSpPr>
            <p:cNvPr id="18" name="TextBox 18"/>
            <p:cNvSpPr txBox="1"/>
            <p:nvPr/>
          </p:nvSpPr>
          <p:spPr>
            <a:xfrm>
              <a:off x="446607" y="6467014"/>
              <a:ext cx="991779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dirty="0" err="1">
                  <a:solidFill>
                    <a:srgbClr val="222A9B"/>
                  </a:solidFill>
                  <a:latin typeface="Clear Sans Regular Bold"/>
                </a:rPr>
                <a:t>Шаг</a:t>
              </a:r>
              <a:r>
                <a:rPr lang="en-US" sz="2600" dirty="0">
                  <a:solidFill>
                    <a:srgbClr val="222A9B"/>
                  </a:solidFill>
                  <a:latin typeface="Clear Sans Regular Bold"/>
                </a:rPr>
                <a:t> 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05704" y="6467014"/>
              <a:ext cx="11403029" cy="323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Реализации идеи</a:t>
              </a:r>
            </a:p>
            <a:p>
              <a:pPr>
                <a:lnSpc>
                  <a:spcPts val="3640"/>
                </a:lnSpc>
              </a:pP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 5.1 проектирование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 5.2 создание первоначальной модели ( MVP)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 5.3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тестирование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первой модели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 5.4 усовершенствование и доработка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  5.5 </a:t>
              </a:r>
              <a:r>
                <a:rPr lang="ru-RU" sz="2600" dirty="0" smtClean="0">
                  <a:solidFill>
                    <a:srgbClr val="222A9B"/>
                  </a:solidFill>
                  <a:latin typeface="Clear Sans Regular"/>
                </a:rPr>
                <a:t>финальное </a:t>
              </a:r>
              <a:r>
                <a:rPr lang="ru-RU" sz="2600" dirty="0">
                  <a:solidFill>
                    <a:srgbClr val="222A9B"/>
                  </a:solidFill>
                  <a:latin typeface="Clear Sans Regular"/>
                </a:rPr>
                <a:t>тестирование</a:t>
              </a:r>
              <a:br>
                <a:rPr lang="ru-RU" sz="2600" dirty="0">
                  <a:solidFill>
                    <a:srgbClr val="222A9B"/>
                  </a:solidFill>
                  <a:latin typeface="Clear Sans Regular"/>
                </a:rPr>
              </a:br>
              <a:endParaRPr lang="en-US" sz="2600" dirty="0">
                <a:solidFill>
                  <a:srgbClr val="222A9B"/>
                </a:solidFill>
                <a:latin typeface="Clear Sans Regular"/>
              </a:endParaRP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1911259" y="9335571"/>
              <a:ext cx="2764605" cy="36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b="1" dirty="0" smtClean="0">
                  <a:solidFill>
                    <a:srgbClr val="343434"/>
                  </a:solidFill>
                  <a:latin typeface="Clear Sans Regular"/>
                </a:rPr>
                <a:t> (1 год)</a:t>
              </a:r>
              <a:endParaRPr lang="en-US" sz="2200" b="1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sp>
        <p:nvSpPr>
          <p:cNvPr id="39" name="TextBox 22"/>
          <p:cNvSpPr txBox="1"/>
          <p:nvPr/>
        </p:nvSpPr>
        <p:spPr>
          <a:xfrm>
            <a:off x="15240000" y="9357758"/>
            <a:ext cx="4962647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ru-RU" sz="3200" b="1" dirty="0">
                <a:solidFill>
                  <a:srgbClr val="222A9B"/>
                </a:solidFill>
                <a:latin typeface="Clear Sans Regular"/>
              </a:rPr>
              <a:t>Итого≈2 года</a:t>
            </a:r>
            <a:endParaRPr lang="en-US" sz="3200" b="1" dirty="0">
              <a:solidFill>
                <a:srgbClr val="222A9B"/>
              </a:solidFill>
              <a:latin typeface="Clea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7346" y="719425"/>
            <a:ext cx="5812570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000" dirty="0" smtClean="0">
                <a:solidFill>
                  <a:srgbClr val="222A9B"/>
                </a:solidFill>
                <a:latin typeface="Clear Sans Regular"/>
              </a:rPr>
              <a:t>Технологические ресурсы</a:t>
            </a:r>
            <a:endParaRPr lang="en-US" sz="5000" dirty="0">
              <a:solidFill>
                <a:srgbClr val="222A9B"/>
              </a:solidFill>
              <a:latin typeface="Clear Sans Regula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32683" y="-774656"/>
            <a:ext cx="8307453" cy="63371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7841">
            <a:off x="-3569617" y="6859192"/>
            <a:ext cx="8307453" cy="633719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0" y="719425"/>
            <a:ext cx="5812570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5000" dirty="0" smtClean="0">
                <a:solidFill>
                  <a:srgbClr val="222A9B"/>
                </a:solidFill>
                <a:latin typeface="Clear Sans Regular"/>
              </a:rPr>
              <a:t>Социальные ресурсы</a:t>
            </a:r>
            <a:endParaRPr lang="en-US" sz="5000" dirty="0">
              <a:solidFill>
                <a:srgbClr val="222A9B"/>
              </a:solidFill>
              <a:latin typeface="Clear Sans Regular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2887" y="2857500"/>
            <a:ext cx="6765916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343434"/>
                </a:solidFill>
                <a:latin typeface="Clear Sans Regular"/>
              </a:rPr>
              <a:t/>
            </a:r>
            <a:br>
              <a:rPr lang="ru-RU" sz="2200" dirty="0">
                <a:solidFill>
                  <a:srgbClr val="343434"/>
                </a:solidFill>
                <a:latin typeface="Clear Sans Regular"/>
              </a:rPr>
            </a:b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1. Материалы (сырье) для производства </a:t>
            </a:r>
            <a:r>
              <a:rPr lang="ru-RU" sz="2200" dirty="0" err="1">
                <a:solidFill>
                  <a:srgbClr val="343434"/>
                </a:solidFill>
                <a:latin typeface="Clear Sans Regular"/>
              </a:rPr>
              <a:t>дронов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, алюминий, железо, пластик, стекло и </a:t>
            </a:r>
            <a:r>
              <a:rPr lang="ru-RU" sz="2200" dirty="0" err="1">
                <a:solidFill>
                  <a:srgbClr val="343434"/>
                </a:solidFill>
                <a:latin typeface="Clear Sans Regular"/>
              </a:rPr>
              <a:t>т.д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 </a:t>
            </a:r>
            <a:endParaRPr lang="ru-RU" sz="2200" dirty="0" smtClean="0">
              <a:solidFill>
                <a:srgbClr val="343434"/>
              </a:solidFill>
              <a:latin typeface="Clear Sans Regular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2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. Солнечные батареи, натрий-литиевые аккумуляторы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3. Техническое оборудование для выращивания </a:t>
            </a: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семян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(</a:t>
            </a: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вода,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лампы)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4.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Камеры и датчики для </a:t>
            </a:r>
            <a:r>
              <a:rPr lang="ru-RU" sz="2200" dirty="0" err="1">
                <a:solidFill>
                  <a:srgbClr val="343434"/>
                </a:solidFill>
                <a:latin typeface="Clear Sans Regular"/>
              </a:rPr>
              <a:t>дронов</a:t>
            </a:r>
            <a:endParaRPr lang="ru-RU" sz="2200" dirty="0">
              <a:solidFill>
                <a:srgbClr val="343434"/>
              </a:solidFill>
              <a:latin typeface="Clear Sans Regular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5</a:t>
            </a: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.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Командный центр для выявления нахождения </a:t>
            </a:r>
            <a:r>
              <a:rPr lang="ru-RU" sz="2200" dirty="0" err="1" smtClean="0">
                <a:solidFill>
                  <a:srgbClr val="343434"/>
                </a:solidFill>
                <a:latin typeface="Clear Sans Regular"/>
              </a:rPr>
              <a:t>дрона</a:t>
            </a:r>
            <a:endParaRPr lang="ru-RU" sz="2200" dirty="0" smtClean="0">
              <a:solidFill>
                <a:srgbClr val="343434"/>
              </a:solidFill>
              <a:latin typeface="Clear Sans Regular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6</a:t>
            </a: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. Материалы для чертежей, муляжей, моделей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7</a:t>
            </a:r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.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Необходимые инструменты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549570" y="3217627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43434"/>
                </a:solidFill>
                <a:latin typeface="Clear Sans Regular"/>
              </a:rPr>
              <a:t>1. 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Специалисты (программисты, инженеры, экологи, биологи, механики, дизайнеры 3D, обслуживающий персонал и </a:t>
            </a:r>
            <a:r>
              <a:rPr lang="ru-RU" sz="2200" dirty="0" err="1">
                <a:solidFill>
                  <a:srgbClr val="343434"/>
                </a:solidFill>
                <a:latin typeface="Clear Sans Regular"/>
              </a:rPr>
              <a:t>т.д</a:t>
            </a:r>
            <a:r>
              <a:rPr lang="ru-RU" sz="2200" dirty="0">
                <a:solidFill>
                  <a:srgbClr val="343434"/>
                </a:solidFill>
                <a:latin typeface="Clear Sans Regular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42171"/>
            <a:ext cx="13456660" cy="1879390"/>
            <a:chOff x="0" y="-9525"/>
            <a:chExt cx="17942214" cy="250585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7942214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6000" dirty="0" smtClean="0">
                  <a:solidFill>
                    <a:srgbClr val="222A9B"/>
                  </a:solidFill>
                  <a:latin typeface="Clear Sans Regular Bold"/>
                </a:rPr>
                <a:t>Круг потенциальных заказчиков</a:t>
              </a:r>
              <a:endParaRPr lang="en-US" sz="60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26887"/>
              <a:ext cx="1536456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dirty="0" smtClean="0">
                  <a:solidFill>
                    <a:srgbClr val="343434"/>
                  </a:solidFill>
                  <a:latin typeface="Clear Sans Regular"/>
                </a:rPr>
                <a:t>А также ответ на вопрос: «Для чего им это?»</a:t>
              </a:r>
              <a:r>
                <a:rPr lang="en-US" sz="3200" dirty="0" smtClean="0">
                  <a:solidFill>
                    <a:srgbClr val="343434"/>
                  </a:solidFill>
                  <a:latin typeface="Clear Sans Regular"/>
                </a:rPr>
                <a:t>.</a:t>
              </a:r>
              <a:endParaRPr lang="en-US" sz="3200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6510298"/>
            <a:ext cx="4329594" cy="3113212"/>
            <a:chOff x="0" y="-47625"/>
            <a:chExt cx="5772792" cy="4150950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5772792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ru-RU" sz="2375" dirty="0" smtClean="0">
                  <a:solidFill>
                    <a:srgbClr val="222A9B"/>
                  </a:solidFill>
                  <a:latin typeface="Clear Sans Regular Bold"/>
                </a:rPr>
                <a:t>Компании и бренды </a:t>
              </a:r>
              <a:endParaRPr lang="en-US" sz="2375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22967"/>
              <a:ext cx="5772792" cy="318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dirty="0" smtClean="0">
                  <a:solidFill>
                    <a:srgbClr val="343434"/>
                  </a:solidFill>
                  <a:latin typeface="Clear Sans Regular"/>
                </a:rPr>
                <a:t>Общественность любит, когда компании и бренды позиционируют экологию. Наличие такого хода благоприятно сказывается на всей товарной продукции</a:t>
              </a:r>
              <a:endParaRPr lang="en-US" sz="2200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8665" y="6517442"/>
            <a:ext cx="4329594" cy="3164900"/>
            <a:chOff x="0" y="-38100"/>
            <a:chExt cx="5772792" cy="4219867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5772792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600" dirty="0" smtClean="0">
                  <a:solidFill>
                    <a:srgbClr val="222A9B"/>
                  </a:solidFill>
                  <a:latin typeface="Clear Sans Regular Bold"/>
                </a:rPr>
                <a:t>Отдельные страны, города, районы</a:t>
              </a:r>
              <a:endParaRPr lang="en-US" sz="2600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31468"/>
              <a:ext cx="5772792" cy="265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199" dirty="0" smtClean="0">
                  <a:solidFill>
                    <a:srgbClr val="343434"/>
                  </a:solidFill>
                  <a:latin typeface="Clear Sans Regular"/>
                </a:rPr>
                <a:t>Странам и городам это идет на пользу. Благодаря </a:t>
              </a:r>
              <a:r>
                <a:rPr lang="ru-RU" sz="2199" dirty="0">
                  <a:solidFill>
                    <a:srgbClr val="343434"/>
                  </a:solidFill>
                  <a:latin typeface="Clear Sans Regular"/>
                </a:rPr>
                <a:t>ч</a:t>
              </a:r>
              <a:r>
                <a:rPr lang="ru-RU" sz="2199" dirty="0" smtClean="0">
                  <a:solidFill>
                    <a:srgbClr val="343434"/>
                  </a:solidFill>
                  <a:latin typeface="Clear Sans Regular"/>
                </a:rPr>
                <a:t>истому воздуху будет расти больше здоровых людей. Быть </a:t>
              </a:r>
              <a:r>
                <a:rPr lang="ru-RU" sz="2199" dirty="0" err="1" smtClean="0">
                  <a:solidFill>
                    <a:srgbClr val="343434"/>
                  </a:solidFill>
                  <a:latin typeface="Clear Sans Regular"/>
                </a:rPr>
                <a:t>экологичной</a:t>
              </a:r>
              <a:r>
                <a:rPr lang="ru-RU" sz="2199" dirty="0" smtClean="0">
                  <a:solidFill>
                    <a:srgbClr val="343434"/>
                  </a:solidFill>
                  <a:latin typeface="Clear Sans Regular"/>
                </a:rPr>
                <a:t> страной выгодно. </a:t>
              </a:r>
              <a:endParaRPr lang="en-US" sz="2199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48630" y="6510299"/>
            <a:ext cx="4601527" cy="3569587"/>
            <a:chOff x="0" y="-47625"/>
            <a:chExt cx="6135369" cy="475945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5772792" cy="55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</a:pPr>
              <a:endParaRPr lang="en-US" sz="2485" dirty="0">
                <a:solidFill>
                  <a:srgbClr val="222A9B"/>
                </a:solidFill>
                <a:latin typeface="Clear Sans Regula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2577" y="1531467"/>
              <a:ext cx="5772792" cy="318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199" dirty="0" smtClean="0">
                  <a:solidFill>
                    <a:srgbClr val="343434"/>
                  </a:solidFill>
                  <a:latin typeface="Clear Sans Regular"/>
                </a:rPr>
                <a:t>Благодаря этому «ходу» они определенно наберут популярность и станут всемирно любимыми. Эта технология так же будет являться маркетинговым ходом.</a:t>
              </a:r>
              <a:endParaRPr lang="en-US" sz="2199" dirty="0">
                <a:solidFill>
                  <a:srgbClr val="343434"/>
                </a:solidFill>
                <a:latin typeface="Clear Sans Regular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944239"/>
            <a:ext cx="1065433" cy="10673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38665" y="4944239"/>
            <a:ext cx="1065433" cy="10673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48630" y="4944239"/>
            <a:ext cx="1065433" cy="1067373"/>
          </a:xfrm>
          <a:prstGeom prst="rect">
            <a:avLst/>
          </a:prstGeom>
        </p:spPr>
      </p:pic>
      <p:sp>
        <p:nvSpPr>
          <p:cNvPr id="29" name="TextBox 9"/>
          <p:cNvSpPr txBox="1"/>
          <p:nvPr/>
        </p:nvSpPr>
        <p:spPr>
          <a:xfrm>
            <a:off x="12320563" y="6510298"/>
            <a:ext cx="432959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dirty="0" smtClean="0">
                <a:solidFill>
                  <a:srgbClr val="222A9B"/>
                </a:solidFill>
                <a:latin typeface="Clear Sans Regular Bold"/>
              </a:rPr>
              <a:t>Звезды поп индустрии, актеры, </a:t>
            </a:r>
            <a:r>
              <a:rPr lang="ru-RU" sz="2600" dirty="0" err="1" smtClean="0">
                <a:solidFill>
                  <a:srgbClr val="222A9B"/>
                </a:solidFill>
                <a:latin typeface="Clear Sans Regular Bold"/>
              </a:rPr>
              <a:t>экоактивисты</a:t>
            </a:r>
            <a:endParaRPr lang="en-US" sz="2600" dirty="0">
              <a:solidFill>
                <a:srgbClr val="222A9B"/>
              </a:solidFill>
              <a:latin typeface="Clear Sans Regular Bold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24947532"/>
              </p:ext>
            </p:extLst>
          </p:nvPr>
        </p:nvGraphicFramePr>
        <p:xfrm>
          <a:off x="13487400" y="419100"/>
          <a:ext cx="4357552" cy="37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1319</Words>
  <Application>Microsoft Office PowerPoint</Application>
  <PresentationFormat>Произвольный</PresentationFormat>
  <Paragraphs>125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Clear Sans Regular</vt:lpstr>
      <vt:lpstr>Arial</vt:lpstr>
      <vt:lpstr>HK Grotesk Light</vt:lpstr>
      <vt:lpstr>Calibri</vt:lpstr>
      <vt:lpstr>Times New Roman</vt:lpstr>
      <vt:lpstr>Helvetica</vt:lpstr>
      <vt:lpstr>Clear Sans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2006-08-16T00:00:00Z</dcterms:created>
  <dcterms:modified xsi:type="dcterms:W3CDTF">2022-05-25T10:05:36Z</dcterms:modified>
  <dc:identifier>DAE04deGa3k</dc:identifier>
</cp:coreProperties>
</file>