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E41"/>
    <a:srgbClr val="930416"/>
    <a:srgbClr val="E0071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8" autoAdjust="0"/>
  </p:normalViewPr>
  <p:slideViewPr>
    <p:cSldViewPr snapToGrid="0">
      <p:cViewPr varScale="1">
        <p:scale>
          <a:sx n="138" d="100"/>
          <a:sy n="138" d="100"/>
        </p:scale>
        <p:origin x="15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D1169-3337-48DE-B5B3-BE041B06A7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2587DD-1E4F-4E93-855C-378DB2529FA5}">
      <dgm:prSet phldrT="[Текст]"/>
      <dgm:spPr>
        <a:solidFill>
          <a:srgbClr val="011E41">
            <a:alpha val="8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0" dirty="0" smtClean="0"/>
            <a:t>Социальные программы</a:t>
          </a:r>
          <a:endParaRPr lang="ru-RU" b="0" dirty="0"/>
        </a:p>
      </dgm:t>
    </dgm:pt>
    <dgm:pt modelId="{7DFFDE90-913B-4FD7-88CA-3568BA021F2C}" type="parTrans" cxnId="{E70530FB-CB71-44B3-BD59-93B32403236A}">
      <dgm:prSet/>
      <dgm:spPr/>
      <dgm:t>
        <a:bodyPr/>
        <a:lstStyle/>
        <a:p>
          <a:endParaRPr lang="ru-RU"/>
        </a:p>
      </dgm:t>
    </dgm:pt>
    <dgm:pt modelId="{26051CD1-CD36-4038-AAE8-75554D104F89}" type="sibTrans" cxnId="{E70530FB-CB71-44B3-BD59-93B32403236A}">
      <dgm:prSet/>
      <dgm:spPr/>
      <dgm:t>
        <a:bodyPr/>
        <a:lstStyle/>
        <a:p>
          <a:endParaRPr lang="ru-RU"/>
        </a:p>
      </dgm:t>
    </dgm:pt>
    <dgm:pt modelId="{C51DFDD8-18BA-464F-A902-EE1DCC469EF8}">
      <dgm:prSet phldrT="[Текст]"/>
      <dgm:spPr>
        <a:solidFill>
          <a:srgbClr val="011E41">
            <a:alpha val="8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Медицинские программы</a:t>
          </a:r>
          <a:endParaRPr lang="ru-RU" dirty="0"/>
        </a:p>
      </dgm:t>
    </dgm:pt>
    <dgm:pt modelId="{4E6F0E89-D36F-4DC3-8DB2-115DBDBA5C31}" type="parTrans" cxnId="{BB8044EC-68BA-4D5E-BE8F-AFF970B5ACBF}">
      <dgm:prSet/>
      <dgm:spPr/>
      <dgm:t>
        <a:bodyPr/>
        <a:lstStyle/>
        <a:p>
          <a:endParaRPr lang="ru-RU"/>
        </a:p>
      </dgm:t>
    </dgm:pt>
    <dgm:pt modelId="{D5A1A5E1-80F6-4312-B096-CC2A3677C77F}" type="sibTrans" cxnId="{BB8044EC-68BA-4D5E-BE8F-AFF970B5ACBF}">
      <dgm:prSet/>
      <dgm:spPr/>
      <dgm:t>
        <a:bodyPr/>
        <a:lstStyle/>
        <a:p>
          <a:endParaRPr lang="ru-RU"/>
        </a:p>
      </dgm:t>
    </dgm:pt>
    <dgm:pt modelId="{A38DBEE0-8B1F-459A-971F-22FA4DF62F22}">
      <dgm:prSet phldrT="[Текст]"/>
      <dgm:spPr>
        <a:solidFill>
          <a:srgbClr val="011E41">
            <a:alpha val="8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Обучение навыкам ПП</a:t>
          </a:r>
          <a:endParaRPr lang="ru-RU" dirty="0"/>
        </a:p>
      </dgm:t>
    </dgm:pt>
    <dgm:pt modelId="{C94BA82C-22D0-417C-9254-3891F1E1FACB}" type="parTrans" cxnId="{CAFB2818-CF74-4056-B6AB-067777E8CD5D}">
      <dgm:prSet/>
      <dgm:spPr/>
      <dgm:t>
        <a:bodyPr/>
        <a:lstStyle/>
        <a:p>
          <a:endParaRPr lang="ru-RU"/>
        </a:p>
      </dgm:t>
    </dgm:pt>
    <dgm:pt modelId="{98F32B60-E288-4073-A601-73F9E0889952}" type="sibTrans" cxnId="{CAFB2818-CF74-4056-B6AB-067777E8CD5D}">
      <dgm:prSet/>
      <dgm:spPr/>
      <dgm:t>
        <a:bodyPr/>
        <a:lstStyle/>
        <a:p>
          <a:endParaRPr lang="ru-RU"/>
        </a:p>
      </dgm:t>
    </dgm:pt>
    <dgm:pt modelId="{AA07740D-B4E0-4297-836D-519688B0316C}">
      <dgm:prSet phldrT="[Текст]"/>
      <dgm:spPr>
        <a:solidFill>
          <a:srgbClr val="011E41">
            <a:alpha val="8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Популяризация донорства</a:t>
          </a:r>
          <a:endParaRPr lang="ru-RU" dirty="0"/>
        </a:p>
      </dgm:t>
    </dgm:pt>
    <dgm:pt modelId="{1D137FA3-9EB6-44EA-A2CF-E6833F78A03D}" type="parTrans" cxnId="{C1303EEF-771E-4E35-81C0-56513B451484}">
      <dgm:prSet/>
      <dgm:spPr/>
      <dgm:t>
        <a:bodyPr/>
        <a:lstStyle/>
        <a:p>
          <a:endParaRPr lang="ru-RU"/>
        </a:p>
      </dgm:t>
    </dgm:pt>
    <dgm:pt modelId="{7B7DB1D7-538F-477C-BE1C-05EF6E871593}" type="sibTrans" cxnId="{C1303EEF-771E-4E35-81C0-56513B451484}">
      <dgm:prSet/>
      <dgm:spPr/>
      <dgm:t>
        <a:bodyPr/>
        <a:lstStyle/>
        <a:p>
          <a:endParaRPr lang="ru-RU"/>
        </a:p>
      </dgm:t>
    </dgm:pt>
    <dgm:pt modelId="{71B5B624-306B-47A7-A376-97DF44FE170A}">
      <dgm:prSet phldrT="[Текст]"/>
      <dgm:spPr>
        <a:solidFill>
          <a:srgbClr val="011E41">
            <a:alpha val="8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Контроль за соблюдением прав человека</a:t>
          </a:r>
          <a:endParaRPr lang="ru-RU" dirty="0"/>
        </a:p>
      </dgm:t>
    </dgm:pt>
    <dgm:pt modelId="{25D58D61-939B-4CEB-8B12-E72BE61B63F4}" type="parTrans" cxnId="{1C4E32A0-2B5B-44F3-986F-B29ADC536D82}">
      <dgm:prSet/>
      <dgm:spPr/>
      <dgm:t>
        <a:bodyPr/>
        <a:lstStyle/>
        <a:p>
          <a:endParaRPr lang="ru-RU"/>
        </a:p>
      </dgm:t>
    </dgm:pt>
    <dgm:pt modelId="{6A7B9007-47BC-44D1-A23E-FE21C934A1C3}" type="sibTrans" cxnId="{1C4E32A0-2B5B-44F3-986F-B29ADC536D82}">
      <dgm:prSet/>
      <dgm:spPr/>
      <dgm:t>
        <a:bodyPr/>
        <a:lstStyle/>
        <a:p>
          <a:endParaRPr lang="ru-RU"/>
        </a:p>
      </dgm:t>
    </dgm:pt>
    <dgm:pt modelId="{0EA9C720-0A3A-49DF-B4A9-8DE226BDC3CE}">
      <dgm:prSet phldrT="[Текст]"/>
      <dgm:spPr>
        <a:solidFill>
          <a:srgbClr val="011E41">
            <a:alpha val="80000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Оказания помощи при ЧС</a:t>
          </a:r>
          <a:endParaRPr lang="ru-RU" dirty="0"/>
        </a:p>
      </dgm:t>
    </dgm:pt>
    <dgm:pt modelId="{918C7C81-905B-4615-9F25-A7E9D7976B50}" type="parTrans" cxnId="{734C3462-145E-40F2-A5C9-E2A5782B9E8A}">
      <dgm:prSet/>
      <dgm:spPr/>
      <dgm:t>
        <a:bodyPr/>
        <a:lstStyle/>
        <a:p>
          <a:endParaRPr lang="ru-RU"/>
        </a:p>
      </dgm:t>
    </dgm:pt>
    <dgm:pt modelId="{57210474-E390-455B-B810-90AA2EF98103}" type="sibTrans" cxnId="{734C3462-145E-40F2-A5C9-E2A5782B9E8A}">
      <dgm:prSet/>
      <dgm:spPr/>
      <dgm:t>
        <a:bodyPr/>
        <a:lstStyle/>
        <a:p>
          <a:endParaRPr lang="ru-RU"/>
        </a:p>
      </dgm:t>
    </dgm:pt>
    <dgm:pt modelId="{0B065144-C291-441E-8CCD-EDA92FBDDEEE}" type="pres">
      <dgm:prSet presAssocID="{A19D1169-3337-48DE-B5B3-BE041B06A748}" presName="diagram" presStyleCnt="0">
        <dgm:presLayoutVars>
          <dgm:dir/>
          <dgm:resizeHandles val="exact"/>
        </dgm:presLayoutVars>
      </dgm:prSet>
      <dgm:spPr/>
    </dgm:pt>
    <dgm:pt modelId="{CB9C0825-5B98-4F05-AEF3-46C46D2A18B5}" type="pres">
      <dgm:prSet presAssocID="{D62587DD-1E4F-4E93-855C-378DB2529F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29E4D-50A6-473B-B5AF-4AA0DE3ADE63}" type="pres">
      <dgm:prSet presAssocID="{26051CD1-CD36-4038-AAE8-75554D104F89}" presName="sibTrans" presStyleCnt="0"/>
      <dgm:spPr/>
    </dgm:pt>
    <dgm:pt modelId="{DB24F481-104A-45A0-8BE8-12B7C28048F9}" type="pres">
      <dgm:prSet presAssocID="{C51DFDD8-18BA-464F-A902-EE1DCC469EF8}" presName="node" presStyleLbl="node1" presStyleIdx="1" presStyleCnt="6">
        <dgm:presLayoutVars>
          <dgm:bulletEnabled val="1"/>
        </dgm:presLayoutVars>
      </dgm:prSet>
      <dgm:spPr/>
    </dgm:pt>
    <dgm:pt modelId="{E946FFEF-EF65-4F9C-96AB-912DF9F23B3F}" type="pres">
      <dgm:prSet presAssocID="{D5A1A5E1-80F6-4312-B096-CC2A3677C77F}" presName="sibTrans" presStyleCnt="0"/>
      <dgm:spPr/>
    </dgm:pt>
    <dgm:pt modelId="{2DFAA007-EF10-4F8A-8BFD-31F2C1E23AC7}" type="pres">
      <dgm:prSet presAssocID="{0EA9C720-0A3A-49DF-B4A9-8DE226BDC3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70B80-0ED3-4A12-BAB4-44F024063DD1}" type="pres">
      <dgm:prSet presAssocID="{57210474-E390-455B-B810-90AA2EF98103}" presName="sibTrans" presStyleCnt="0"/>
      <dgm:spPr/>
    </dgm:pt>
    <dgm:pt modelId="{624708D6-6481-4D85-A1F4-7650A9293858}" type="pres">
      <dgm:prSet presAssocID="{A38DBEE0-8B1F-459A-971F-22FA4DF62F22}" presName="node" presStyleLbl="node1" presStyleIdx="3" presStyleCnt="6">
        <dgm:presLayoutVars>
          <dgm:bulletEnabled val="1"/>
        </dgm:presLayoutVars>
      </dgm:prSet>
      <dgm:spPr/>
    </dgm:pt>
    <dgm:pt modelId="{B8A7343C-4B75-4ADB-9794-42C1C9C4DE1F}" type="pres">
      <dgm:prSet presAssocID="{98F32B60-E288-4073-A601-73F9E0889952}" presName="sibTrans" presStyleCnt="0"/>
      <dgm:spPr/>
    </dgm:pt>
    <dgm:pt modelId="{946E8AFB-E7E1-456E-A5D4-F117D4930CEA}" type="pres">
      <dgm:prSet presAssocID="{AA07740D-B4E0-4297-836D-519688B0316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D0C95-20EB-405A-83E9-9051F48C7FFB}" type="pres">
      <dgm:prSet presAssocID="{7B7DB1D7-538F-477C-BE1C-05EF6E871593}" presName="sibTrans" presStyleCnt="0"/>
      <dgm:spPr/>
    </dgm:pt>
    <dgm:pt modelId="{79DF99A5-CE98-48F4-A897-0A39A478025D}" type="pres">
      <dgm:prSet presAssocID="{71B5B624-306B-47A7-A376-97DF44FE170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D5259-A1F1-452C-9384-3C289C345275}" type="presOf" srcId="{D62587DD-1E4F-4E93-855C-378DB2529FA5}" destId="{CB9C0825-5B98-4F05-AEF3-46C46D2A18B5}" srcOrd="0" destOrd="0" presId="urn:microsoft.com/office/officeart/2005/8/layout/default"/>
    <dgm:cxn modelId="{E70530FB-CB71-44B3-BD59-93B32403236A}" srcId="{A19D1169-3337-48DE-B5B3-BE041B06A748}" destId="{D62587DD-1E4F-4E93-855C-378DB2529FA5}" srcOrd="0" destOrd="0" parTransId="{7DFFDE90-913B-4FD7-88CA-3568BA021F2C}" sibTransId="{26051CD1-CD36-4038-AAE8-75554D104F89}"/>
    <dgm:cxn modelId="{C1303EEF-771E-4E35-81C0-56513B451484}" srcId="{A19D1169-3337-48DE-B5B3-BE041B06A748}" destId="{AA07740D-B4E0-4297-836D-519688B0316C}" srcOrd="4" destOrd="0" parTransId="{1D137FA3-9EB6-44EA-A2CF-E6833F78A03D}" sibTransId="{7B7DB1D7-538F-477C-BE1C-05EF6E871593}"/>
    <dgm:cxn modelId="{E842D206-E98F-45FD-BBA6-309047DD5615}" type="presOf" srcId="{71B5B624-306B-47A7-A376-97DF44FE170A}" destId="{79DF99A5-CE98-48F4-A897-0A39A478025D}" srcOrd="0" destOrd="0" presId="urn:microsoft.com/office/officeart/2005/8/layout/default"/>
    <dgm:cxn modelId="{308DC2B7-E21D-482D-9DAE-E05B6EE9BB29}" type="presOf" srcId="{A38DBEE0-8B1F-459A-971F-22FA4DF62F22}" destId="{624708D6-6481-4D85-A1F4-7650A9293858}" srcOrd="0" destOrd="0" presId="urn:microsoft.com/office/officeart/2005/8/layout/default"/>
    <dgm:cxn modelId="{1C4E32A0-2B5B-44F3-986F-B29ADC536D82}" srcId="{A19D1169-3337-48DE-B5B3-BE041B06A748}" destId="{71B5B624-306B-47A7-A376-97DF44FE170A}" srcOrd="5" destOrd="0" parTransId="{25D58D61-939B-4CEB-8B12-E72BE61B63F4}" sibTransId="{6A7B9007-47BC-44D1-A23E-FE21C934A1C3}"/>
    <dgm:cxn modelId="{BB8044EC-68BA-4D5E-BE8F-AFF970B5ACBF}" srcId="{A19D1169-3337-48DE-B5B3-BE041B06A748}" destId="{C51DFDD8-18BA-464F-A902-EE1DCC469EF8}" srcOrd="1" destOrd="0" parTransId="{4E6F0E89-D36F-4DC3-8DB2-115DBDBA5C31}" sibTransId="{D5A1A5E1-80F6-4312-B096-CC2A3677C77F}"/>
    <dgm:cxn modelId="{CAFB2818-CF74-4056-B6AB-067777E8CD5D}" srcId="{A19D1169-3337-48DE-B5B3-BE041B06A748}" destId="{A38DBEE0-8B1F-459A-971F-22FA4DF62F22}" srcOrd="3" destOrd="0" parTransId="{C94BA82C-22D0-417C-9254-3891F1E1FACB}" sibTransId="{98F32B60-E288-4073-A601-73F9E0889952}"/>
    <dgm:cxn modelId="{734C3462-145E-40F2-A5C9-E2A5782B9E8A}" srcId="{A19D1169-3337-48DE-B5B3-BE041B06A748}" destId="{0EA9C720-0A3A-49DF-B4A9-8DE226BDC3CE}" srcOrd="2" destOrd="0" parTransId="{918C7C81-905B-4615-9F25-A7E9D7976B50}" sibTransId="{57210474-E390-455B-B810-90AA2EF98103}"/>
    <dgm:cxn modelId="{E6B4E8EB-1576-4C41-810F-92DE36054694}" type="presOf" srcId="{0EA9C720-0A3A-49DF-B4A9-8DE226BDC3CE}" destId="{2DFAA007-EF10-4F8A-8BFD-31F2C1E23AC7}" srcOrd="0" destOrd="0" presId="urn:microsoft.com/office/officeart/2005/8/layout/default"/>
    <dgm:cxn modelId="{41EE3531-63FF-4FEA-AE29-4052D1977884}" type="presOf" srcId="{C51DFDD8-18BA-464F-A902-EE1DCC469EF8}" destId="{DB24F481-104A-45A0-8BE8-12B7C28048F9}" srcOrd="0" destOrd="0" presId="urn:microsoft.com/office/officeart/2005/8/layout/default"/>
    <dgm:cxn modelId="{BB060B41-D509-455D-A5C0-F78D48C0D792}" type="presOf" srcId="{AA07740D-B4E0-4297-836D-519688B0316C}" destId="{946E8AFB-E7E1-456E-A5D4-F117D4930CEA}" srcOrd="0" destOrd="0" presId="urn:microsoft.com/office/officeart/2005/8/layout/default"/>
    <dgm:cxn modelId="{6F625DC8-83BA-468E-ACD1-2AA6DDADC35B}" type="presOf" srcId="{A19D1169-3337-48DE-B5B3-BE041B06A748}" destId="{0B065144-C291-441E-8CCD-EDA92FBDDEEE}" srcOrd="0" destOrd="0" presId="urn:microsoft.com/office/officeart/2005/8/layout/default"/>
    <dgm:cxn modelId="{D6BAD6B1-11E3-40A2-8DD0-8CDD421DF6E4}" type="presParOf" srcId="{0B065144-C291-441E-8CCD-EDA92FBDDEEE}" destId="{CB9C0825-5B98-4F05-AEF3-46C46D2A18B5}" srcOrd="0" destOrd="0" presId="urn:microsoft.com/office/officeart/2005/8/layout/default"/>
    <dgm:cxn modelId="{052010BC-7579-4356-B4A2-ADB451A0861B}" type="presParOf" srcId="{0B065144-C291-441E-8CCD-EDA92FBDDEEE}" destId="{18729E4D-50A6-473B-B5AF-4AA0DE3ADE63}" srcOrd="1" destOrd="0" presId="urn:microsoft.com/office/officeart/2005/8/layout/default"/>
    <dgm:cxn modelId="{844E2A88-2FDC-427D-AD6D-BCF17283782C}" type="presParOf" srcId="{0B065144-C291-441E-8CCD-EDA92FBDDEEE}" destId="{DB24F481-104A-45A0-8BE8-12B7C28048F9}" srcOrd="2" destOrd="0" presId="urn:microsoft.com/office/officeart/2005/8/layout/default"/>
    <dgm:cxn modelId="{C8B4643E-ADAA-447B-BCE2-087ED4C88EE5}" type="presParOf" srcId="{0B065144-C291-441E-8CCD-EDA92FBDDEEE}" destId="{E946FFEF-EF65-4F9C-96AB-912DF9F23B3F}" srcOrd="3" destOrd="0" presId="urn:microsoft.com/office/officeart/2005/8/layout/default"/>
    <dgm:cxn modelId="{FFE30295-5895-4126-BA1C-1C28C5AB8BBB}" type="presParOf" srcId="{0B065144-C291-441E-8CCD-EDA92FBDDEEE}" destId="{2DFAA007-EF10-4F8A-8BFD-31F2C1E23AC7}" srcOrd="4" destOrd="0" presId="urn:microsoft.com/office/officeart/2005/8/layout/default"/>
    <dgm:cxn modelId="{D9724DBC-4680-4F39-B3B2-A2328F54744B}" type="presParOf" srcId="{0B065144-C291-441E-8CCD-EDA92FBDDEEE}" destId="{7A170B80-0ED3-4A12-BAB4-44F024063DD1}" srcOrd="5" destOrd="0" presId="urn:microsoft.com/office/officeart/2005/8/layout/default"/>
    <dgm:cxn modelId="{90AC45FD-0DD2-4BA2-BAE5-1983EB815949}" type="presParOf" srcId="{0B065144-C291-441E-8CCD-EDA92FBDDEEE}" destId="{624708D6-6481-4D85-A1F4-7650A9293858}" srcOrd="6" destOrd="0" presId="urn:microsoft.com/office/officeart/2005/8/layout/default"/>
    <dgm:cxn modelId="{81E697B5-1012-4E6A-851D-B82EFA6D9978}" type="presParOf" srcId="{0B065144-C291-441E-8CCD-EDA92FBDDEEE}" destId="{B8A7343C-4B75-4ADB-9794-42C1C9C4DE1F}" srcOrd="7" destOrd="0" presId="urn:microsoft.com/office/officeart/2005/8/layout/default"/>
    <dgm:cxn modelId="{5C5A3ED9-1912-4F6B-A304-464B9B62EB67}" type="presParOf" srcId="{0B065144-C291-441E-8CCD-EDA92FBDDEEE}" destId="{946E8AFB-E7E1-456E-A5D4-F117D4930CEA}" srcOrd="8" destOrd="0" presId="urn:microsoft.com/office/officeart/2005/8/layout/default"/>
    <dgm:cxn modelId="{B4BF90C6-A383-4F10-99A8-DD77ADA0428B}" type="presParOf" srcId="{0B065144-C291-441E-8CCD-EDA92FBDDEEE}" destId="{18BD0C95-20EB-405A-83E9-9051F48C7FFB}" srcOrd="9" destOrd="0" presId="urn:microsoft.com/office/officeart/2005/8/layout/default"/>
    <dgm:cxn modelId="{10495A9A-0C32-42F8-8DC1-4BEDB69F56C7}" type="presParOf" srcId="{0B065144-C291-441E-8CCD-EDA92FBDDEEE}" destId="{79DF99A5-CE98-48F4-A897-0A39A47802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C0825-5B98-4F05-AEF3-46C46D2A18B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rgbClr val="011E41">
            <a:alpha val="80000"/>
          </a:srgbClr>
        </a:solidFill>
        <a:ln w="12700" cap="flat" cmpd="sng" algn="ctr">
          <a:noFill/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kern="1200" dirty="0" smtClean="0"/>
            <a:t>Социальные программы</a:t>
          </a:r>
          <a:endParaRPr lang="ru-RU" sz="3500" b="0" kern="1200" dirty="0"/>
        </a:p>
      </dsp:txBody>
      <dsp:txXfrm>
        <a:off x="0" y="39687"/>
        <a:ext cx="3286125" cy="1971675"/>
      </dsp:txXfrm>
    </dsp:sp>
    <dsp:sp modelId="{DB24F481-104A-45A0-8BE8-12B7C28048F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rgbClr val="011E41">
            <a:alpha val="80000"/>
          </a:srgbClr>
        </a:solidFill>
        <a:ln w="12700" cap="flat" cmpd="sng" algn="ctr">
          <a:noFill/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Медицинские программы</a:t>
          </a:r>
          <a:endParaRPr lang="ru-RU" sz="3500" kern="1200" dirty="0"/>
        </a:p>
      </dsp:txBody>
      <dsp:txXfrm>
        <a:off x="3614737" y="39687"/>
        <a:ext cx="3286125" cy="1971675"/>
      </dsp:txXfrm>
    </dsp:sp>
    <dsp:sp modelId="{2DFAA007-EF10-4F8A-8BFD-31F2C1E23AC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rgbClr val="011E41">
            <a:alpha val="80000"/>
          </a:srgbClr>
        </a:solidFill>
        <a:ln w="12700" cap="flat" cmpd="sng" algn="ctr">
          <a:noFill/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Оказания помощи при ЧС</a:t>
          </a:r>
          <a:endParaRPr lang="ru-RU" sz="3500" kern="1200" dirty="0"/>
        </a:p>
      </dsp:txBody>
      <dsp:txXfrm>
        <a:off x="7229475" y="39687"/>
        <a:ext cx="3286125" cy="1971675"/>
      </dsp:txXfrm>
    </dsp:sp>
    <dsp:sp modelId="{624708D6-6481-4D85-A1F4-7650A9293858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rgbClr val="011E41">
            <a:alpha val="80000"/>
          </a:srgbClr>
        </a:solidFill>
        <a:ln w="12700" cap="flat" cmpd="sng" algn="ctr">
          <a:noFill/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Обучение навыкам ПП</a:t>
          </a:r>
          <a:endParaRPr lang="ru-RU" sz="3500" kern="1200" dirty="0"/>
        </a:p>
      </dsp:txBody>
      <dsp:txXfrm>
        <a:off x="0" y="2339975"/>
        <a:ext cx="3286125" cy="1971675"/>
      </dsp:txXfrm>
    </dsp:sp>
    <dsp:sp modelId="{946E8AFB-E7E1-456E-A5D4-F117D4930CEA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rgbClr val="011E41">
            <a:alpha val="80000"/>
          </a:srgbClr>
        </a:solidFill>
        <a:ln w="12700" cap="flat" cmpd="sng" algn="ctr">
          <a:noFill/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Популяризация донорства</a:t>
          </a:r>
          <a:endParaRPr lang="ru-RU" sz="3500" kern="1200" dirty="0"/>
        </a:p>
      </dsp:txBody>
      <dsp:txXfrm>
        <a:off x="3614737" y="2339975"/>
        <a:ext cx="3286125" cy="1971675"/>
      </dsp:txXfrm>
    </dsp:sp>
    <dsp:sp modelId="{79DF99A5-CE98-48F4-A897-0A39A478025D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rgbClr val="011E41">
            <a:alpha val="80000"/>
          </a:srgbClr>
        </a:solidFill>
        <a:ln w="12700" cap="flat" cmpd="sng" algn="ctr">
          <a:noFill/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Контроль за соблюдением прав человека</a:t>
          </a:r>
          <a:endParaRPr lang="ru-RU" sz="3500" kern="1200" dirty="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0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8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0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0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7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0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2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2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0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370F-C345-4A82-B043-6F3DDD2E3B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D7D4-6547-45AF-934D-0BFBCC24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zolotareva@redcross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838200" y="4379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Российский Красный Крест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884" y="1963923"/>
            <a:ext cx="1128201" cy="2618629"/>
          </a:xfrm>
          <a:custGeom>
            <a:avLst/>
            <a:gdLst>
              <a:gd name="connsiteX0" fmla="*/ 55659 w 675860"/>
              <a:gd name="connsiteY0" fmla="*/ 2313830 h 2313830"/>
              <a:gd name="connsiteX1" fmla="*/ 675860 w 675860"/>
              <a:gd name="connsiteY1" fmla="*/ 1844703 h 2313830"/>
              <a:gd name="connsiteX2" fmla="*/ 675860 w 675860"/>
              <a:gd name="connsiteY2" fmla="*/ 15903 h 2313830"/>
              <a:gd name="connsiteX3" fmla="*/ 675860 w 675860"/>
              <a:gd name="connsiteY3" fmla="*/ 7952 h 2313830"/>
              <a:gd name="connsiteX4" fmla="*/ 675860 w 675860"/>
              <a:gd name="connsiteY4" fmla="*/ 0 h 2313830"/>
              <a:gd name="connsiteX5" fmla="*/ 0 w 675860"/>
              <a:gd name="connsiteY5" fmla="*/ 604299 h 2313830"/>
              <a:gd name="connsiteX6" fmla="*/ 55659 w 675860"/>
              <a:gd name="connsiteY6" fmla="*/ 2313830 h 2313830"/>
              <a:gd name="connsiteX0" fmla="*/ 49683 w 675860"/>
              <a:gd name="connsiteY0" fmla="*/ 2289924 h 2289924"/>
              <a:gd name="connsiteX1" fmla="*/ 675860 w 675860"/>
              <a:gd name="connsiteY1" fmla="*/ 1844703 h 2289924"/>
              <a:gd name="connsiteX2" fmla="*/ 675860 w 675860"/>
              <a:gd name="connsiteY2" fmla="*/ 15903 h 2289924"/>
              <a:gd name="connsiteX3" fmla="*/ 675860 w 675860"/>
              <a:gd name="connsiteY3" fmla="*/ 7952 h 2289924"/>
              <a:gd name="connsiteX4" fmla="*/ 675860 w 675860"/>
              <a:gd name="connsiteY4" fmla="*/ 0 h 2289924"/>
              <a:gd name="connsiteX5" fmla="*/ 0 w 675860"/>
              <a:gd name="connsiteY5" fmla="*/ 604299 h 2289924"/>
              <a:gd name="connsiteX6" fmla="*/ 49683 w 675860"/>
              <a:gd name="connsiteY6" fmla="*/ 2289924 h 2289924"/>
              <a:gd name="connsiteX0" fmla="*/ 0 w 1128201"/>
              <a:gd name="connsiteY0" fmla="*/ 2618629 h 2618629"/>
              <a:gd name="connsiteX1" fmla="*/ 1128201 w 1128201"/>
              <a:gd name="connsiteY1" fmla="*/ 1844703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  <a:gd name="connsiteX0" fmla="*/ 0 w 1176012"/>
              <a:gd name="connsiteY0" fmla="*/ 2742927 h 2742927"/>
              <a:gd name="connsiteX1" fmla="*/ 1176012 w 1176012"/>
              <a:gd name="connsiteY1" fmla="*/ 2004860 h 2742927"/>
              <a:gd name="connsiteX2" fmla="*/ 1128201 w 1176012"/>
              <a:gd name="connsiteY2" fmla="*/ 140201 h 2742927"/>
              <a:gd name="connsiteX3" fmla="*/ 1128201 w 1176012"/>
              <a:gd name="connsiteY3" fmla="*/ 132250 h 2742927"/>
              <a:gd name="connsiteX4" fmla="*/ 1128201 w 1176012"/>
              <a:gd name="connsiteY4" fmla="*/ 124298 h 2742927"/>
              <a:gd name="connsiteX5" fmla="*/ 452341 w 1176012"/>
              <a:gd name="connsiteY5" fmla="*/ 728597 h 2742927"/>
              <a:gd name="connsiteX6" fmla="*/ 0 w 1176012"/>
              <a:gd name="connsiteY6" fmla="*/ 2742927 h 2742927"/>
              <a:gd name="connsiteX0" fmla="*/ 0 w 1128201"/>
              <a:gd name="connsiteY0" fmla="*/ 2618629 h 2618629"/>
              <a:gd name="connsiteX1" fmla="*/ 1128200 w 1128201"/>
              <a:gd name="connsiteY1" fmla="*/ 1904468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201" h="2618629">
                <a:moveTo>
                  <a:pt x="0" y="2618629"/>
                </a:moveTo>
                <a:lnTo>
                  <a:pt x="1128200" y="1904468"/>
                </a:lnTo>
                <a:cubicBezTo>
                  <a:pt x="1112263" y="1282915"/>
                  <a:pt x="1128201" y="331989"/>
                  <a:pt x="1128201" y="15903"/>
                </a:cubicBezTo>
                <a:lnTo>
                  <a:pt x="1128201" y="7952"/>
                </a:lnTo>
                <a:lnTo>
                  <a:pt x="1128201" y="0"/>
                </a:lnTo>
                <a:lnTo>
                  <a:pt x="452341" y="604299"/>
                </a:lnTo>
                <a:lnTo>
                  <a:pt x="0" y="2618629"/>
                </a:lnTo>
                <a:close/>
              </a:path>
            </a:pathLst>
          </a:custGeom>
          <a:solidFill>
            <a:srgbClr val="93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08883" y="-49"/>
            <a:ext cx="2910178" cy="2528514"/>
          </a:xfrm>
          <a:custGeom>
            <a:avLst/>
            <a:gdLst>
              <a:gd name="connsiteX0" fmla="*/ 0 w 2910178"/>
              <a:gd name="connsiteY0" fmla="*/ 2528514 h 2528514"/>
              <a:gd name="connsiteX1" fmla="*/ 2910178 w 2910178"/>
              <a:gd name="connsiteY1" fmla="*/ 0 h 2528514"/>
              <a:gd name="connsiteX2" fmla="*/ 2107096 w 2910178"/>
              <a:gd name="connsiteY2" fmla="*/ 0 h 2528514"/>
              <a:gd name="connsiteX3" fmla="*/ 0 w 2910178"/>
              <a:gd name="connsiteY3" fmla="*/ 1860605 h 2528514"/>
              <a:gd name="connsiteX4" fmla="*/ 0 w 2910178"/>
              <a:gd name="connsiteY4" fmla="*/ 2528514 h 252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178" h="2528514">
                <a:moveTo>
                  <a:pt x="0" y="2528514"/>
                </a:moveTo>
                <a:lnTo>
                  <a:pt x="2910178" y="0"/>
                </a:lnTo>
                <a:lnTo>
                  <a:pt x="2107096" y="0"/>
                </a:lnTo>
                <a:lnTo>
                  <a:pt x="0" y="1860605"/>
                </a:lnTo>
                <a:lnTo>
                  <a:pt x="0" y="2528514"/>
                </a:lnTo>
                <a:close/>
              </a:path>
            </a:pathLst>
          </a:custGeom>
          <a:solidFill>
            <a:srgbClr val="E00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0" y="-640"/>
            <a:ext cx="2623930" cy="4579951"/>
          </a:xfrm>
          <a:custGeom>
            <a:avLst/>
            <a:gdLst>
              <a:gd name="connsiteX0" fmla="*/ 0 w 2623930"/>
              <a:gd name="connsiteY0" fmla="*/ 0 h 4579951"/>
              <a:gd name="connsiteX1" fmla="*/ 2623930 w 2623930"/>
              <a:gd name="connsiteY1" fmla="*/ 0 h 4579951"/>
              <a:gd name="connsiteX2" fmla="*/ 524786 w 2623930"/>
              <a:gd name="connsiteY2" fmla="*/ 1860605 h 4579951"/>
              <a:gd name="connsiteX3" fmla="*/ 524786 w 2623930"/>
              <a:gd name="connsiteY3" fmla="*/ 4245996 h 4579951"/>
              <a:gd name="connsiteX4" fmla="*/ 0 w 2623930"/>
              <a:gd name="connsiteY4" fmla="*/ 4579951 h 4579951"/>
              <a:gd name="connsiteX5" fmla="*/ 0 w 2623930"/>
              <a:gd name="connsiteY5" fmla="*/ 0 h 45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930" h="4579951">
                <a:moveTo>
                  <a:pt x="0" y="0"/>
                </a:moveTo>
                <a:lnTo>
                  <a:pt x="2623930" y="0"/>
                </a:lnTo>
                <a:lnTo>
                  <a:pt x="524786" y="1860605"/>
                </a:lnTo>
                <a:lnTo>
                  <a:pt x="524786" y="4245996"/>
                </a:lnTo>
                <a:lnTo>
                  <a:pt x="0" y="4579951"/>
                </a:lnTo>
                <a:lnTo>
                  <a:pt x="0" y="0"/>
                </a:lnTo>
                <a:close/>
              </a:path>
            </a:pathLst>
          </a:cu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10800000">
            <a:off x="11062915" y="2275447"/>
            <a:ext cx="1128201" cy="2618629"/>
          </a:xfrm>
          <a:custGeom>
            <a:avLst/>
            <a:gdLst>
              <a:gd name="connsiteX0" fmla="*/ 55659 w 675860"/>
              <a:gd name="connsiteY0" fmla="*/ 2313830 h 2313830"/>
              <a:gd name="connsiteX1" fmla="*/ 675860 w 675860"/>
              <a:gd name="connsiteY1" fmla="*/ 1844703 h 2313830"/>
              <a:gd name="connsiteX2" fmla="*/ 675860 w 675860"/>
              <a:gd name="connsiteY2" fmla="*/ 15903 h 2313830"/>
              <a:gd name="connsiteX3" fmla="*/ 675860 w 675860"/>
              <a:gd name="connsiteY3" fmla="*/ 7952 h 2313830"/>
              <a:gd name="connsiteX4" fmla="*/ 675860 w 675860"/>
              <a:gd name="connsiteY4" fmla="*/ 0 h 2313830"/>
              <a:gd name="connsiteX5" fmla="*/ 0 w 675860"/>
              <a:gd name="connsiteY5" fmla="*/ 604299 h 2313830"/>
              <a:gd name="connsiteX6" fmla="*/ 55659 w 675860"/>
              <a:gd name="connsiteY6" fmla="*/ 2313830 h 2313830"/>
              <a:gd name="connsiteX0" fmla="*/ 49683 w 675860"/>
              <a:gd name="connsiteY0" fmla="*/ 2289924 h 2289924"/>
              <a:gd name="connsiteX1" fmla="*/ 675860 w 675860"/>
              <a:gd name="connsiteY1" fmla="*/ 1844703 h 2289924"/>
              <a:gd name="connsiteX2" fmla="*/ 675860 w 675860"/>
              <a:gd name="connsiteY2" fmla="*/ 15903 h 2289924"/>
              <a:gd name="connsiteX3" fmla="*/ 675860 w 675860"/>
              <a:gd name="connsiteY3" fmla="*/ 7952 h 2289924"/>
              <a:gd name="connsiteX4" fmla="*/ 675860 w 675860"/>
              <a:gd name="connsiteY4" fmla="*/ 0 h 2289924"/>
              <a:gd name="connsiteX5" fmla="*/ 0 w 675860"/>
              <a:gd name="connsiteY5" fmla="*/ 604299 h 2289924"/>
              <a:gd name="connsiteX6" fmla="*/ 49683 w 675860"/>
              <a:gd name="connsiteY6" fmla="*/ 2289924 h 2289924"/>
              <a:gd name="connsiteX0" fmla="*/ 0 w 1128201"/>
              <a:gd name="connsiteY0" fmla="*/ 2618629 h 2618629"/>
              <a:gd name="connsiteX1" fmla="*/ 1128201 w 1128201"/>
              <a:gd name="connsiteY1" fmla="*/ 1844703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  <a:gd name="connsiteX0" fmla="*/ 0 w 1176012"/>
              <a:gd name="connsiteY0" fmla="*/ 2742927 h 2742927"/>
              <a:gd name="connsiteX1" fmla="*/ 1176012 w 1176012"/>
              <a:gd name="connsiteY1" fmla="*/ 2004860 h 2742927"/>
              <a:gd name="connsiteX2" fmla="*/ 1128201 w 1176012"/>
              <a:gd name="connsiteY2" fmla="*/ 140201 h 2742927"/>
              <a:gd name="connsiteX3" fmla="*/ 1128201 w 1176012"/>
              <a:gd name="connsiteY3" fmla="*/ 132250 h 2742927"/>
              <a:gd name="connsiteX4" fmla="*/ 1128201 w 1176012"/>
              <a:gd name="connsiteY4" fmla="*/ 124298 h 2742927"/>
              <a:gd name="connsiteX5" fmla="*/ 452341 w 1176012"/>
              <a:gd name="connsiteY5" fmla="*/ 728597 h 2742927"/>
              <a:gd name="connsiteX6" fmla="*/ 0 w 1176012"/>
              <a:gd name="connsiteY6" fmla="*/ 2742927 h 2742927"/>
              <a:gd name="connsiteX0" fmla="*/ 0 w 1128201"/>
              <a:gd name="connsiteY0" fmla="*/ 2618629 h 2618629"/>
              <a:gd name="connsiteX1" fmla="*/ 1128200 w 1128201"/>
              <a:gd name="connsiteY1" fmla="*/ 1904468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201" h="2618629">
                <a:moveTo>
                  <a:pt x="0" y="2618629"/>
                </a:moveTo>
                <a:lnTo>
                  <a:pt x="1128200" y="1904468"/>
                </a:lnTo>
                <a:cubicBezTo>
                  <a:pt x="1112263" y="1282915"/>
                  <a:pt x="1128201" y="331989"/>
                  <a:pt x="1128201" y="15903"/>
                </a:cubicBezTo>
                <a:lnTo>
                  <a:pt x="1128201" y="7952"/>
                </a:lnTo>
                <a:lnTo>
                  <a:pt x="1128201" y="0"/>
                </a:lnTo>
                <a:lnTo>
                  <a:pt x="452341" y="604299"/>
                </a:lnTo>
                <a:lnTo>
                  <a:pt x="0" y="2618629"/>
                </a:lnTo>
                <a:close/>
              </a:path>
            </a:pathLst>
          </a:custGeom>
          <a:solidFill>
            <a:srgbClr val="93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8772939" y="4329534"/>
            <a:ext cx="2910178" cy="2528514"/>
          </a:xfrm>
          <a:custGeom>
            <a:avLst/>
            <a:gdLst>
              <a:gd name="connsiteX0" fmla="*/ 0 w 2910178"/>
              <a:gd name="connsiteY0" fmla="*/ 2528514 h 2528514"/>
              <a:gd name="connsiteX1" fmla="*/ 2910178 w 2910178"/>
              <a:gd name="connsiteY1" fmla="*/ 0 h 2528514"/>
              <a:gd name="connsiteX2" fmla="*/ 2107096 w 2910178"/>
              <a:gd name="connsiteY2" fmla="*/ 0 h 2528514"/>
              <a:gd name="connsiteX3" fmla="*/ 0 w 2910178"/>
              <a:gd name="connsiteY3" fmla="*/ 1860605 h 2528514"/>
              <a:gd name="connsiteX4" fmla="*/ 0 w 2910178"/>
              <a:gd name="connsiteY4" fmla="*/ 2528514 h 252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178" h="2528514">
                <a:moveTo>
                  <a:pt x="0" y="2528514"/>
                </a:moveTo>
                <a:lnTo>
                  <a:pt x="2910178" y="0"/>
                </a:lnTo>
                <a:lnTo>
                  <a:pt x="2107096" y="0"/>
                </a:lnTo>
                <a:lnTo>
                  <a:pt x="0" y="1860605"/>
                </a:lnTo>
                <a:lnTo>
                  <a:pt x="0" y="2528514"/>
                </a:lnTo>
                <a:close/>
              </a:path>
            </a:pathLst>
          </a:custGeom>
          <a:solidFill>
            <a:srgbClr val="E00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10800000">
            <a:off x="9568070" y="2278688"/>
            <a:ext cx="2623930" cy="4579951"/>
          </a:xfrm>
          <a:custGeom>
            <a:avLst/>
            <a:gdLst>
              <a:gd name="connsiteX0" fmla="*/ 0 w 2623930"/>
              <a:gd name="connsiteY0" fmla="*/ 0 h 4579951"/>
              <a:gd name="connsiteX1" fmla="*/ 2623930 w 2623930"/>
              <a:gd name="connsiteY1" fmla="*/ 0 h 4579951"/>
              <a:gd name="connsiteX2" fmla="*/ 524786 w 2623930"/>
              <a:gd name="connsiteY2" fmla="*/ 1860605 h 4579951"/>
              <a:gd name="connsiteX3" fmla="*/ 524786 w 2623930"/>
              <a:gd name="connsiteY3" fmla="*/ 4245996 h 4579951"/>
              <a:gd name="connsiteX4" fmla="*/ 0 w 2623930"/>
              <a:gd name="connsiteY4" fmla="*/ 4579951 h 4579951"/>
              <a:gd name="connsiteX5" fmla="*/ 0 w 2623930"/>
              <a:gd name="connsiteY5" fmla="*/ 0 h 45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930" h="4579951">
                <a:moveTo>
                  <a:pt x="0" y="0"/>
                </a:moveTo>
                <a:lnTo>
                  <a:pt x="2623930" y="0"/>
                </a:lnTo>
                <a:lnTo>
                  <a:pt x="524786" y="1860605"/>
                </a:lnTo>
                <a:lnTo>
                  <a:pt x="524786" y="4245996"/>
                </a:lnTo>
                <a:lnTo>
                  <a:pt x="0" y="4579951"/>
                </a:lnTo>
                <a:lnTo>
                  <a:pt x="0" y="0"/>
                </a:lnTo>
                <a:close/>
              </a:path>
            </a:pathLst>
          </a:cu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8478741" y="188251"/>
            <a:ext cx="3498574" cy="1371503"/>
            <a:chOff x="1463040" y="4886174"/>
            <a:chExt cx="3498574" cy="1371503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1463040" y="4886174"/>
              <a:ext cx="0" cy="1371503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1463040" y="6257677"/>
              <a:ext cx="3498574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892410" y="4886174"/>
              <a:ext cx="0" cy="997791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892410" y="5883965"/>
              <a:ext cx="2409246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214685" y="5323254"/>
            <a:ext cx="3498574" cy="1371503"/>
            <a:chOff x="1463040" y="4886174"/>
            <a:chExt cx="3498574" cy="1371503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463040" y="4886174"/>
              <a:ext cx="0" cy="1371503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1463040" y="6257677"/>
              <a:ext cx="3498574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892410" y="4886174"/>
              <a:ext cx="0" cy="997791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1892410" y="5883965"/>
              <a:ext cx="2409246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https://sun6-23.userapi.com/s/v1/ig2/FPqjnDNjSdoXrOmak7G7aN5_BMEFxY6__sE_hS7wNsw7RObbT4sOWElPXTMzN07_yesge-qnf8S4oDLyZOnBTCv6.jpg?size=1592x1599&amp;quality=95&amp;crop=0,0,1592,1600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851" y="866739"/>
            <a:ext cx="3673474" cy="3689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2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200" y="360218"/>
            <a:ext cx="10515600" cy="1330037"/>
          </a:xfrm>
          <a:prstGeom prst="rect">
            <a:avLst/>
          </a:prstGeom>
          <a:solidFill>
            <a:srgbClr val="93041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Основные федеральные направления РКК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5458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9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451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07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78727" y="376526"/>
            <a:ext cx="6234546" cy="1314162"/>
          </a:xfrm>
          <a:prstGeom prst="rect">
            <a:avLst/>
          </a:prstGeom>
          <a:solidFill>
            <a:srgbClr val="930416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Социальные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1821873"/>
            <a:ext cx="10515600" cy="1780309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655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Социальные программы – одно из ключевых направлений деятельности Российского Красного Креста. Все они направлены на улучшение качества жизни граждан и защиту наиболее уязвимых слоев населения.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8200" y="4080737"/>
            <a:ext cx="4890656" cy="1780309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4521489"/>
            <a:ext cx="4890656" cy="21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Служба Милосердия Российского Красного Креста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63145" y="4080736"/>
            <a:ext cx="4890655" cy="1780309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63145" y="4736237"/>
            <a:ext cx="4890655" cy="56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Психосоциальная поддержка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r="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07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148342"/>
            <a:ext cx="10515600" cy="4564499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7179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Служба Милосердия Российского Красного </a:t>
            </a:r>
            <a:r>
              <a:rPr lang="ru-RU" b="1" dirty="0" smtClean="0">
                <a:solidFill>
                  <a:schemeClr val="bg1"/>
                </a:solidFill>
              </a:rPr>
              <a:t>Креста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77679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Услуги в сфере надомного патронажа, полустационарного и стационарного обслуживания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Срочная социальная помощь населению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Обучение родственному уходу всех желающих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Профессиональное обучение социальных работников, младших медицинских сестер, сиделок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07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460071"/>
            <a:ext cx="10515600" cy="3943203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187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Психосоциальная поддержка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2373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Психологическая поддержка и психосоциальная помощь в трудных жизненных ситуациях;</a:t>
            </a:r>
          </a:p>
          <a:p>
            <a:r>
              <a:rPr lang="ru-RU" dirty="0">
                <a:solidFill>
                  <a:schemeClr val="bg1"/>
                </a:solidFill>
              </a:rPr>
              <a:t>Минимизация неблагоприятных последствий стресса;</a:t>
            </a:r>
          </a:p>
          <a:p>
            <a:r>
              <a:rPr lang="ru-RU" dirty="0">
                <a:solidFill>
                  <a:schemeClr val="bg1"/>
                </a:solidFill>
              </a:rPr>
              <a:t>Профилактика появления психологических и психосоциальных проблем у населения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Прямоугольник 15"/>
          <p:cNvSpPr/>
          <p:nvPr/>
        </p:nvSpPr>
        <p:spPr>
          <a:xfrm>
            <a:off x="-10391" y="0"/>
            <a:ext cx="12192000" cy="6858000"/>
          </a:xfrm>
          <a:prstGeom prst="rect">
            <a:avLst/>
          </a:prstGeom>
          <a:solidFill>
            <a:srgbClr val="E007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26327" y="376526"/>
            <a:ext cx="6518564" cy="1314162"/>
          </a:xfrm>
          <a:prstGeom prst="rect">
            <a:avLst/>
          </a:prstGeom>
          <a:solidFill>
            <a:srgbClr val="930416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529" y="365125"/>
            <a:ext cx="6366164" cy="1325563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Медицинские программы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1821873"/>
            <a:ext cx="10515600" cy="2057400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03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Работа в сфере здравоохранения является одной из ключевых сфер деятельности Национальных Обществ Красного Креста и Красного Полумесяца. Реализация программ в сфере здравоохранения направлена на повышение уровня осведомленности в вопросах первичной и вторичной профилактики.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8200" y="4080737"/>
            <a:ext cx="4890656" cy="1780309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4521489"/>
            <a:ext cx="4890656" cy="21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Профилактика ВИЧ-инфекции и туберкулеза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63145" y="4080736"/>
            <a:ext cx="4890655" cy="1780309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63144" y="4521489"/>
            <a:ext cx="4890655" cy="112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Программы по профилактике распространения COVID-19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07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885109"/>
            <a:ext cx="10515600" cy="5086202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6911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Профилактика ВИЧ-инфекции и </a:t>
            </a:r>
            <a:r>
              <a:rPr lang="ru-RU" b="1" dirty="0" smtClean="0">
                <a:solidFill>
                  <a:schemeClr val="bg1"/>
                </a:solidFill>
              </a:rPr>
              <a:t>туберкулёза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27411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Школы пациентов и группы взаимной поддержки для людей, живущих с ВИЧ-инфекцией и туберкулезом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Всероссийская акция, приуроченная ко Всемирному дню борьбы с туберкулезом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Всероссийская акция, приуроченная ко Всемирному дню борьбы со СПИДом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Повышение доступности тестирования на ВИЧ-инфекцию среди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1426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917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07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253836"/>
            <a:ext cx="10515600" cy="3622963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187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Программы по профилактике распространения COVID-19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2373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Школа восстановления пациентов, перенесших COVID-19;</a:t>
            </a:r>
          </a:p>
          <a:p>
            <a:r>
              <a:rPr lang="ru-RU" dirty="0">
                <a:solidFill>
                  <a:schemeClr val="bg1"/>
                </a:solidFill>
              </a:rPr>
              <a:t>Программа «Останови распространение COVID-19»;</a:t>
            </a:r>
          </a:p>
          <a:p>
            <a:r>
              <a:rPr lang="ru-RU" dirty="0">
                <a:solidFill>
                  <a:schemeClr val="bg1"/>
                </a:solidFill>
              </a:rPr>
              <a:t>Программа по поддержке вакцинации от </a:t>
            </a:r>
            <a:r>
              <a:rPr lang="ru-RU" dirty="0" err="1">
                <a:solidFill>
                  <a:schemeClr val="bg1"/>
                </a:solidFill>
              </a:rPr>
              <a:t>коронавирусной</a:t>
            </a:r>
            <a:r>
              <a:rPr lang="ru-RU" dirty="0">
                <a:solidFill>
                  <a:schemeClr val="bg1"/>
                </a:solidFill>
              </a:rPr>
              <a:t>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419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0"/>
          <a:stretch>
            <a:fillRect/>
          </a:stretch>
        </p:blipFill>
        <p:spPr>
          <a:xfrm>
            <a:off x="3464" y="0"/>
            <a:ext cx="12188536" cy="6858000"/>
          </a:xfrm>
          <a:custGeom>
            <a:avLst/>
            <a:gdLst>
              <a:gd name="connsiteX0" fmla="*/ 0 w 12188536"/>
              <a:gd name="connsiteY0" fmla="*/ 0 h 6858000"/>
              <a:gd name="connsiteX1" fmla="*/ 12188536 w 12188536"/>
              <a:gd name="connsiteY1" fmla="*/ 0 h 6858000"/>
              <a:gd name="connsiteX2" fmla="*/ 12188536 w 12188536"/>
              <a:gd name="connsiteY2" fmla="*/ 6858000 h 6858000"/>
              <a:gd name="connsiteX3" fmla="*/ 0 w 121885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536" h="6858000">
                <a:moveTo>
                  <a:pt x="0" y="0"/>
                </a:moveTo>
                <a:lnTo>
                  <a:pt x="12188536" y="0"/>
                </a:lnTo>
                <a:lnTo>
                  <a:pt x="1218853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07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4165" y="376526"/>
            <a:ext cx="8465126" cy="1314162"/>
          </a:xfrm>
          <a:prstGeom prst="rect">
            <a:avLst/>
          </a:prstGeom>
          <a:solidFill>
            <a:srgbClr val="930416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165" y="370825"/>
            <a:ext cx="8610598" cy="1325563"/>
          </a:xfrm>
        </p:spPr>
        <p:txBody>
          <a:bodyPr/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Обучение навыкам </a:t>
            </a:r>
            <a:r>
              <a:rPr lang="ru-RU" b="1" dirty="0" smtClean="0">
                <a:solidFill>
                  <a:schemeClr val="bg1"/>
                </a:solidFill>
              </a:rPr>
              <a:t>первой помощи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982" y="2067213"/>
            <a:ext cx="5257800" cy="4423641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5" y="2175164"/>
            <a:ext cx="5216237" cy="43156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Обучение населения приемам оказания первой помощи является традиционным видом деятельности Международного Движения Красного Креста и Красного Полумесяца во всем мире. На протяжении полутора веков миллионы добровольцев по всему свету спасали и спасают жизни людей во время стихийных бедствий, в зонах вооруженных конфликтов и в других чрезвычайных ситуациях.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2364" y="2067213"/>
            <a:ext cx="5257800" cy="4423641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83927" y="2175164"/>
            <a:ext cx="5216237" cy="4315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Оказание первой помощи — это не теория, а навык. Нельзя научиться этому, прочитав даже самое лучшее практическое руководство. Для того, чтобы уметь провести сердечно-легочную реанимацию, остановить кровотечение и перебинтовать рану, нужно обязательно практиковаться под руководством профессионалов. Пройти обучение первой помощи — это реальный шанс когда-нибудь спасти жизнь человеку. 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07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60963" y="376526"/>
            <a:ext cx="6477001" cy="1314162"/>
          </a:xfrm>
          <a:prstGeom prst="rect">
            <a:avLst/>
          </a:prstGeom>
          <a:solidFill>
            <a:srgbClr val="930416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165" y="370825"/>
            <a:ext cx="8610598" cy="1325563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Популяризация донорства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982" y="2184975"/>
            <a:ext cx="11236036" cy="2504788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5" y="2189018"/>
            <a:ext cx="11194473" cy="2500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Донорство – это исторически одно из приоритетных направлений развития Российского Красного Креста. В годы ВОВ благодаря работе Российского Красного Креста, движение донорства стало массовым. На фронт было отправлено более 700 тысяч литров крови. Сейчас Российский Красный Крест совместно с партнерами проводит просветительскую работу по популяризации донорства в России.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1034" y="5098473"/>
            <a:ext cx="3027218" cy="824345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89706" y="5262707"/>
            <a:ext cx="4890655" cy="112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Донорство крови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8726" y="5098473"/>
            <a:ext cx="4322619" cy="824345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518563" y="5262706"/>
            <a:ext cx="4890655" cy="1099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Донорство костного мозга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07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70709" y="376526"/>
            <a:ext cx="9864436" cy="1314162"/>
          </a:xfrm>
          <a:prstGeom prst="rect">
            <a:avLst/>
          </a:prstGeom>
          <a:solidFill>
            <a:srgbClr val="930416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12" y="370825"/>
            <a:ext cx="10009908" cy="1325563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Контроль за соблюдением прав человека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0709" y="1968576"/>
            <a:ext cx="9864436" cy="3642518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709" y="1974276"/>
            <a:ext cx="9864436" cy="3636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Общественные наблюдательные комиссии созданы в 2008 году для осуществления «контроля соблюдения прав заключенных в местах принудительного содержания». В разных регионах в состав ОНК входит от 5 до 40 человек. Это общественная, правозащитная и потому неоплачиваемая работа. Выдвигать кандидата могут любые общественные объединения (зарегистрированные и действующие не менее пяти лет), кроме политических партий, религиозных конфессий и НКО из реестров иностранных агентов.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12192000" cy="2698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5"/>
          <p:cNvSpPr>
            <a:spLocks noGrp="1"/>
          </p:cNvSpPr>
          <p:nvPr/>
        </p:nvSpPr>
        <p:spPr>
          <a:xfrm>
            <a:off x="497143" y="384557"/>
            <a:ext cx="11180616" cy="1681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just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Общероссийская общественная организация «Российский Красный Крест» осуществляет свою деятельность с 1867 года. Российский Красный Крест является участником Международного Движения Красного Креста и Красного Полумесяца.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r="12902"/>
          <a:stretch>
            <a:fillRect/>
          </a:stretch>
        </p:blipFill>
        <p:spPr>
          <a:xfrm>
            <a:off x="4396540" y="3212623"/>
            <a:ext cx="3367964" cy="3367964"/>
          </a:xfrm>
          <a:custGeom>
            <a:avLst/>
            <a:gdLst>
              <a:gd name="connsiteX0" fmla="*/ 1683982 w 3367964"/>
              <a:gd name="connsiteY0" fmla="*/ 0 h 3367964"/>
              <a:gd name="connsiteX1" fmla="*/ 3367964 w 3367964"/>
              <a:gd name="connsiteY1" fmla="*/ 1683982 h 3367964"/>
              <a:gd name="connsiteX2" fmla="*/ 1683982 w 3367964"/>
              <a:gd name="connsiteY2" fmla="*/ 3367964 h 3367964"/>
              <a:gd name="connsiteX3" fmla="*/ 0 w 3367964"/>
              <a:gd name="connsiteY3" fmla="*/ 1683982 h 3367964"/>
              <a:gd name="connsiteX4" fmla="*/ 1683982 w 3367964"/>
              <a:gd name="connsiteY4" fmla="*/ 0 h 336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964" h="3367964">
                <a:moveTo>
                  <a:pt x="1683982" y="0"/>
                </a:moveTo>
                <a:cubicBezTo>
                  <a:pt x="2614020" y="0"/>
                  <a:pt x="3367964" y="753944"/>
                  <a:pt x="3367964" y="1683982"/>
                </a:cubicBezTo>
                <a:cubicBezTo>
                  <a:pt x="3367964" y="2614020"/>
                  <a:pt x="2614020" y="3367964"/>
                  <a:pt x="1683982" y="3367964"/>
                </a:cubicBezTo>
                <a:cubicBezTo>
                  <a:pt x="753944" y="3367964"/>
                  <a:pt x="0" y="2614020"/>
                  <a:pt x="0" y="1683982"/>
                </a:cubicBezTo>
                <a:cubicBezTo>
                  <a:pt x="0" y="753944"/>
                  <a:pt x="753944" y="0"/>
                  <a:pt x="1683982" y="0"/>
                </a:cubicBezTo>
                <a:close/>
              </a:path>
            </a:pathLst>
          </a:cu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 descr="https://sun9-9.userapi.com/impg/ZtOh79LeqXiiSh_KiGfNiO0il-tt8Bsvwjt61g/GOGGpgjZ-uY.jpg?size=1280x720&amp;quality=95&amp;sign=0bb6dd3fd20f6951d9cebde195d63bb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7" r="3769"/>
          <a:stretch>
            <a:fillRect/>
          </a:stretch>
        </p:blipFill>
        <p:spPr bwMode="auto">
          <a:xfrm>
            <a:off x="3021849" y="2979096"/>
            <a:ext cx="1356404" cy="1340817"/>
          </a:xfrm>
          <a:custGeom>
            <a:avLst/>
            <a:gdLst>
              <a:gd name="connsiteX0" fmla="*/ 586642 w 1356404"/>
              <a:gd name="connsiteY0" fmla="*/ 0 h 1340817"/>
              <a:gd name="connsiteX1" fmla="*/ 769762 w 1356404"/>
              <a:gd name="connsiteY1" fmla="*/ 0 h 1340817"/>
              <a:gd name="connsiteX2" fmla="*/ 814884 w 1356404"/>
              <a:gd name="connsiteY2" fmla="*/ 4549 h 1340817"/>
              <a:gd name="connsiteX3" fmla="*/ 1356404 w 1356404"/>
              <a:gd name="connsiteY3" fmla="*/ 668972 h 1340817"/>
              <a:gd name="connsiteX4" fmla="*/ 814884 w 1356404"/>
              <a:gd name="connsiteY4" fmla="*/ 1333395 h 1340817"/>
              <a:gd name="connsiteX5" fmla="*/ 741262 w 1356404"/>
              <a:gd name="connsiteY5" fmla="*/ 1340817 h 1340817"/>
              <a:gd name="connsiteX6" fmla="*/ 615142 w 1356404"/>
              <a:gd name="connsiteY6" fmla="*/ 1340817 h 1340817"/>
              <a:gd name="connsiteX7" fmla="*/ 541521 w 1356404"/>
              <a:gd name="connsiteY7" fmla="*/ 1333395 h 1340817"/>
              <a:gd name="connsiteX8" fmla="*/ 0 w 1356404"/>
              <a:gd name="connsiteY8" fmla="*/ 668972 h 1340817"/>
              <a:gd name="connsiteX9" fmla="*/ 541521 w 1356404"/>
              <a:gd name="connsiteY9" fmla="*/ 4549 h 134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6404" h="1340817">
                <a:moveTo>
                  <a:pt x="586642" y="0"/>
                </a:moveTo>
                <a:lnTo>
                  <a:pt x="769762" y="0"/>
                </a:lnTo>
                <a:lnTo>
                  <a:pt x="814884" y="4549"/>
                </a:lnTo>
                <a:cubicBezTo>
                  <a:pt x="1123929" y="67789"/>
                  <a:pt x="1356404" y="341231"/>
                  <a:pt x="1356404" y="668972"/>
                </a:cubicBezTo>
                <a:cubicBezTo>
                  <a:pt x="1356404" y="996713"/>
                  <a:pt x="1123929" y="1270156"/>
                  <a:pt x="814884" y="1333395"/>
                </a:cubicBezTo>
                <a:lnTo>
                  <a:pt x="741262" y="1340817"/>
                </a:lnTo>
                <a:lnTo>
                  <a:pt x="615142" y="1340817"/>
                </a:lnTo>
                <a:lnTo>
                  <a:pt x="541521" y="1333395"/>
                </a:lnTo>
                <a:cubicBezTo>
                  <a:pt x="232475" y="1270156"/>
                  <a:pt x="0" y="996713"/>
                  <a:pt x="0" y="668972"/>
                </a:cubicBezTo>
                <a:cubicBezTo>
                  <a:pt x="0" y="341231"/>
                  <a:pt x="232475" y="67789"/>
                  <a:pt x="541521" y="4549"/>
                </a:cubicBezTo>
                <a:close/>
              </a:path>
            </a:pathLst>
          </a:cu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 descr="https://sun9-78.userapi.com/impg/B5W84dAGDxegiqKh6J5u1-ZVMEO2EbZdhIlgsA/3QKKF-pa-n0.jpg?size=1280x853&amp;quality=95&amp;sign=c7a20eece7579b2b5eedc1eb642eab0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7" t="331" r="1571" b="342"/>
          <a:stretch>
            <a:fillRect/>
          </a:stretch>
        </p:blipFill>
        <p:spPr bwMode="auto">
          <a:xfrm>
            <a:off x="1492973" y="4057587"/>
            <a:ext cx="1356404" cy="1356404"/>
          </a:xfrm>
          <a:custGeom>
            <a:avLst/>
            <a:gdLst>
              <a:gd name="connsiteX0" fmla="*/ 678202 w 1356404"/>
              <a:gd name="connsiteY0" fmla="*/ 0 h 1356404"/>
              <a:gd name="connsiteX1" fmla="*/ 1356404 w 1356404"/>
              <a:gd name="connsiteY1" fmla="*/ 678202 h 1356404"/>
              <a:gd name="connsiteX2" fmla="*/ 678202 w 1356404"/>
              <a:gd name="connsiteY2" fmla="*/ 1356404 h 1356404"/>
              <a:gd name="connsiteX3" fmla="*/ 0 w 1356404"/>
              <a:gd name="connsiteY3" fmla="*/ 678202 h 1356404"/>
              <a:gd name="connsiteX4" fmla="*/ 678202 w 1356404"/>
              <a:gd name="connsiteY4" fmla="*/ 0 h 135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404" h="1356404">
                <a:moveTo>
                  <a:pt x="678202" y="0"/>
                </a:moveTo>
                <a:cubicBezTo>
                  <a:pt x="1052763" y="0"/>
                  <a:pt x="1356404" y="303641"/>
                  <a:pt x="1356404" y="678202"/>
                </a:cubicBezTo>
                <a:cubicBezTo>
                  <a:pt x="1356404" y="1052763"/>
                  <a:pt x="1052763" y="1356404"/>
                  <a:pt x="678202" y="1356404"/>
                </a:cubicBezTo>
                <a:cubicBezTo>
                  <a:pt x="303641" y="1356404"/>
                  <a:pt x="0" y="1052763"/>
                  <a:pt x="0" y="678202"/>
                </a:cubicBezTo>
                <a:cubicBezTo>
                  <a:pt x="0" y="303641"/>
                  <a:pt x="303641" y="0"/>
                  <a:pt x="678202" y="0"/>
                </a:cubicBezTo>
                <a:close/>
              </a:path>
            </a:pathLst>
          </a:cu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https://sun9-17.userapi.com/impg/er1jkKIFUoNts4hiC5HhzmBo7cfPa54t4ADzRQ/0XChfXQYjSw.jpg?size=1280x853&amp;quality=96&amp;sign=e9d93f9c7f54646747258a045f08c5c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t="21558" r="25089"/>
          <a:stretch>
            <a:fillRect/>
          </a:stretch>
        </p:blipFill>
        <p:spPr bwMode="auto">
          <a:xfrm>
            <a:off x="2832033" y="5214197"/>
            <a:ext cx="1347402" cy="1366390"/>
          </a:xfrm>
          <a:custGeom>
            <a:avLst/>
            <a:gdLst>
              <a:gd name="connsiteX0" fmla="*/ 673701 w 1347402"/>
              <a:gd name="connsiteY0" fmla="*/ 0 h 1366390"/>
              <a:gd name="connsiteX1" fmla="*/ 1347402 w 1347402"/>
              <a:gd name="connsiteY1" fmla="*/ 683195 h 1366390"/>
              <a:gd name="connsiteX2" fmla="*/ 673701 w 1347402"/>
              <a:gd name="connsiteY2" fmla="*/ 1366390 h 1366390"/>
              <a:gd name="connsiteX3" fmla="*/ 0 w 1347402"/>
              <a:gd name="connsiteY3" fmla="*/ 683195 h 1366390"/>
              <a:gd name="connsiteX4" fmla="*/ 673701 w 1347402"/>
              <a:gd name="connsiteY4" fmla="*/ 0 h 13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7402" h="1366390">
                <a:moveTo>
                  <a:pt x="673701" y="0"/>
                </a:moveTo>
                <a:cubicBezTo>
                  <a:pt x="1045776" y="0"/>
                  <a:pt x="1347402" y="305877"/>
                  <a:pt x="1347402" y="683195"/>
                </a:cubicBezTo>
                <a:cubicBezTo>
                  <a:pt x="1347402" y="1060513"/>
                  <a:pt x="1045776" y="1366390"/>
                  <a:pt x="673701" y="1366390"/>
                </a:cubicBezTo>
                <a:cubicBezTo>
                  <a:pt x="301626" y="1366390"/>
                  <a:pt x="0" y="1060513"/>
                  <a:pt x="0" y="683195"/>
                </a:cubicBezTo>
                <a:cubicBezTo>
                  <a:pt x="0" y="305877"/>
                  <a:pt x="301626" y="0"/>
                  <a:pt x="673701" y="0"/>
                </a:cubicBezTo>
                <a:close/>
              </a:path>
            </a:pathLst>
          </a:cu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 descr="https://sun9-13.userapi.com/impg/ylRmWES3B78WDFTOl-0XJ4LYm8it7N3tJQHfHg/Gi5HxsssNtY.jpg?size=1280x852&amp;quality=96&amp;sign=fe213e0c177f8ad3435d1363e33c4e3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5195" r="13165"/>
          <a:stretch>
            <a:fillRect/>
          </a:stretch>
        </p:blipFill>
        <p:spPr bwMode="auto">
          <a:xfrm>
            <a:off x="7912397" y="5224183"/>
            <a:ext cx="1356404" cy="1356404"/>
          </a:xfrm>
          <a:custGeom>
            <a:avLst/>
            <a:gdLst>
              <a:gd name="connsiteX0" fmla="*/ 678202 w 1356404"/>
              <a:gd name="connsiteY0" fmla="*/ 0 h 1356404"/>
              <a:gd name="connsiteX1" fmla="*/ 1356404 w 1356404"/>
              <a:gd name="connsiteY1" fmla="*/ 678202 h 1356404"/>
              <a:gd name="connsiteX2" fmla="*/ 678202 w 1356404"/>
              <a:gd name="connsiteY2" fmla="*/ 1356404 h 1356404"/>
              <a:gd name="connsiteX3" fmla="*/ 0 w 1356404"/>
              <a:gd name="connsiteY3" fmla="*/ 678202 h 1356404"/>
              <a:gd name="connsiteX4" fmla="*/ 678202 w 1356404"/>
              <a:gd name="connsiteY4" fmla="*/ 0 h 135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404" h="1356404">
                <a:moveTo>
                  <a:pt x="678202" y="0"/>
                </a:moveTo>
                <a:cubicBezTo>
                  <a:pt x="1052763" y="0"/>
                  <a:pt x="1356404" y="303641"/>
                  <a:pt x="1356404" y="678202"/>
                </a:cubicBezTo>
                <a:cubicBezTo>
                  <a:pt x="1356404" y="1052763"/>
                  <a:pt x="1052763" y="1356404"/>
                  <a:pt x="678202" y="1356404"/>
                </a:cubicBezTo>
                <a:cubicBezTo>
                  <a:pt x="303641" y="1356404"/>
                  <a:pt x="0" y="1052763"/>
                  <a:pt x="0" y="678202"/>
                </a:cubicBezTo>
                <a:cubicBezTo>
                  <a:pt x="0" y="303641"/>
                  <a:pt x="303641" y="0"/>
                  <a:pt x="678202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 descr="https://sun9-43.userapi.com/impg/iqm0_xkkv21X1NgUd8DjWHBwrnlU7sXRxUMV8g/8PLCdmF24g0.jpg?size=1280x853&amp;quality=96&amp;sign=a0af8dfa7a316c2832e9394b3b41be9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1960" r="15640"/>
          <a:stretch>
            <a:fillRect/>
          </a:stretch>
        </p:blipFill>
        <p:spPr bwMode="auto">
          <a:xfrm>
            <a:off x="9161907" y="4056893"/>
            <a:ext cx="1356404" cy="1356404"/>
          </a:xfrm>
          <a:custGeom>
            <a:avLst/>
            <a:gdLst>
              <a:gd name="connsiteX0" fmla="*/ 678202 w 1356404"/>
              <a:gd name="connsiteY0" fmla="*/ 0 h 1356404"/>
              <a:gd name="connsiteX1" fmla="*/ 1356404 w 1356404"/>
              <a:gd name="connsiteY1" fmla="*/ 678202 h 1356404"/>
              <a:gd name="connsiteX2" fmla="*/ 678202 w 1356404"/>
              <a:gd name="connsiteY2" fmla="*/ 1356404 h 1356404"/>
              <a:gd name="connsiteX3" fmla="*/ 0 w 1356404"/>
              <a:gd name="connsiteY3" fmla="*/ 678202 h 1356404"/>
              <a:gd name="connsiteX4" fmla="*/ 678202 w 1356404"/>
              <a:gd name="connsiteY4" fmla="*/ 0 h 135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404" h="1356404">
                <a:moveTo>
                  <a:pt x="678202" y="0"/>
                </a:moveTo>
                <a:cubicBezTo>
                  <a:pt x="1052763" y="0"/>
                  <a:pt x="1356404" y="303641"/>
                  <a:pt x="1356404" y="678202"/>
                </a:cubicBezTo>
                <a:cubicBezTo>
                  <a:pt x="1356404" y="1052763"/>
                  <a:pt x="1052763" y="1356404"/>
                  <a:pt x="678202" y="1356404"/>
                </a:cubicBezTo>
                <a:cubicBezTo>
                  <a:pt x="303641" y="1356404"/>
                  <a:pt x="0" y="1052763"/>
                  <a:pt x="0" y="678202"/>
                </a:cubicBezTo>
                <a:cubicBezTo>
                  <a:pt x="0" y="303641"/>
                  <a:pt x="303641" y="0"/>
                  <a:pt x="678202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 descr="https://sun9-70.userapi.com/impg/mSHvWVEI8pPMZ7mt2UdegsCMoDWvr497rq2ekA/v47gg6kzJJo.jpg?size=1280x852&amp;quality=96&amp;sign=d1460dfb565b6d8bd40a7e2510a3bdb4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 t="7439" r="16688" b="819"/>
          <a:stretch>
            <a:fillRect/>
          </a:stretch>
        </p:blipFill>
        <p:spPr bwMode="auto">
          <a:xfrm>
            <a:off x="7766157" y="2997938"/>
            <a:ext cx="1356404" cy="1356404"/>
          </a:xfrm>
          <a:custGeom>
            <a:avLst/>
            <a:gdLst>
              <a:gd name="connsiteX0" fmla="*/ 678202 w 1356404"/>
              <a:gd name="connsiteY0" fmla="*/ 0 h 1356404"/>
              <a:gd name="connsiteX1" fmla="*/ 1356404 w 1356404"/>
              <a:gd name="connsiteY1" fmla="*/ 678202 h 1356404"/>
              <a:gd name="connsiteX2" fmla="*/ 678202 w 1356404"/>
              <a:gd name="connsiteY2" fmla="*/ 1356404 h 1356404"/>
              <a:gd name="connsiteX3" fmla="*/ 0 w 1356404"/>
              <a:gd name="connsiteY3" fmla="*/ 678202 h 1356404"/>
              <a:gd name="connsiteX4" fmla="*/ 678202 w 1356404"/>
              <a:gd name="connsiteY4" fmla="*/ 0 h 135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404" h="1356404">
                <a:moveTo>
                  <a:pt x="678202" y="0"/>
                </a:moveTo>
                <a:cubicBezTo>
                  <a:pt x="1052763" y="0"/>
                  <a:pt x="1356404" y="303641"/>
                  <a:pt x="1356404" y="678202"/>
                </a:cubicBezTo>
                <a:cubicBezTo>
                  <a:pt x="1356404" y="1052763"/>
                  <a:pt x="1052763" y="1356404"/>
                  <a:pt x="678202" y="1356404"/>
                </a:cubicBezTo>
                <a:cubicBezTo>
                  <a:pt x="303641" y="1356404"/>
                  <a:pt x="0" y="1052763"/>
                  <a:pt x="0" y="678202"/>
                </a:cubicBezTo>
                <a:cubicBezTo>
                  <a:pt x="0" y="303641"/>
                  <a:pt x="303641" y="0"/>
                  <a:pt x="678202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0" y="2528454"/>
            <a:ext cx="12192000" cy="336550"/>
          </a:xfrm>
          <a:prstGeom prst="rect">
            <a:avLst/>
          </a:prstGeom>
          <a:solidFill>
            <a:srgbClr val="011E4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 b="2754"/>
          <a:stretch>
            <a:fillRect/>
          </a:stretch>
        </p:blipFill>
        <p:spPr>
          <a:xfrm>
            <a:off x="0" y="0"/>
            <a:ext cx="12178146" cy="6858000"/>
          </a:xfrm>
          <a:custGeom>
            <a:avLst/>
            <a:gdLst>
              <a:gd name="connsiteX0" fmla="*/ 0 w 12178146"/>
              <a:gd name="connsiteY0" fmla="*/ 0 h 6858000"/>
              <a:gd name="connsiteX1" fmla="*/ 12178146 w 12178146"/>
              <a:gd name="connsiteY1" fmla="*/ 0 h 6858000"/>
              <a:gd name="connsiteX2" fmla="*/ 12178146 w 12178146"/>
              <a:gd name="connsiteY2" fmla="*/ 6858000 h 6858000"/>
              <a:gd name="connsiteX3" fmla="*/ 0 w 121781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8146" h="6858000">
                <a:moveTo>
                  <a:pt x="0" y="0"/>
                </a:moveTo>
                <a:lnTo>
                  <a:pt x="12178146" y="0"/>
                </a:lnTo>
                <a:lnTo>
                  <a:pt x="1217814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071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41073" y="376526"/>
            <a:ext cx="6123709" cy="1314162"/>
          </a:xfrm>
          <a:prstGeom prst="rect">
            <a:avLst/>
          </a:prstGeom>
          <a:solidFill>
            <a:srgbClr val="930416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165" y="370825"/>
            <a:ext cx="8610598" cy="1325563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Оказания помощи при ЧС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982" y="2067214"/>
            <a:ext cx="11222182" cy="1576532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5" y="2175164"/>
            <a:ext cx="11180619" cy="4315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Российский Красный Крест реализует программу предоставления помощи людям, пострадавшим от чрезвычайных ситуаций. В рамках программы Российский Красный Крест: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982" y="4014573"/>
            <a:ext cx="5257800" cy="2275391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98763" y="4014573"/>
            <a:ext cx="5216237" cy="247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предоставляет гуманитарную помощь в кризисных ситуациях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организовывает оперативные отряды для работы в ЧС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2365" y="4014571"/>
            <a:ext cx="5257800" cy="2275393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442365" y="4014571"/>
            <a:ext cx="5257800" cy="247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обучает </a:t>
            </a:r>
            <a:r>
              <a:rPr lang="ru-RU" dirty="0">
                <a:solidFill>
                  <a:schemeClr val="bg1"/>
                </a:solidFill>
              </a:rPr>
              <a:t>население реагированию на ЧС;</a:t>
            </a:r>
          </a:p>
          <a:p>
            <a:r>
              <a:rPr lang="ru-RU" dirty="0">
                <a:solidFill>
                  <a:schemeClr val="bg1"/>
                </a:solidFill>
              </a:rPr>
              <a:t>информирует население о борьбе с особо опасными заболеваниями.</a:t>
            </a:r>
          </a:p>
        </p:txBody>
      </p:sp>
    </p:spTree>
    <p:extLst>
      <p:ext uri="{BB962C8B-B14F-4D97-AF65-F5344CB8AC3E}">
        <p14:creationId xmlns:p14="http://schemas.microsoft.com/office/powerpoint/2010/main" val="20156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b="1550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1E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Почему нам нужны добровольцы?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435" y="1825625"/>
            <a:ext cx="5403273" cy="34044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Главная сила Российского Красного Креста – это неравнодушные люди, которые не могут оставаться безразличными к чужим страданиям. Волонтеры и добровольцы позволяют нам помочь огромному количеству людей, чего не удалось бы сделать никак иначе.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63145" y="1825625"/>
            <a:ext cx="5410200" cy="3459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Добровольцы соблюдают принципы Красного Креста, прежде всего, гуманность и нейтральность, они не транслируют интересы какой-либо политической или социальной группы, не дискриминируют людей ни по одному из признаков. Именно поэтому они вызывают доверие и могут эффективно помогать всем нуждающимся.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9435" y="5541818"/>
            <a:ext cx="11533909" cy="87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Если вы искренне хотите помогать, присоединяйтесь к нам: вместе мы сможем сделать мир лучше!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435" y="1825625"/>
            <a:ext cx="5403273" cy="340446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63145" y="1825625"/>
            <a:ext cx="5403273" cy="340446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9435" y="5541818"/>
            <a:ext cx="11526983" cy="87976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" y="4847130"/>
            <a:ext cx="2704283" cy="2010870"/>
            <a:chOff x="1" y="4847130"/>
            <a:chExt cx="2704283" cy="2010870"/>
          </a:xfrm>
        </p:grpSpPr>
        <p:sp>
          <p:nvSpPr>
            <p:cNvPr id="12" name="Полилиния 11"/>
            <p:cNvSpPr/>
            <p:nvPr/>
          </p:nvSpPr>
          <p:spPr>
            <a:xfrm rot="16200000">
              <a:off x="1593368" y="5755659"/>
              <a:ext cx="663535" cy="1540108"/>
            </a:xfrm>
            <a:custGeom>
              <a:avLst/>
              <a:gdLst>
                <a:gd name="connsiteX0" fmla="*/ 55659 w 675860"/>
                <a:gd name="connsiteY0" fmla="*/ 2313830 h 2313830"/>
                <a:gd name="connsiteX1" fmla="*/ 675860 w 675860"/>
                <a:gd name="connsiteY1" fmla="*/ 1844703 h 2313830"/>
                <a:gd name="connsiteX2" fmla="*/ 675860 w 675860"/>
                <a:gd name="connsiteY2" fmla="*/ 15903 h 2313830"/>
                <a:gd name="connsiteX3" fmla="*/ 675860 w 675860"/>
                <a:gd name="connsiteY3" fmla="*/ 7952 h 2313830"/>
                <a:gd name="connsiteX4" fmla="*/ 675860 w 675860"/>
                <a:gd name="connsiteY4" fmla="*/ 0 h 2313830"/>
                <a:gd name="connsiteX5" fmla="*/ 0 w 675860"/>
                <a:gd name="connsiteY5" fmla="*/ 604299 h 2313830"/>
                <a:gd name="connsiteX6" fmla="*/ 55659 w 675860"/>
                <a:gd name="connsiteY6" fmla="*/ 2313830 h 2313830"/>
                <a:gd name="connsiteX0" fmla="*/ 49683 w 675860"/>
                <a:gd name="connsiteY0" fmla="*/ 2289924 h 2289924"/>
                <a:gd name="connsiteX1" fmla="*/ 675860 w 675860"/>
                <a:gd name="connsiteY1" fmla="*/ 1844703 h 2289924"/>
                <a:gd name="connsiteX2" fmla="*/ 675860 w 675860"/>
                <a:gd name="connsiteY2" fmla="*/ 15903 h 2289924"/>
                <a:gd name="connsiteX3" fmla="*/ 675860 w 675860"/>
                <a:gd name="connsiteY3" fmla="*/ 7952 h 2289924"/>
                <a:gd name="connsiteX4" fmla="*/ 675860 w 675860"/>
                <a:gd name="connsiteY4" fmla="*/ 0 h 2289924"/>
                <a:gd name="connsiteX5" fmla="*/ 0 w 675860"/>
                <a:gd name="connsiteY5" fmla="*/ 604299 h 2289924"/>
                <a:gd name="connsiteX6" fmla="*/ 49683 w 675860"/>
                <a:gd name="connsiteY6" fmla="*/ 2289924 h 2289924"/>
                <a:gd name="connsiteX0" fmla="*/ 0 w 1128201"/>
                <a:gd name="connsiteY0" fmla="*/ 2618629 h 2618629"/>
                <a:gd name="connsiteX1" fmla="*/ 1128201 w 1128201"/>
                <a:gd name="connsiteY1" fmla="*/ 1844703 h 2618629"/>
                <a:gd name="connsiteX2" fmla="*/ 1128201 w 1128201"/>
                <a:gd name="connsiteY2" fmla="*/ 15903 h 2618629"/>
                <a:gd name="connsiteX3" fmla="*/ 1128201 w 1128201"/>
                <a:gd name="connsiteY3" fmla="*/ 7952 h 2618629"/>
                <a:gd name="connsiteX4" fmla="*/ 1128201 w 1128201"/>
                <a:gd name="connsiteY4" fmla="*/ 0 h 2618629"/>
                <a:gd name="connsiteX5" fmla="*/ 452341 w 1128201"/>
                <a:gd name="connsiteY5" fmla="*/ 604299 h 2618629"/>
                <a:gd name="connsiteX6" fmla="*/ 0 w 1128201"/>
                <a:gd name="connsiteY6" fmla="*/ 2618629 h 2618629"/>
                <a:gd name="connsiteX0" fmla="*/ 0 w 1176012"/>
                <a:gd name="connsiteY0" fmla="*/ 2742927 h 2742927"/>
                <a:gd name="connsiteX1" fmla="*/ 1176012 w 1176012"/>
                <a:gd name="connsiteY1" fmla="*/ 2004860 h 2742927"/>
                <a:gd name="connsiteX2" fmla="*/ 1128201 w 1176012"/>
                <a:gd name="connsiteY2" fmla="*/ 140201 h 2742927"/>
                <a:gd name="connsiteX3" fmla="*/ 1128201 w 1176012"/>
                <a:gd name="connsiteY3" fmla="*/ 132250 h 2742927"/>
                <a:gd name="connsiteX4" fmla="*/ 1128201 w 1176012"/>
                <a:gd name="connsiteY4" fmla="*/ 124298 h 2742927"/>
                <a:gd name="connsiteX5" fmla="*/ 452341 w 1176012"/>
                <a:gd name="connsiteY5" fmla="*/ 728597 h 2742927"/>
                <a:gd name="connsiteX6" fmla="*/ 0 w 1176012"/>
                <a:gd name="connsiteY6" fmla="*/ 2742927 h 2742927"/>
                <a:gd name="connsiteX0" fmla="*/ 0 w 1128201"/>
                <a:gd name="connsiteY0" fmla="*/ 2618629 h 2618629"/>
                <a:gd name="connsiteX1" fmla="*/ 1128200 w 1128201"/>
                <a:gd name="connsiteY1" fmla="*/ 1904468 h 2618629"/>
                <a:gd name="connsiteX2" fmla="*/ 1128201 w 1128201"/>
                <a:gd name="connsiteY2" fmla="*/ 15903 h 2618629"/>
                <a:gd name="connsiteX3" fmla="*/ 1128201 w 1128201"/>
                <a:gd name="connsiteY3" fmla="*/ 7952 h 2618629"/>
                <a:gd name="connsiteX4" fmla="*/ 1128201 w 1128201"/>
                <a:gd name="connsiteY4" fmla="*/ 0 h 2618629"/>
                <a:gd name="connsiteX5" fmla="*/ 452341 w 1128201"/>
                <a:gd name="connsiteY5" fmla="*/ 604299 h 2618629"/>
                <a:gd name="connsiteX6" fmla="*/ 0 w 1128201"/>
                <a:gd name="connsiteY6" fmla="*/ 2618629 h 26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201" h="2618629">
                  <a:moveTo>
                    <a:pt x="0" y="2618629"/>
                  </a:moveTo>
                  <a:lnTo>
                    <a:pt x="1128200" y="1904468"/>
                  </a:lnTo>
                  <a:cubicBezTo>
                    <a:pt x="1112263" y="1282915"/>
                    <a:pt x="1128201" y="331989"/>
                    <a:pt x="1128201" y="15903"/>
                  </a:cubicBezTo>
                  <a:lnTo>
                    <a:pt x="1128201" y="7952"/>
                  </a:lnTo>
                  <a:lnTo>
                    <a:pt x="1128201" y="0"/>
                  </a:lnTo>
                  <a:lnTo>
                    <a:pt x="452341" y="604299"/>
                  </a:lnTo>
                  <a:lnTo>
                    <a:pt x="0" y="2618629"/>
                  </a:lnTo>
                  <a:close/>
                </a:path>
              </a:pathLst>
            </a:custGeom>
            <a:solidFill>
              <a:srgbClr val="930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6200000">
              <a:off x="-112234" y="4959365"/>
              <a:ext cx="1711578" cy="1487108"/>
            </a:xfrm>
            <a:custGeom>
              <a:avLst/>
              <a:gdLst>
                <a:gd name="connsiteX0" fmla="*/ 0 w 2910178"/>
                <a:gd name="connsiteY0" fmla="*/ 2528514 h 2528514"/>
                <a:gd name="connsiteX1" fmla="*/ 2910178 w 2910178"/>
                <a:gd name="connsiteY1" fmla="*/ 0 h 2528514"/>
                <a:gd name="connsiteX2" fmla="*/ 2107096 w 2910178"/>
                <a:gd name="connsiteY2" fmla="*/ 0 h 2528514"/>
                <a:gd name="connsiteX3" fmla="*/ 0 w 2910178"/>
                <a:gd name="connsiteY3" fmla="*/ 1860605 h 2528514"/>
                <a:gd name="connsiteX4" fmla="*/ 0 w 2910178"/>
                <a:gd name="connsiteY4" fmla="*/ 2528514 h 252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178" h="2528514">
                  <a:moveTo>
                    <a:pt x="0" y="2528514"/>
                  </a:moveTo>
                  <a:lnTo>
                    <a:pt x="2910178" y="0"/>
                  </a:lnTo>
                  <a:lnTo>
                    <a:pt x="2107096" y="0"/>
                  </a:lnTo>
                  <a:lnTo>
                    <a:pt x="0" y="1860605"/>
                  </a:lnTo>
                  <a:lnTo>
                    <a:pt x="0" y="2528514"/>
                  </a:lnTo>
                  <a:close/>
                </a:path>
              </a:pathLst>
            </a:custGeom>
            <a:solidFill>
              <a:srgbClr val="E007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 rot="16200000">
              <a:off x="585856" y="4739572"/>
              <a:ext cx="1543225" cy="2693631"/>
            </a:xfrm>
            <a:custGeom>
              <a:avLst/>
              <a:gdLst>
                <a:gd name="connsiteX0" fmla="*/ 0 w 2623930"/>
                <a:gd name="connsiteY0" fmla="*/ 0 h 4579951"/>
                <a:gd name="connsiteX1" fmla="*/ 2623930 w 2623930"/>
                <a:gd name="connsiteY1" fmla="*/ 0 h 4579951"/>
                <a:gd name="connsiteX2" fmla="*/ 524786 w 2623930"/>
                <a:gd name="connsiteY2" fmla="*/ 1860605 h 4579951"/>
                <a:gd name="connsiteX3" fmla="*/ 524786 w 2623930"/>
                <a:gd name="connsiteY3" fmla="*/ 4245996 h 4579951"/>
                <a:gd name="connsiteX4" fmla="*/ 0 w 2623930"/>
                <a:gd name="connsiteY4" fmla="*/ 4579951 h 4579951"/>
                <a:gd name="connsiteX5" fmla="*/ 0 w 2623930"/>
                <a:gd name="connsiteY5" fmla="*/ 0 h 45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930" h="4579951">
                  <a:moveTo>
                    <a:pt x="0" y="0"/>
                  </a:moveTo>
                  <a:lnTo>
                    <a:pt x="2623930" y="0"/>
                  </a:lnTo>
                  <a:lnTo>
                    <a:pt x="524786" y="1860605"/>
                  </a:lnTo>
                  <a:lnTo>
                    <a:pt x="524786" y="4245996"/>
                  </a:lnTo>
                  <a:lnTo>
                    <a:pt x="0" y="4579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9494644" y="0"/>
            <a:ext cx="2697356" cy="2010870"/>
            <a:chOff x="9472980" y="24143"/>
            <a:chExt cx="2697356" cy="2010870"/>
          </a:xfrm>
        </p:grpSpPr>
        <p:sp>
          <p:nvSpPr>
            <p:cNvPr id="22" name="Полилиния 21"/>
            <p:cNvSpPr/>
            <p:nvPr/>
          </p:nvSpPr>
          <p:spPr>
            <a:xfrm rot="5400000">
              <a:off x="9913434" y="-413624"/>
              <a:ext cx="663535" cy="1540108"/>
            </a:xfrm>
            <a:custGeom>
              <a:avLst/>
              <a:gdLst>
                <a:gd name="connsiteX0" fmla="*/ 55659 w 675860"/>
                <a:gd name="connsiteY0" fmla="*/ 2313830 h 2313830"/>
                <a:gd name="connsiteX1" fmla="*/ 675860 w 675860"/>
                <a:gd name="connsiteY1" fmla="*/ 1844703 h 2313830"/>
                <a:gd name="connsiteX2" fmla="*/ 675860 w 675860"/>
                <a:gd name="connsiteY2" fmla="*/ 15903 h 2313830"/>
                <a:gd name="connsiteX3" fmla="*/ 675860 w 675860"/>
                <a:gd name="connsiteY3" fmla="*/ 7952 h 2313830"/>
                <a:gd name="connsiteX4" fmla="*/ 675860 w 675860"/>
                <a:gd name="connsiteY4" fmla="*/ 0 h 2313830"/>
                <a:gd name="connsiteX5" fmla="*/ 0 w 675860"/>
                <a:gd name="connsiteY5" fmla="*/ 604299 h 2313830"/>
                <a:gd name="connsiteX6" fmla="*/ 55659 w 675860"/>
                <a:gd name="connsiteY6" fmla="*/ 2313830 h 2313830"/>
                <a:gd name="connsiteX0" fmla="*/ 49683 w 675860"/>
                <a:gd name="connsiteY0" fmla="*/ 2289924 h 2289924"/>
                <a:gd name="connsiteX1" fmla="*/ 675860 w 675860"/>
                <a:gd name="connsiteY1" fmla="*/ 1844703 h 2289924"/>
                <a:gd name="connsiteX2" fmla="*/ 675860 w 675860"/>
                <a:gd name="connsiteY2" fmla="*/ 15903 h 2289924"/>
                <a:gd name="connsiteX3" fmla="*/ 675860 w 675860"/>
                <a:gd name="connsiteY3" fmla="*/ 7952 h 2289924"/>
                <a:gd name="connsiteX4" fmla="*/ 675860 w 675860"/>
                <a:gd name="connsiteY4" fmla="*/ 0 h 2289924"/>
                <a:gd name="connsiteX5" fmla="*/ 0 w 675860"/>
                <a:gd name="connsiteY5" fmla="*/ 604299 h 2289924"/>
                <a:gd name="connsiteX6" fmla="*/ 49683 w 675860"/>
                <a:gd name="connsiteY6" fmla="*/ 2289924 h 2289924"/>
                <a:gd name="connsiteX0" fmla="*/ 0 w 1128201"/>
                <a:gd name="connsiteY0" fmla="*/ 2618629 h 2618629"/>
                <a:gd name="connsiteX1" fmla="*/ 1128201 w 1128201"/>
                <a:gd name="connsiteY1" fmla="*/ 1844703 h 2618629"/>
                <a:gd name="connsiteX2" fmla="*/ 1128201 w 1128201"/>
                <a:gd name="connsiteY2" fmla="*/ 15903 h 2618629"/>
                <a:gd name="connsiteX3" fmla="*/ 1128201 w 1128201"/>
                <a:gd name="connsiteY3" fmla="*/ 7952 h 2618629"/>
                <a:gd name="connsiteX4" fmla="*/ 1128201 w 1128201"/>
                <a:gd name="connsiteY4" fmla="*/ 0 h 2618629"/>
                <a:gd name="connsiteX5" fmla="*/ 452341 w 1128201"/>
                <a:gd name="connsiteY5" fmla="*/ 604299 h 2618629"/>
                <a:gd name="connsiteX6" fmla="*/ 0 w 1128201"/>
                <a:gd name="connsiteY6" fmla="*/ 2618629 h 2618629"/>
                <a:gd name="connsiteX0" fmla="*/ 0 w 1176012"/>
                <a:gd name="connsiteY0" fmla="*/ 2742927 h 2742927"/>
                <a:gd name="connsiteX1" fmla="*/ 1176012 w 1176012"/>
                <a:gd name="connsiteY1" fmla="*/ 2004860 h 2742927"/>
                <a:gd name="connsiteX2" fmla="*/ 1128201 w 1176012"/>
                <a:gd name="connsiteY2" fmla="*/ 140201 h 2742927"/>
                <a:gd name="connsiteX3" fmla="*/ 1128201 w 1176012"/>
                <a:gd name="connsiteY3" fmla="*/ 132250 h 2742927"/>
                <a:gd name="connsiteX4" fmla="*/ 1128201 w 1176012"/>
                <a:gd name="connsiteY4" fmla="*/ 124298 h 2742927"/>
                <a:gd name="connsiteX5" fmla="*/ 452341 w 1176012"/>
                <a:gd name="connsiteY5" fmla="*/ 728597 h 2742927"/>
                <a:gd name="connsiteX6" fmla="*/ 0 w 1176012"/>
                <a:gd name="connsiteY6" fmla="*/ 2742927 h 2742927"/>
                <a:gd name="connsiteX0" fmla="*/ 0 w 1128201"/>
                <a:gd name="connsiteY0" fmla="*/ 2618629 h 2618629"/>
                <a:gd name="connsiteX1" fmla="*/ 1128200 w 1128201"/>
                <a:gd name="connsiteY1" fmla="*/ 1904468 h 2618629"/>
                <a:gd name="connsiteX2" fmla="*/ 1128201 w 1128201"/>
                <a:gd name="connsiteY2" fmla="*/ 15903 h 2618629"/>
                <a:gd name="connsiteX3" fmla="*/ 1128201 w 1128201"/>
                <a:gd name="connsiteY3" fmla="*/ 7952 h 2618629"/>
                <a:gd name="connsiteX4" fmla="*/ 1128201 w 1128201"/>
                <a:gd name="connsiteY4" fmla="*/ 0 h 2618629"/>
                <a:gd name="connsiteX5" fmla="*/ 452341 w 1128201"/>
                <a:gd name="connsiteY5" fmla="*/ 604299 h 2618629"/>
                <a:gd name="connsiteX6" fmla="*/ 0 w 1128201"/>
                <a:gd name="connsiteY6" fmla="*/ 2618629 h 26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201" h="2618629">
                  <a:moveTo>
                    <a:pt x="0" y="2618629"/>
                  </a:moveTo>
                  <a:lnTo>
                    <a:pt x="1128200" y="1904468"/>
                  </a:lnTo>
                  <a:cubicBezTo>
                    <a:pt x="1112263" y="1282915"/>
                    <a:pt x="1128201" y="331989"/>
                    <a:pt x="1128201" y="15903"/>
                  </a:cubicBezTo>
                  <a:lnTo>
                    <a:pt x="1128201" y="7952"/>
                  </a:lnTo>
                  <a:lnTo>
                    <a:pt x="1128201" y="0"/>
                  </a:lnTo>
                  <a:lnTo>
                    <a:pt x="452341" y="604299"/>
                  </a:lnTo>
                  <a:lnTo>
                    <a:pt x="0" y="2618629"/>
                  </a:lnTo>
                  <a:close/>
                </a:path>
              </a:pathLst>
            </a:custGeom>
            <a:solidFill>
              <a:srgbClr val="930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 rot="5400000">
              <a:off x="10570993" y="435670"/>
              <a:ext cx="1711578" cy="1487108"/>
            </a:xfrm>
            <a:custGeom>
              <a:avLst/>
              <a:gdLst>
                <a:gd name="connsiteX0" fmla="*/ 0 w 2910178"/>
                <a:gd name="connsiteY0" fmla="*/ 2528514 h 2528514"/>
                <a:gd name="connsiteX1" fmla="*/ 2910178 w 2910178"/>
                <a:gd name="connsiteY1" fmla="*/ 0 h 2528514"/>
                <a:gd name="connsiteX2" fmla="*/ 2107096 w 2910178"/>
                <a:gd name="connsiteY2" fmla="*/ 0 h 2528514"/>
                <a:gd name="connsiteX3" fmla="*/ 0 w 2910178"/>
                <a:gd name="connsiteY3" fmla="*/ 1860605 h 2528514"/>
                <a:gd name="connsiteX4" fmla="*/ 0 w 2910178"/>
                <a:gd name="connsiteY4" fmla="*/ 2528514 h 252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178" h="2528514">
                  <a:moveTo>
                    <a:pt x="0" y="2528514"/>
                  </a:moveTo>
                  <a:lnTo>
                    <a:pt x="2910178" y="0"/>
                  </a:lnTo>
                  <a:lnTo>
                    <a:pt x="2107096" y="0"/>
                  </a:lnTo>
                  <a:lnTo>
                    <a:pt x="0" y="1860605"/>
                  </a:lnTo>
                  <a:lnTo>
                    <a:pt x="0" y="2528514"/>
                  </a:lnTo>
                  <a:close/>
                </a:path>
              </a:pathLst>
            </a:custGeom>
            <a:solidFill>
              <a:srgbClr val="E007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5400000">
              <a:off x="10048183" y="-551060"/>
              <a:ext cx="1543225" cy="2693631"/>
            </a:xfrm>
            <a:custGeom>
              <a:avLst/>
              <a:gdLst>
                <a:gd name="connsiteX0" fmla="*/ 0 w 2623930"/>
                <a:gd name="connsiteY0" fmla="*/ 0 h 4579951"/>
                <a:gd name="connsiteX1" fmla="*/ 2623930 w 2623930"/>
                <a:gd name="connsiteY1" fmla="*/ 0 h 4579951"/>
                <a:gd name="connsiteX2" fmla="*/ 524786 w 2623930"/>
                <a:gd name="connsiteY2" fmla="*/ 1860605 h 4579951"/>
                <a:gd name="connsiteX3" fmla="*/ 524786 w 2623930"/>
                <a:gd name="connsiteY3" fmla="*/ 4245996 h 4579951"/>
                <a:gd name="connsiteX4" fmla="*/ 0 w 2623930"/>
                <a:gd name="connsiteY4" fmla="*/ 4579951 h 4579951"/>
                <a:gd name="connsiteX5" fmla="*/ 0 w 2623930"/>
                <a:gd name="connsiteY5" fmla="*/ 0 h 45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930" h="4579951">
                  <a:moveTo>
                    <a:pt x="0" y="0"/>
                  </a:moveTo>
                  <a:lnTo>
                    <a:pt x="2623930" y="0"/>
                  </a:lnTo>
                  <a:lnTo>
                    <a:pt x="524786" y="1860605"/>
                  </a:lnTo>
                  <a:lnTo>
                    <a:pt x="524786" y="4245996"/>
                  </a:lnTo>
                  <a:lnTo>
                    <a:pt x="0" y="4579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D66A0-BB16-EF77-6694-AD162FDC7166}"/>
              </a:ext>
            </a:extLst>
          </p:cNvPr>
          <p:cNvSpPr txBox="1">
            <a:spLocks/>
          </p:cNvSpPr>
          <p:nvPr/>
        </p:nvSpPr>
        <p:spPr>
          <a:xfrm>
            <a:off x="689856" y="1723079"/>
            <a:ext cx="10325400" cy="267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2000" spc="-25" dirty="0" smtClean="0">
                <a:latin typeface="Verdana"/>
                <a:cs typeface="Verdana"/>
              </a:rPr>
              <a:t>Председатель Кировского регионального отделения 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2000" spc="-25" dirty="0" smtClean="0">
                <a:latin typeface="Verdana"/>
                <a:cs typeface="Verdana"/>
              </a:rPr>
              <a:t>«Российский Красный Крест»:</a:t>
            </a:r>
            <a:endParaRPr lang="ru-RU" sz="2000" spc="-25" dirty="0">
              <a:latin typeface="Verdana"/>
              <a:cs typeface="Verdana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lang="ru-RU" sz="2000" spc="-25" dirty="0">
              <a:latin typeface="Verdana"/>
              <a:cs typeface="Verdana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2000" b="1" spc="-25" dirty="0" smtClean="0">
                <a:latin typeface="Verdana"/>
                <a:cs typeface="Verdana"/>
              </a:rPr>
              <a:t>Садакова Надежда Сергеевна </a:t>
            </a:r>
            <a:endParaRPr lang="ru-RU" sz="2000" b="1" spc="-25" dirty="0">
              <a:latin typeface="Verdana"/>
              <a:cs typeface="Verdana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2000" b="1" spc="-25" dirty="0">
                <a:latin typeface="Verdana"/>
                <a:cs typeface="Verdana"/>
              </a:rPr>
              <a:t>Тел</a:t>
            </a:r>
            <a:r>
              <a:rPr lang="ru-RU" sz="2000" spc="-25" dirty="0">
                <a:latin typeface="Verdana"/>
                <a:cs typeface="Verdana"/>
              </a:rPr>
              <a:t>. </a:t>
            </a:r>
            <a:r>
              <a:rPr lang="ru-RU" sz="2000" spc="-25" dirty="0" smtClean="0">
                <a:latin typeface="Verdana"/>
                <a:cs typeface="Verdana"/>
              </a:rPr>
              <a:t>89536925303</a:t>
            </a:r>
            <a:endParaRPr lang="ru-RU" sz="2000" spc="-25" dirty="0">
              <a:latin typeface="Verdana"/>
              <a:cs typeface="Verdana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2000" spc="-25" dirty="0">
                <a:latin typeface="Verdana"/>
                <a:cs typeface="Verdana"/>
              </a:rPr>
              <a:t>(</a:t>
            </a:r>
            <a:r>
              <a:rPr lang="en-US" sz="2000" spc="-25" dirty="0">
                <a:latin typeface="Verdana"/>
                <a:cs typeface="Verdana"/>
              </a:rPr>
              <a:t>WhatsApp, Telegram, Viber)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lang="ru-RU" sz="2000" spc="-25" dirty="0">
              <a:latin typeface="Verdana"/>
              <a:cs typeface="Verdana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2000" b="1" spc="-25" dirty="0">
                <a:latin typeface="Verdana"/>
                <a:cs typeface="Verdana"/>
              </a:rPr>
              <a:t>Рабочая почта</a:t>
            </a:r>
            <a:r>
              <a:rPr lang="ru-RU" sz="2000" spc="-25" dirty="0">
                <a:latin typeface="Verdana"/>
                <a:cs typeface="Verdana"/>
              </a:rPr>
              <a:t>:  </a:t>
            </a:r>
            <a:r>
              <a:rPr lang="ru-RU" sz="2000" spc="-25" dirty="0" smtClean="0">
                <a:latin typeface="Verdana"/>
                <a:cs typeface="Verdana"/>
                <a:hlinkClick r:id="rId2"/>
              </a:rPr>
              <a:t>43</a:t>
            </a:r>
            <a:r>
              <a:rPr lang="en-US" sz="2000" spc="-25" dirty="0" smtClean="0">
                <a:latin typeface="Verdana"/>
                <a:cs typeface="Verdana"/>
                <a:hlinkClick r:id="rId2"/>
              </a:rPr>
              <a:t>region@redcross.ru</a:t>
            </a:r>
            <a:r>
              <a:rPr lang="en-US" sz="2000" spc="-25" dirty="0" smtClean="0">
                <a:latin typeface="Verdana"/>
                <a:cs typeface="Verdana"/>
              </a:rPr>
              <a:t> </a:t>
            </a:r>
            <a:endParaRPr lang="ru-RU" sz="2000" spc="-25" dirty="0">
              <a:latin typeface="Verdana"/>
              <a:cs typeface="Verdana"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endParaRPr lang="ru-RU" sz="2800" b="0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r="45367"/>
          <a:stretch>
            <a:fillRect/>
          </a:stretch>
        </p:blipFill>
        <p:spPr>
          <a:xfrm>
            <a:off x="9244842" y="3345180"/>
            <a:ext cx="2947158" cy="3498475"/>
          </a:xfrm>
          <a:custGeom>
            <a:avLst/>
            <a:gdLst>
              <a:gd name="connsiteX0" fmla="*/ 501138 w 2947158"/>
              <a:gd name="connsiteY0" fmla="*/ 0 h 3498475"/>
              <a:gd name="connsiteX1" fmla="*/ 2947158 w 2947158"/>
              <a:gd name="connsiteY1" fmla="*/ 0 h 3498475"/>
              <a:gd name="connsiteX2" fmla="*/ 2947158 w 2947158"/>
              <a:gd name="connsiteY2" fmla="*/ 3498475 h 3498475"/>
              <a:gd name="connsiteX3" fmla="*/ 2940433 w 2947158"/>
              <a:gd name="connsiteY3" fmla="*/ 3498475 h 3498475"/>
              <a:gd name="connsiteX4" fmla="*/ 181098 w 2947158"/>
              <a:gd name="connsiteY4" fmla="*/ 739140 h 3498475"/>
              <a:gd name="connsiteX5" fmla="*/ 0 w 2947158"/>
              <a:gd name="connsiteY5" fmla="*/ 558042 h 3498475"/>
              <a:gd name="connsiteX6" fmla="*/ 0 w 2947158"/>
              <a:gd name="connsiteY6" fmla="*/ 380611 h 3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7158" h="3498475">
                <a:moveTo>
                  <a:pt x="501138" y="0"/>
                </a:moveTo>
                <a:lnTo>
                  <a:pt x="2947158" y="0"/>
                </a:lnTo>
                <a:lnTo>
                  <a:pt x="2947158" y="3498475"/>
                </a:lnTo>
                <a:lnTo>
                  <a:pt x="2940433" y="3498475"/>
                </a:lnTo>
                <a:lnTo>
                  <a:pt x="181098" y="739140"/>
                </a:lnTo>
                <a:lnTo>
                  <a:pt x="0" y="558042"/>
                </a:lnTo>
                <a:lnTo>
                  <a:pt x="0" y="380611"/>
                </a:lnTo>
                <a:close/>
              </a:path>
            </a:pathLst>
          </a:cu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701" r="43986" b="216"/>
          <a:stretch>
            <a:fillRect/>
          </a:stretch>
        </p:blipFill>
        <p:spPr>
          <a:xfrm>
            <a:off x="2" y="3346076"/>
            <a:ext cx="3498273" cy="3497580"/>
          </a:xfrm>
          <a:custGeom>
            <a:avLst/>
            <a:gdLst>
              <a:gd name="connsiteX0" fmla="*/ 0 w 3498273"/>
              <a:gd name="connsiteY0" fmla="*/ 0 h 3497580"/>
              <a:gd name="connsiteX1" fmla="*/ 3498273 w 3498273"/>
              <a:gd name="connsiteY1" fmla="*/ 0 h 3497580"/>
              <a:gd name="connsiteX2" fmla="*/ 693 w 3498273"/>
              <a:gd name="connsiteY2" fmla="*/ 3497580 h 3497580"/>
              <a:gd name="connsiteX3" fmla="*/ 0 w 3498273"/>
              <a:gd name="connsiteY3" fmla="*/ 3497580 h 349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273" h="3497580">
                <a:moveTo>
                  <a:pt x="0" y="0"/>
                </a:moveTo>
                <a:lnTo>
                  <a:pt x="3498273" y="0"/>
                </a:lnTo>
                <a:lnTo>
                  <a:pt x="693" y="3497580"/>
                </a:lnTo>
                <a:lnTo>
                  <a:pt x="0" y="3497580"/>
                </a:lnTo>
                <a:close/>
              </a:path>
            </a:pathLst>
          </a:cu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r="225" b="19914"/>
          <a:stretch>
            <a:fillRect/>
          </a:stretch>
        </p:blipFill>
        <p:spPr>
          <a:xfrm>
            <a:off x="0" y="3153335"/>
            <a:ext cx="6096000" cy="3697045"/>
          </a:xfrm>
          <a:custGeom>
            <a:avLst/>
            <a:gdLst>
              <a:gd name="connsiteX0" fmla="*/ 3683884 w 6096000"/>
              <a:gd name="connsiteY0" fmla="*/ 0 h 3697045"/>
              <a:gd name="connsiteX1" fmla="*/ 6096000 w 6096000"/>
              <a:gd name="connsiteY1" fmla="*/ 0 h 3697045"/>
              <a:gd name="connsiteX2" fmla="*/ 6096000 w 6096000"/>
              <a:gd name="connsiteY2" fmla="*/ 3697045 h 3697045"/>
              <a:gd name="connsiteX3" fmla="*/ 0 w 6096000"/>
              <a:gd name="connsiteY3" fmla="*/ 3697045 h 3697045"/>
              <a:gd name="connsiteX4" fmla="*/ 0 w 6096000"/>
              <a:gd name="connsiteY4" fmla="*/ 3683883 h 369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97045">
                <a:moveTo>
                  <a:pt x="3683884" y="0"/>
                </a:moveTo>
                <a:lnTo>
                  <a:pt x="6096000" y="0"/>
                </a:lnTo>
                <a:lnTo>
                  <a:pt x="6096000" y="3697045"/>
                </a:lnTo>
                <a:lnTo>
                  <a:pt x="0" y="3697045"/>
                </a:lnTo>
                <a:lnTo>
                  <a:pt x="0" y="3683883"/>
                </a:lnTo>
                <a:close/>
              </a:path>
            </a:pathLst>
          </a:cu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069"/>
          <a:stretch>
            <a:fillRect/>
          </a:stretch>
        </p:blipFill>
        <p:spPr>
          <a:xfrm>
            <a:off x="7133910" y="0"/>
            <a:ext cx="5058090" cy="3345180"/>
          </a:xfrm>
          <a:custGeom>
            <a:avLst/>
            <a:gdLst>
              <a:gd name="connsiteX0" fmla="*/ 5050470 w 5058090"/>
              <a:gd name="connsiteY0" fmla="*/ 0 h 3345180"/>
              <a:gd name="connsiteX1" fmla="*/ 5058090 w 5058090"/>
              <a:gd name="connsiteY1" fmla="*/ 0 h 3345180"/>
              <a:gd name="connsiteX2" fmla="*/ 5058090 w 5058090"/>
              <a:gd name="connsiteY2" fmla="*/ 3345180 h 3345180"/>
              <a:gd name="connsiteX3" fmla="*/ 0 w 5058090"/>
              <a:gd name="connsiteY3" fmla="*/ 3345180 h 3345180"/>
              <a:gd name="connsiteX4" fmla="*/ 0 w 5058090"/>
              <a:gd name="connsiteY4" fmla="*/ 3209599 h 3345180"/>
              <a:gd name="connsiteX5" fmla="*/ 1895790 w 5058090"/>
              <a:gd name="connsiteY5" fmla="*/ 3154680 h 33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8090" h="3345180">
                <a:moveTo>
                  <a:pt x="5050470" y="0"/>
                </a:moveTo>
                <a:lnTo>
                  <a:pt x="5058090" y="0"/>
                </a:lnTo>
                <a:lnTo>
                  <a:pt x="5058090" y="3345180"/>
                </a:lnTo>
                <a:lnTo>
                  <a:pt x="0" y="3345180"/>
                </a:lnTo>
                <a:lnTo>
                  <a:pt x="0" y="3209599"/>
                </a:lnTo>
                <a:lnTo>
                  <a:pt x="1895790" y="3154680"/>
                </a:lnTo>
                <a:close/>
              </a:path>
            </a:pathLst>
          </a:cu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b="19006"/>
          <a:stretch>
            <a:fillRect/>
          </a:stretch>
        </p:blipFill>
        <p:spPr>
          <a:xfrm>
            <a:off x="6089276" y="0"/>
            <a:ext cx="6081067" cy="3291840"/>
          </a:xfrm>
          <a:custGeom>
            <a:avLst/>
            <a:gdLst>
              <a:gd name="connsiteX0" fmla="*/ 0 w 6081067"/>
              <a:gd name="connsiteY0" fmla="*/ 0 h 3291840"/>
              <a:gd name="connsiteX1" fmla="*/ 6081067 w 6081067"/>
              <a:gd name="connsiteY1" fmla="*/ 0 h 3291840"/>
              <a:gd name="connsiteX2" fmla="*/ 6081067 w 6081067"/>
              <a:gd name="connsiteY2" fmla="*/ 14933 h 3291840"/>
              <a:gd name="connsiteX3" fmla="*/ 2804160 w 6081067"/>
              <a:gd name="connsiteY3" fmla="*/ 3291840 h 3291840"/>
              <a:gd name="connsiteX4" fmla="*/ 0 w 6081067"/>
              <a:gd name="connsiteY4" fmla="*/ 205740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067" h="3291840">
                <a:moveTo>
                  <a:pt x="0" y="0"/>
                </a:moveTo>
                <a:lnTo>
                  <a:pt x="6081067" y="0"/>
                </a:lnTo>
                <a:lnTo>
                  <a:pt x="6081067" y="14933"/>
                </a:lnTo>
                <a:lnTo>
                  <a:pt x="2804160" y="3291840"/>
                </a:lnTo>
                <a:lnTo>
                  <a:pt x="0" y="2057400"/>
                </a:lnTo>
                <a:close/>
              </a:path>
            </a:pathLst>
          </a:cu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/>
          <a:stretch>
            <a:fillRect/>
          </a:stretch>
        </p:blipFill>
        <p:spPr>
          <a:xfrm>
            <a:off x="6015990" y="3328049"/>
            <a:ext cx="6176010" cy="3522331"/>
          </a:xfrm>
          <a:custGeom>
            <a:avLst/>
            <a:gdLst>
              <a:gd name="connsiteX0" fmla="*/ 2445077 w 6176010"/>
              <a:gd name="connsiteY0" fmla="*/ 0 h 3522331"/>
              <a:gd name="connsiteX1" fmla="*/ 2992769 w 6176010"/>
              <a:gd name="connsiteY1" fmla="*/ 0 h 3522331"/>
              <a:gd name="connsiteX2" fmla="*/ 6096000 w 6176010"/>
              <a:gd name="connsiteY2" fmla="*/ 3103231 h 3522331"/>
              <a:gd name="connsiteX3" fmla="*/ 6176010 w 6176010"/>
              <a:gd name="connsiteY3" fmla="*/ 3312781 h 3522331"/>
              <a:gd name="connsiteX4" fmla="*/ 6176010 w 6176010"/>
              <a:gd name="connsiteY4" fmla="*/ 3522331 h 3522331"/>
              <a:gd name="connsiteX5" fmla="*/ 0 w 6176010"/>
              <a:gd name="connsiteY5" fmla="*/ 3522331 h 3522331"/>
              <a:gd name="connsiteX6" fmla="*/ 0 w 6176010"/>
              <a:gd name="connsiteY6" fmla="*/ 1061071 h 352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6010" h="3522331">
                <a:moveTo>
                  <a:pt x="2445077" y="0"/>
                </a:moveTo>
                <a:lnTo>
                  <a:pt x="2992769" y="0"/>
                </a:lnTo>
                <a:lnTo>
                  <a:pt x="6096000" y="3103231"/>
                </a:lnTo>
                <a:lnTo>
                  <a:pt x="6176010" y="3312781"/>
                </a:lnTo>
                <a:lnTo>
                  <a:pt x="6176010" y="3522331"/>
                </a:lnTo>
                <a:lnTo>
                  <a:pt x="0" y="3522331"/>
                </a:lnTo>
                <a:lnTo>
                  <a:pt x="0" y="1061071"/>
                </a:lnTo>
                <a:close/>
              </a:path>
            </a:pathLst>
          </a:cu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34237"/>
          <a:stretch>
            <a:fillRect/>
          </a:stretch>
        </p:blipFill>
        <p:spPr>
          <a:xfrm>
            <a:off x="2" y="1"/>
            <a:ext cx="3311645" cy="3352798"/>
          </a:xfrm>
          <a:custGeom>
            <a:avLst/>
            <a:gdLst>
              <a:gd name="connsiteX0" fmla="*/ 0 w 3311645"/>
              <a:gd name="connsiteY0" fmla="*/ 0 h 3352798"/>
              <a:gd name="connsiteX1" fmla="*/ 3311645 w 3311645"/>
              <a:gd name="connsiteY1" fmla="*/ 3352798 h 3352798"/>
              <a:gd name="connsiteX2" fmla="*/ 2460234 w 3311645"/>
              <a:gd name="connsiteY2" fmla="*/ 3352798 h 3352798"/>
              <a:gd name="connsiteX3" fmla="*/ 2362200 w 3311645"/>
              <a:gd name="connsiteY3" fmla="*/ 3345371 h 3352798"/>
              <a:gd name="connsiteX4" fmla="*/ 0 w 3311645"/>
              <a:gd name="connsiteY4" fmla="*/ 3345371 h 335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645" h="3352798">
                <a:moveTo>
                  <a:pt x="0" y="0"/>
                </a:moveTo>
                <a:lnTo>
                  <a:pt x="3311645" y="3352798"/>
                </a:lnTo>
                <a:lnTo>
                  <a:pt x="2460234" y="3352798"/>
                </a:lnTo>
                <a:lnTo>
                  <a:pt x="2362200" y="3345371"/>
                </a:lnTo>
                <a:lnTo>
                  <a:pt x="0" y="3345371"/>
                </a:lnTo>
                <a:close/>
              </a:path>
            </a:pathLst>
          </a:cu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1160" b="14588"/>
          <a:stretch>
            <a:fillRect/>
          </a:stretch>
        </p:blipFill>
        <p:spPr>
          <a:xfrm>
            <a:off x="0" y="1"/>
            <a:ext cx="6092190" cy="2952029"/>
          </a:xfrm>
          <a:custGeom>
            <a:avLst/>
            <a:gdLst>
              <a:gd name="connsiteX0" fmla="*/ 0 w 6092190"/>
              <a:gd name="connsiteY0" fmla="*/ 0 h 2952029"/>
              <a:gd name="connsiteX1" fmla="*/ 6092190 w 6092190"/>
              <a:gd name="connsiteY1" fmla="*/ 0 h 2952029"/>
              <a:gd name="connsiteX2" fmla="*/ 6092190 w 6092190"/>
              <a:gd name="connsiteY2" fmla="*/ 2176174 h 2952029"/>
              <a:gd name="connsiteX3" fmla="*/ 2926427 w 6092190"/>
              <a:gd name="connsiteY3" fmla="*/ 2952029 h 2952029"/>
              <a:gd name="connsiteX4" fmla="*/ 0 w 6092190"/>
              <a:gd name="connsiteY4" fmla="*/ 25602 h 295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190" h="2952029">
                <a:moveTo>
                  <a:pt x="0" y="0"/>
                </a:moveTo>
                <a:lnTo>
                  <a:pt x="6092190" y="0"/>
                </a:lnTo>
                <a:lnTo>
                  <a:pt x="6092190" y="2176174"/>
                </a:lnTo>
                <a:lnTo>
                  <a:pt x="2926427" y="2952029"/>
                </a:lnTo>
                <a:lnTo>
                  <a:pt x="0" y="25602"/>
                </a:lnTo>
                <a:close/>
              </a:path>
            </a:pathLst>
          </a:custGeom>
        </p:spPr>
      </p:pic>
      <p:sp>
        <p:nvSpPr>
          <p:cNvPr id="47" name="Прямоугольник 46"/>
          <p:cNvSpPr/>
          <p:nvPr/>
        </p:nvSpPr>
        <p:spPr>
          <a:xfrm>
            <a:off x="487" y="-6725"/>
            <a:ext cx="12191513" cy="6864725"/>
          </a:xfrm>
          <a:prstGeom prst="rect">
            <a:avLst/>
          </a:prstGeom>
          <a:solidFill>
            <a:srgbClr val="011E4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92927" y="1842655"/>
            <a:ext cx="7481455" cy="30064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051" y="2761961"/>
            <a:ext cx="670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11 </a:t>
            </a:r>
            <a:r>
              <a:rPr lang="ru-RU" b="1" dirty="0" smtClean="0">
                <a:solidFill>
                  <a:schemeClr val="bg1"/>
                </a:solidFill>
              </a:rPr>
              <a:t>ключевых целей работы Красного Креста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Прямоугольник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0071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303819" y="180109"/>
            <a:ext cx="5687290" cy="6518564"/>
          </a:xfrm>
        </p:spPr>
        <p:txBody>
          <a:bodyPr>
            <a:normAutofit/>
          </a:bodyPr>
          <a:lstStyle/>
          <a:p>
            <a:pPr indent="13335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2. </a:t>
            </a:r>
            <a:r>
              <a:rPr lang="ru-RU" sz="3200" b="1" i="1" dirty="0" err="1">
                <a:solidFill>
                  <a:schemeClr val="bg1"/>
                </a:solidFill>
              </a:rPr>
              <a:t>Содействие</a:t>
            </a:r>
            <a:r>
              <a:rPr lang="ru-RU" sz="3200" b="1" i="1" dirty="0">
                <a:solidFill>
                  <a:schemeClr val="bg1"/>
                </a:solidFill>
              </a:rPr>
              <a:t> обеспечению более </a:t>
            </a:r>
            <a:r>
              <a:rPr lang="ru-RU" sz="3200" b="1" i="1" dirty="0" err="1">
                <a:solidFill>
                  <a:schemeClr val="bg1"/>
                </a:solidFill>
              </a:rPr>
              <a:t>безопаснои</a:t>
            </a:r>
            <a:r>
              <a:rPr lang="ru-RU" sz="3200" b="1" i="1" dirty="0">
                <a:solidFill>
                  <a:schemeClr val="bg1"/>
                </a:solidFill>
              </a:rPr>
              <a:t>̆ и </a:t>
            </a:r>
            <a:r>
              <a:rPr lang="ru-RU" sz="3200" b="1" i="1" dirty="0" err="1">
                <a:solidFill>
                  <a:schemeClr val="bg1"/>
                </a:solidFill>
              </a:rPr>
              <a:t>здоровои</a:t>
            </a:r>
            <a:r>
              <a:rPr lang="ru-RU" sz="3200" b="1" i="1" dirty="0">
                <a:solidFill>
                  <a:schemeClr val="bg1"/>
                </a:solidFill>
              </a:rPr>
              <a:t>̆ жизни </a:t>
            </a:r>
            <a:r>
              <a:rPr lang="ru-RU" sz="3200" b="1" i="1" dirty="0" err="1">
                <a:solidFill>
                  <a:schemeClr val="bg1"/>
                </a:solidFill>
              </a:rPr>
              <a:t>людеи</a:t>
            </a:r>
            <a:r>
              <a:rPr lang="ru-RU" sz="3200" b="1" i="1" dirty="0">
                <a:solidFill>
                  <a:schemeClr val="bg1"/>
                </a:solidFill>
              </a:rPr>
              <a:t>̆, в первую очередь, наиболее уязвимых слоев населения; защита их жизни, физического и нравственного здоровья, и повышение качества их </a:t>
            </a:r>
            <a:r>
              <a:rPr lang="ru-RU" sz="3200" b="1" i="1" dirty="0" smtClean="0">
                <a:solidFill>
                  <a:schemeClr val="bg1"/>
                </a:solidFill>
              </a:rPr>
              <a:t>жизни</a:t>
            </a:r>
            <a:r>
              <a:rPr lang="en-US" sz="3200" b="1" i="1" dirty="0">
                <a:solidFill>
                  <a:schemeClr val="bg1"/>
                </a:solidFill>
              </a:rPr>
              <a:t>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1E4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07819" y="180109"/>
            <a:ext cx="5687290" cy="651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33350">
              <a:buFont typeface="Arial" panose="020B0604020202020204" pitchFamily="34" charset="0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1. Предупреждение и облегчение страданий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людеи</a:t>
            </a:r>
            <a:r>
              <a:rPr lang="ru-RU" sz="3200" b="1" i="1" dirty="0" smtClean="0">
                <a:solidFill>
                  <a:schemeClr val="bg1"/>
                </a:solidFill>
              </a:rPr>
              <a:t>̆ с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полнои</a:t>
            </a:r>
            <a:r>
              <a:rPr lang="ru-RU" sz="3200" b="1" i="1" dirty="0" smtClean="0">
                <a:solidFill>
                  <a:schemeClr val="bg1"/>
                </a:solidFill>
              </a:rPr>
              <a:t>̆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беспристрастностью, без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какои</a:t>
            </a:r>
            <a:r>
              <a:rPr lang="ru-RU" sz="3200" b="1" i="1" dirty="0" smtClean="0">
                <a:solidFill>
                  <a:schemeClr val="bg1"/>
                </a:solidFill>
              </a:rPr>
              <a:t>̆-либо дискриминации по национальному признаку,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расовои</a:t>
            </a:r>
            <a:r>
              <a:rPr lang="ru-RU" sz="3200" b="1" i="1" dirty="0" smtClean="0">
                <a:solidFill>
                  <a:schemeClr val="bg1"/>
                </a:solidFill>
              </a:rPr>
              <a:t>̆,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половои</a:t>
            </a:r>
            <a:r>
              <a:rPr lang="ru-RU" sz="3200" b="1" i="1" dirty="0" smtClean="0">
                <a:solidFill>
                  <a:schemeClr val="bg1"/>
                </a:solidFill>
              </a:rPr>
              <a:t>̆ и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классовои</a:t>
            </a:r>
            <a:r>
              <a:rPr lang="ru-RU" sz="3200" b="1" i="1" dirty="0" smtClean="0">
                <a:solidFill>
                  <a:schemeClr val="bg1"/>
                </a:solidFill>
              </a:rPr>
              <a:t>̆ принадлежности, языка, религиозных верований,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идейных</a:t>
            </a:r>
            <a:r>
              <a:rPr lang="ru-RU" sz="3200" b="1" i="1" dirty="0" smtClean="0">
                <a:solidFill>
                  <a:schemeClr val="bg1"/>
                </a:solidFill>
              </a:rPr>
              <a:t> взглядов, политических убеждений и социального статуса</a:t>
            </a:r>
            <a:r>
              <a:rPr lang="en-US" sz="3200" b="1" i="1" dirty="0" smtClean="0">
                <a:solidFill>
                  <a:schemeClr val="bg1"/>
                </a:solidFill>
              </a:rPr>
              <a:t>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170" b="15562"/>
          <a:stretch>
            <a:fillRect/>
          </a:stretch>
        </p:blipFill>
        <p:spPr>
          <a:xfrm>
            <a:off x="6928" y="0"/>
            <a:ext cx="12185072" cy="6858000"/>
          </a:xfrm>
          <a:custGeom>
            <a:avLst/>
            <a:gdLst>
              <a:gd name="connsiteX0" fmla="*/ 0 w 12185072"/>
              <a:gd name="connsiteY0" fmla="*/ 0 h 6858000"/>
              <a:gd name="connsiteX1" fmla="*/ 12185072 w 12185072"/>
              <a:gd name="connsiteY1" fmla="*/ 0 h 6858000"/>
              <a:gd name="connsiteX2" fmla="*/ 12185072 w 12185072"/>
              <a:gd name="connsiteY2" fmla="*/ 6858000 h 6858000"/>
              <a:gd name="connsiteX3" fmla="*/ 0 w 121850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5072" h="6858000">
                <a:moveTo>
                  <a:pt x="0" y="0"/>
                </a:moveTo>
                <a:lnTo>
                  <a:pt x="12185072" y="0"/>
                </a:lnTo>
                <a:lnTo>
                  <a:pt x="121850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Прямоугольник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0071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303819" y="180109"/>
            <a:ext cx="5687290" cy="6518564"/>
          </a:xfrm>
        </p:spPr>
        <p:txBody>
          <a:bodyPr>
            <a:normAutofit/>
          </a:bodyPr>
          <a:lstStyle/>
          <a:p>
            <a:pPr indent="13335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4. </a:t>
            </a:r>
            <a:r>
              <a:rPr lang="ru-RU" sz="3200" b="1" i="1" dirty="0" err="1">
                <a:solidFill>
                  <a:schemeClr val="bg1"/>
                </a:solidFill>
              </a:rPr>
              <a:t>Содействие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гуманизации</a:t>
            </a:r>
            <a:r>
              <a:rPr lang="ru-RU" sz="3200" b="1" i="1" dirty="0">
                <a:solidFill>
                  <a:schemeClr val="bg1"/>
                </a:solidFill>
              </a:rPr>
              <a:t> общественных отношений на национальном и международном уровнях на основе принципов международного права, идеалов милосердия, человеколюбия и мира; отстаивание и продвижение гуманистических </a:t>
            </a:r>
            <a:r>
              <a:rPr lang="ru-RU" sz="3200" b="1" i="1" dirty="0" err="1">
                <a:solidFill>
                  <a:schemeClr val="bg1"/>
                </a:solidFill>
              </a:rPr>
              <a:t>ценностеи</a:t>
            </a:r>
            <a:r>
              <a:rPr lang="ru-RU" sz="3200" b="1" i="1" dirty="0">
                <a:solidFill>
                  <a:schemeClr val="bg1"/>
                </a:solidFill>
              </a:rPr>
              <a:t>̆ и </a:t>
            </a:r>
            <a:r>
              <a:rPr lang="ru-RU" sz="3200" b="1" i="1" dirty="0" smtClean="0">
                <a:solidFill>
                  <a:schemeClr val="bg1"/>
                </a:solidFill>
              </a:rPr>
              <a:t>идеалов.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1E4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07819" y="180109"/>
            <a:ext cx="5687290" cy="651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3335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3. </a:t>
            </a:r>
            <a:r>
              <a:rPr lang="ru-RU" sz="3200" b="1" i="1" dirty="0" err="1">
                <a:solidFill>
                  <a:schemeClr val="bg1"/>
                </a:solidFill>
              </a:rPr>
              <a:t>Содействие</a:t>
            </a:r>
            <a:r>
              <a:rPr lang="ru-RU" sz="3200" b="1" i="1" dirty="0">
                <a:solidFill>
                  <a:schemeClr val="bg1"/>
                </a:solidFill>
              </a:rPr>
              <a:t> обеспечению уважения личности и человеческого достоинства </a:t>
            </a:r>
            <a:r>
              <a:rPr lang="ru-RU" sz="3200" b="1" i="1" dirty="0" err="1">
                <a:solidFill>
                  <a:schemeClr val="bg1"/>
                </a:solidFill>
              </a:rPr>
              <a:t>людеи</a:t>
            </a:r>
            <a:r>
              <a:rPr lang="ru-RU" sz="3200" b="1" i="1" dirty="0" smtClean="0">
                <a:solidFill>
                  <a:schemeClr val="bg1"/>
                </a:solidFill>
              </a:rPr>
              <a:t>̆.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3"/>
          <a:stretch>
            <a:fillRect/>
          </a:stretch>
        </p:blipFill>
        <p:spPr>
          <a:xfrm>
            <a:off x="0" y="10392"/>
            <a:ext cx="12192000" cy="6847609"/>
          </a:xfrm>
          <a:custGeom>
            <a:avLst/>
            <a:gdLst>
              <a:gd name="connsiteX0" fmla="*/ 0 w 12192000"/>
              <a:gd name="connsiteY0" fmla="*/ 0 h 6847609"/>
              <a:gd name="connsiteX1" fmla="*/ 12192000 w 12192000"/>
              <a:gd name="connsiteY1" fmla="*/ 0 h 6847609"/>
              <a:gd name="connsiteX2" fmla="*/ 12192000 w 12192000"/>
              <a:gd name="connsiteY2" fmla="*/ 6847609 h 6847609"/>
              <a:gd name="connsiteX3" fmla="*/ 0 w 12192000"/>
              <a:gd name="connsiteY3" fmla="*/ 6847609 h 684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7609">
                <a:moveTo>
                  <a:pt x="0" y="0"/>
                </a:moveTo>
                <a:lnTo>
                  <a:pt x="12192000" y="0"/>
                </a:lnTo>
                <a:lnTo>
                  <a:pt x="12192000" y="6847609"/>
                </a:lnTo>
                <a:lnTo>
                  <a:pt x="0" y="6847609"/>
                </a:lnTo>
                <a:close/>
              </a:path>
            </a:pathLst>
          </a:custGeom>
        </p:spPr>
      </p:pic>
      <p:sp>
        <p:nvSpPr>
          <p:cNvPr id="4" name="Прямоугольник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0071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303819" y="180109"/>
            <a:ext cx="5687290" cy="6518564"/>
          </a:xfrm>
        </p:spPr>
        <p:txBody>
          <a:bodyPr>
            <a:normAutofit/>
          </a:bodyPr>
          <a:lstStyle/>
          <a:p>
            <a:pPr indent="13335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6. </a:t>
            </a:r>
            <a:r>
              <a:rPr lang="ru-RU" sz="3200" b="1" i="1" dirty="0" err="1">
                <a:solidFill>
                  <a:schemeClr val="bg1"/>
                </a:solidFill>
              </a:rPr>
              <a:t>Содействие</a:t>
            </a:r>
            <a:r>
              <a:rPr lang="ru-RU" sz="3200" b="1" i="1" dirty="0">
                <a:solidFill>
                  <a:schemeClr val="bg1"/>
                </a:solidFill>
              </a:rPr>
              <a:t> восстановлению </a:t>
            </a:r>
            <a:r>
              <a:rPr lang="ru-RU" sz="3200" b="1" i="1" dirty="0" err="1">
                <a:solidFill>
                  <a:schemeClr val="bg1"/>
                </a:solidFill>
              </a:rPr>
              <a:t>семейных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связеи</a:t>
            </a:r>
            <a:r>
              <a:rPr lang="ru-RU" sz="3200" b="1" i="1" dirty="0">
                <a:solidFill>
                  <a:schemeClr val="bg1"/>
                </a:solidFill>
              </a:rPr>
              <a:t>̆ между людьми, разделенными </a:t>
            </a:r>
            <a:r>
              <a:rPr lang="ru-RU" sz="3200" b="1" i="1" dirty="0" err="1">
                <a:solidFill>
                  <a:schemeClr val="bg1"/>
                </a:solidFill>
              </a:rPr>
              <a:t>войнои</a:t>
            </a:r>
            <a:r>
              <a:rPr lang="ru-RU" sz="3200" b="1" i="1" dirty="0">
                <a:solidFill>
                  <a:schemeClr val="bg1"/>
                </a:solidFill>
              </a:rPr>
              <a:t>̆, вооруженным конфликтом, </a:t>
            </a:r>
            <a:r>
              <a:rPr lang="ru-RU" sz="3200" b="1" i="1" dirty="0" err="1">
                <a:solidFill>
                  <a:schemeClr val="bg1"/>
                </a:solidFill>
              </a:rPr>
              <a:t>оккупациеи</a:t>
            </a:r>
            <a:r>
              <a:rPr lang="ru-RU" sz="3200" b="1" i="1" dirty="0">
                <a:solidFill>
                  <a:schemeClr val="bg1"/>
                </a:solidFill>
              </a:rPr>
              <a:t>̆, </a:t>
            </a:r>
            <a:r>
              <a:rPr lang="ru-RU" sz="3200" b="1" i="1" dirty="0" err="1">
                <a:solidFill>
                  <a:schemeClr val="bg1"/>
                </a:solidFill>
              </a:rPr>
              <a:t>стихийными</a:t>
            </a:r>
            <a:r>
              <a:rPr lang="ru-RU" sz="3200" b="1" i="1" dirty="0">
                <a:solidFill>
                  <a:schemeClr val="bg1"/>
                </a:solidFill>
              </a:rPr>
              <a:t> бедствиями и иными </a:t>
            </a:r>
            <a:r>
              <a:rPr lang="ru-RU" sz="3200" b="1" i="1" dirty="0" err="1">
                <a:solidFill>
                  <a:schemeClr val="bg1"/>
                </a:solidFill>
              </a:rPr>
              <a:t>чрезвычайными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обстоятельствами.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1E4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07819" y="180109"/>
            <a:ext cx="5687290" cy="651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3335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5. </a:t>
            </a:r>
            <a:r>
              <a:rPr lang="ru-RU" sz="3200" b="1" i="1" dirty="0" err="1">
                <a:solidFill>
                  <a:schemeClr val="bg1"/>
                </a:solidFill>
              </a:rPr>
              <a:t>Содействие</a:t>
            </a:r>
            <a:r>
              <a:rPr lang="ru-RU" sz="3200" b="1" i="1" dirty="0">
                <a:solidFill>
                  <a:schemeClr val="bg1"/>
                </a:solidFill>
              </a:rPr>
              <a:t> укреплению мира, дружбы и согласия между народами и предотвращению социальных, национальных, религиозных </a:t>
            </a:r>
            <a:r>
              <a:rPr lang="ru-RU" sz="3200" b="1" i="1" dirty="0" smtClean="0">
                <a:solidFill>
                  <a:schemeClr val="bg1"/>
                </a:solidFill>
              </a:rPr>
              <a:t>конфликтов.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0071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303819" y="180109"/>
            <a:ext cx="5687290" cy="6518564"/>
          </a:xfrm>
        </p:spPr>
        <p:txBody>
          <a:bodyPr>
            <a:normAutofit/>
          </a:bodyPr>
          <a:lstStyle/>
          <a:p>
            <a:pPr indent="13335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8. </a:t>
            </a:r>
            <a:r>
              <a:rPr lang="ru-RU" sz="3200" b="1" i="1" dirty="0" err="1">
                <a:solidFill>
                  <a:schemeClr val="bg1"/>
                </a:solidFill>
              </a:rPr>
              <a:t>Содействие</a:t>
            </a:r>
            <a:r>
              <a:rPr lang="ru-RU" sz="3200" b="1" i="1" dirty="0">
                <a:solidFill>
                  <a:schemeClr val="bg1"/>
                </a:solidFill>
              </a:rPr>
              <a:t> сохранению </a:t>
            </a:r>
            <a:r>
              <a:rPr lang="ru-RU" sz="3200" b="1" i="1" dirty="0" err="1">
                <a:solidFill>
                  <a:schemeClr val="bg1"/>
                </a:solidFill>
              </a:rPr>
              <a:t>историческои</a:t>
            </a:r>
            <a:r>
              <a:rPr lang="ru-RU" sz="3200" b="1" i="1" dirty="0">
                <a:solidFill>
                  <a:schemeClr val="bg1"/>
                </a:solidFill>
              </a:rPr>
              <a:t>̆ памяти и защите традиционных общечеловеческих </a:t>
            </a:r>
            <a:r>
              <a:rPr lang="ru-RU" sz="3200" b="1" i="1" dirty="0" err="1">
                <a:solidFill>
                  <a:schemeClr val="bg1"/>
                </a:solidFill>
              </a:rPr>
              <a:t>ценностеи</a:t>
            </a:r>
            <a:r>
              <a:rPr lang="ru-RU" sz="3200" b="1" i="1" dirty="0">
                <a:solidFill>
                  <a:schemeClr val="bg1"/>
                </a:solidFill>
              </a:rPr>
              <a:t>̆ и гуманистических идеалов.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7" y="2"/>
            <a:ext cx="6096000" cy="6858000"/>
          </a:xfrm>
          <a:prstGeom prst="rect">
            <a:avLst/>
          </a:prstGeom>
          <a:solidFill>
            <a:srgbClr val="011E4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07819" y="180109"/>
            <a:ext cx="5687290" cy="651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3335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7. </a:t>
            </a:r>
            <a:r>
              <a:rPr lang="ru-RU" sz="3200" b="1" i="1" dirty="0" err="1">
                <a:solidFill>
                  <a:schemeClr val="bg1"/>
                </a:solidFill>
              </a:rPr>
              <a:t>Содействие</a:t>
            </a:r>
            <a:r>
              <a:rPr lang="ru-RU" sz="3200" b="1" i="1" dirty="0">
                <a:solidFill>
                  <a:schemeClr val="bg1"/>
                </a:solidFill>
              </a:rPr>
              <a:t> государственным органам власти в вопросе обеспечения соблюдения норм международного гуманитарного права и защиты эмблем Красного Креста, Красного Полумесяца и Красного Кристалла на территории </a:t>
            </a:r>
            <a:r>
              <a:rPr lang="ru-RU" sz="3200" b="1" i="1" dirty="0" err="1">
                <a:solidFill>
                  <a:schemeClr val="bg1"/>
                </a:solidFill>
              </a:rPr>
              <a:t>Российскои</a:t>
            </a:r>
            <a:r>
              <a:rPr lang="ru-RU" sz="3200" b="1" i="1" dirty="0">
                <a:solidFill>
                  <a:schemeClr val="bg1"/>
                </a:solidFill>
              </a:rPr>
              <a:t>̆ </a:t>
            </a:r>
            <a:r>
              <a:rPr lang="ru-RU" sz="3200" b="1" i="1" dirty="0" smtClean="0">
                <a:solidFill>
                  <a:schemeClr val="bg1"/>
                </a:solidFill>
              </a:rPr>
              <a:t>Федерации.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Прямоугольник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0071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303819" y="180109"/>
            <a:ext cx="5687290" cy="6518564"/>
          </a:xfrm>
        </p:spPr>
        <p:txBody>
          <a:bodyPr>
            <a:normAutofit fontScale="92500"/>
          </a:bodyPr>
          <a:lstStyle/>
          <a:p>
            <a:pPr indent="13335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10. Спасение человеческих </a:t>
            </a:r>
            <a:r>
              <a:rPr lang="ru-RU" sz="3200" b="1" i="1" dirty="0" err="1">
                <a:solidFill>
                  <a:schemeClr val="bg1"/>
                </a:solidFill>
              </a:rPr>
              <a:t>жизнеи</a:t>
            </a:r>
            <a:r>
              <a:rPr lang="ru-RU" sz="3200" b="1" i="1" dirty="0">
                <a:solidFill>
                  <a:schemeClr val="bg1"/>
                </a:solidFill>
              </a:rPr>
              <a:t>̆ и восстановление </a:t>
            </a:r>
            <a:r>
              <a:rPr lang="ru-RU" sz="3200" b="1" i="1" dirty="0" err="1">
                <a:solidFill>
                  <a:schemeClr val="bg1"/>
                </a:solidFill>
              </a:rPr>
              <a:t>полноценнои</a:t>
            </a:r>
            <a:r>
              <a:rPr lang="ru-RU" sz="3200" b="1" i="1" dirty="0">
                <a:solidFill>
                  <a:schemeClr val="bg1"/>
                </a:solidFill>
              </a:rPr>
              <a:t>̆ жизнедеятельности </a:t>
            </a:r>
            <a:r>
              <a:rPr lang="ru-RU" sz="3200" b="1" i="1" dirty="0" err="1">
                <a:solidFill>
                  <a:schemeClr val="bg1"/>
                </a:solidFill>
              </a:rPr>
              <a:t>людеи</a:t>
            </a:r>
            <a:r>
              <a:rPr lang="ru-RU" sz="3200" b="1" i="1" dirty="0">
                <a:solidFill>
                  <a:schemeClr val="bg1"/>
                </a:solidFill>
              </a:rPr>
              <a:t>̆ после </a:t>
            </a:r>
            <a:r>
              <a:rPr lang="ru-RU" sz="3200" b="1" i="1" dirty="0" err="1">
                <a:solidFill>
                  <a:schemeClr val="bg1"/>
                </a:solidFill>
              </a:rPr>
              <a:t>чрезвычайных</a:t>
            </a:r>
            <a:r>
              <a:rPr lang="ru-RU" sz="3200" b="1" i="1" dirty="0">
                <a:solidFill>
                  <a:schemeClr val="bg1"/>
                </a:solidFill>
              </a:rPr>
              <a:t> ситуаций различного характера и кризисов, а также иное участие в преодолении их последствий, в том числе и на международном уровне, в соответствии с положениями Женевских Конвенций от 12 августа 1949 года и Дополнительных протоколов к </a:t>
            </a:r>
            <a:r>
              <a:rPr lang="ru-RU" sz="3200" b="1" i="1" dirty="0" smtClean="0">
                <a:solidFill>
                  <a:schemeClr val="bg1"/>
                </a:solidFill>
              </a:rPr>
              <a:t>ним.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1E4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07819" y="180109"/>
            <a:ext cx="5687290" cy="651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3335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9. Повышение степени подготовленности населения </a:t>
            </a:r>
            <a:r>
              <a:rPr lang="ru-RU" sz="3200" b="1" i="1" dirty="0" err="1">
                <a:solidFill>
                  <a:schemeClr val="bg1"/>
                </a:solidFill>
              </a:rPr>
              <a:t>Российскои</a:t>
            </a:r>
            <a:r>
              <a:rPr lang="ru-RU" sz="3200" b="1" i="1" dirty="0">
                <a:solidFill>
                  <a:schemeClr val="bg1"/>
                </a:solidFill>
              </a:rPr>
              <a:t>̆ Федерации к </a:t>
            </a:r>
            <a:r>
              <a:rPr lang="ru-RU" sz="3200" b="1" i="1" dirty="0" err="1">
                <a:solidFill>
                  <a:schemeClr val="bg1"/>
                </a:solidFill>
              </a:rPr>
              <a:t>действиям</a:t>
            </a:r>
            <a:r>
              <a:rPr lang="ru-RU" sz="3200" b="1" i="1" dirty="0">
                <a:solidFill>
                  <a:schemeClr val="bg1"/>
                </a:solidFill>
              </a:rPr>
              <a:t> в условиях </a:t>
            </a:r>
            <a:r>
              <a:rPr lang="ru-RU" sz="3200" b="1" i="1" dirty="0" err="1">
                <a:solidFill>
                  <a:schemeClr val="bg1"/>
                </a:solidFill>
              </a:rPr>
              <a:t>чрезвычайных</a:t>
            </a:r>
            <a:r>
              <a:rPr lang="ru-RU" sz="3200" b="1" i="1" dirty="0">
                <a:solidFill>
                  <a:schemeClr val="bg1"/>
                </a:solidFill>
              </a:rPr>
              <a:t> ситуаций различного </a:t>
            </a:r>
            <a:r>
              <a:rPr lang="ru-RU" sz="3200" b="1" i="1" dirty="0" smtClean="0">
                <a:solidFill>
                  <a:schemeClr val="bg1"/>
                </a:solidFill>
              </a:rPr>
              <a:t>характера.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1E4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83873" y="0"/>
            <a:ext cx="7633855" cy="3553691"/>
          </a:xfrm>
          <a:prstGeom prst="rect">
            <a:avLst/>
          </a:prstGeom>
          <a:solidFill>
            <a:srgbClr val="E0071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131128" y="699652"/>
            <a:ext cx="6477000" cy="2029693"/>
          </a:xfrm>
        </p:spPr>
        <p:txBody>
          <a:bodyPr>
            <a:normAutofit/>
          </a:bodyPr>
          <a:lstStyle/>
          <a:p>
            <a:pPr indent="133350"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11. </a:t>
            </a:r>
            <a:r>
              <a:rPr lang="ru-RU" sz="3200" b="1" i="1" dirty="0" smtClean="0">
                <a:solidFill>
                  <a:schemeClr val="bg1"/>
                </a:solidFill>
              </a:rPr>
              <a:t>Содействие </a:t>
            </a:r>
            <a:r>
              <a:rPr lang="ru-RU" sz="3200" b="1" i="1" dirty="0">
                <a:solidFill>
                  <a:schemeClr val="bg1"/>
                </a:solidFill>
              </a:rPr>
              <a:t>укреплению роли семьи в обществе, а также защите материнства, детства и </a:t>
            </a:r>
            <a:r>
              <a:rPr lang="ru-RU" sz="3200" b="1" i="1" dirty="0" smtClean="0">
                <a:solidFill>
                  <a:schemeClr val="bg1"/>
                </a:solidFill>
              </a:rPr>
              <a:t>отцовства.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1068</Words>
  <Application>Microsoft Office PowerPoint</Application>
  <PresentationFormat>Широкоэкранный</PresentationFormat>
  <Paragraphs>74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Verdana</vt:lpstr>
      <vt:lpstr>Тема Office</vt:lpstr>
      <vt:lpstr>Презентация PowerPoint</vt:lpstr>
      <vt:lpstr>Презентация PowerPoint</vt:lpstr>
      <vt:lpstr>11 ключевых целей работы Красного Креста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федеральные направления РКК</vt:lpstr>
      <vt:lpstr>Социальные программы</vt:lpstr>
      <vt:lpstr>Служба Милосердия Российского Красного Креста</vt:lpstr>
      <vt:lpstr>Психосоциальная поддержка</vt:lpstr>
      <vt:lpstr>Медицинские программы</vt:lpstr>
      <vt:lpstr>Профилактика ВИЧ-инфекции и туберкулёза</vt:lpstr>
      <vt:lpstr>Программы по профилактике распространения COVID-19</vt:lpstr>
      <vt:lpstr>Обучение навыкам первой помощи</vt:lpstr>
      <vt:lpstr>Популяризация донорства</vt:lpstr>
      <vt:lpstr>Контроль за соблюдением прав человека</vt:lpstr>
      <vt:lpstr>Оказания помощи при ЧС</vt:lpstr>
      <vt:lpstr>Почему нам нужны добровольцы?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Никита</cp:lastModifiedBy>
  <cp:revision>42</cp:revision>
  <dcterms:created xsi:type="dcterms:W3CDTF">2023-03-14T19:32:13Z</dcterms:created>
  <dcterms:modified xsi:type="dcterms:W3CDTF">2023-03-16T21:29:47Z</dcterms:modified>
</cp:coreProperties>
</file>