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1"/>
  </p:notesMasterIdLst>
  <p:sldIdLst>
    <p:sldId id="257" r:id="rId4"/>
    <p:sldId id="314" r:id="rId5"/>
    <p:sldId id="371" r:id="rId6"/>
    <p:sldId id="361" r:id="rId7"/>
    <p:sldId id="362" r:id="rId8"/>
    <p:sldId id="363" r:id="rId9"/>
    <p:sldId id="359" r:id="rId10"/>
    <p:sldId id="367" r:id="rId11"/>
    <p:sldId id="366" r:id="rId12"/>
    <p:sldId id="368" r:id="rId13"/>
    <p:sldId id="365" r:id="rId14"/>
    <p:sldId id="364" r:id="rId15"/>
    <p:sldId id="369" r:id="rId16"/>
    <p:sldId id="372" r:id="rId17"/>
    <p:sldId id="350" r:id="rId18"/>
    <p:sldId id="370" r:id="rId19"/>
    <p:sldId id="35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9EBF5"/>
    <a:srgbClr val="00B1C8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5" autoAdjust="0"/>
    <p:restoredTop sz="87500" autoAdjust="0"/>
  </p:normalViewPr>
  <p:slideViewPr>
    <p:cSldViewPr snapToGrid="0" showGuides="1">
      <p:cViewPr varScale="1">
        <p:scale>
          <a:sx n="75" d="100"/>
          <a:sy n="75" d="100"/>
        </p:scale>
        <p:origin x="99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fld id="{B1E7D8FA-F2F7-49CE-8C3A-96541508D7E4}" type="datetimeFigureOut">
              <a:rPr lang="ru-RU"/>
              <a:pPr lvl="0"/>
              <a:t></a:t>
            </a:fld>
            <a:endParaRPr lang="ru-RU"/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615A8-720B-9ABF-32F1-654E80482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>
            <a:extLst>
              <a:ext uri="{FF2B5EF4-FFF2-40B4-BE49-F238E27FC236}">
                <a16:creationId xmlns:a16="http://schemas.microsoft.com/office/drawing/2014/main" id="{74AFF38D-F9A3-22C1-779E-CF4957FBC095}"/>
              </a:ext>
            </a:extLst>
          </p:cNvPr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>
            <a:extLst>
              <a:ext uri="{FF2B5EF4-FFF2-40B4-BE49-F238E27FC236}">
                <a16:creationId xmlns:a16="http://schemas.microsoft.com/office/drawing/2014/main" id="{5F996E10-E7D4-24CB-0E17-D8AAEAE1D81B}"/>
              </a:ext>
            </a:extLst>
          </p:cNvPr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>
            <a:extLst>
              <a:ext uri="{FF2B5EF4-FFF2-40B4-BE49-F238E27FC236}">
                <a16:creationId xmlns:a16="http://schemas.microsoft.com/office/drawing/2014/main" id="{05048F8F-B947-D08C-3B72-E25DC6394D07}"/>
              </a:ext>
            </a:extLst>
          </p:cNvPr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70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A6884EC-7578-4E70-AA13-FA6FB3EEEF7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A6884EC-7578-4E70-AA13-FA6FB3EEEF7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172921" y="8619650"/>
            <a:ext cx="2428428" cy="454276"/>
          </a:xfrm>
          <a:prstGeom prst="rect">
            <a:avLst/>
          </a:prstGeom>
        </p:spPr>
        <p:txBody>
          <a:bodyPr lIns="80367" tIns="40183" rIns="80367" bIns="40183"/>
          <a:lstStyle/>
          <a:p>
            <a:pPr>
              <a:defRPr/>
            </a:pPr>
            <a:fld id="{5BB82DA2-3EB4-47BC-B88D-FA02ACE69FA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C4FE-D379-801B-9D62-F29BD5F73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>
            <a:extLst>
              <a:ext uri="{FF2B5EF4-FFF2-40B4-BE49-F238E27FC236}">
                <a16:creationId xmlns:a16="http://schemas.microsoft.com/office/drawing/2014/main" id="{D267E1DB-6DC4-7420-A166-32FB94416047}"/>
              </a:ext>
            </a:extLst>
          </p:cNvPr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>
            <a:extLst>
              <a:ext uri="{FF2B5EF4-FFF2-40B4-BE49-F238E27FC236}">
                <a16:creationId xmlns:a16="http://schemas.microsoft.com/office/drawing/2014/main" id="{2908DDE9-C107-3D34-5C2D-661D057F4D93}"/>
              </a:ext>
            </a:extLst>
          </p:cNvPr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>
            <a:extLst>
              <a:ext uri="{FF2B5EF4-FFF2-40B4-BE49-F238E27FC236}">
                <a16:creationId xmlns:a16="http://schemas.microsoft.com/office/drawing/2014/main" id="{62D56F49-4460-B160-14F1-E4A7A75A2400}"/>
              </a:ext>
            </a:extLst>
          </p:cNvPr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96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/>
        <p:txBody>
          <a:bodyPr/>
          <a:lstStyle/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 panose="020F0502020204030204" charset="0"/>
                <a:cs typeface="Calibri" panose="020F0502020204030204" charset="0"/>
              </a:defRPr>
            </a:lvl1pPr>
          </a:lstStyle>
          <a:p>
            <a:pPr marL="38100">
              <a:lnSpc>
                <a:spcPts val="1240"/>
              </a:lnSpc>
            </a:pP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AB4C2D2-EAB1-4D7C-99A5-962671018A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ADBF8008-A0B9-41C4-9CF4-E071C86EA7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40CC5BA-CB1C-4119-9B89-DA93005092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295BB9E-5C1A-4D80-A3A0-1AC057AF15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6800AD5E-7388-498D-8000-200F2BDBB8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E3D0A125-3DEA-4C8D-9783-8ADF31734A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00C57B4E-691A-4EBD-B364-4644B8C768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/>
        <p:txBody>
          <a:bodyPr/>
          <a:lstStyle/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5BBC9FC-0EC3-45C8-AC40-37C7236AA7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B3507FCB-17E3-468F-BD55-5BDD587B3C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9D91457-D153-4B84-B432-E61E8ACA7B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C652D8E-7708-4D7E-BEEE-DF06B37BC8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C18EA-96BF-4C24-B237-5CF1E239EB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38100">
              <a:lnSpc>
                <a:spcPts val="1240"/>
              </a:lnSpc>
              <a:defRPr/>
            </a:pPr>
            <a:fld id="{81D60167-4931-47E6-BA6A-407CBD079E47}" type="slidenum">
              <a:rPr dirty="0"/>
              <a:pPr marL="38100">
                <a:lnSpc>
                  <a:spcPts val="1240"/>
                </a:lnSpc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/>
        <p:txBody>
          <a:bodyPr/>
          <a:lstStyle/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/>
        <p:txBody>
          <a:bodyPr/>
          <a:lstStyle/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fld id="{FFD73049-AA02-4FED-BA70-C738A8196F72}" type="slidenum">
              <a:rPr lang="ru-RU"/>
              <a:pPr/>
              <a:t></a:t>
            </a:fld>
            <a:endParaRPr lang="ru-RU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53C7-6FDA-44AB-BDAC-4255BB30E8B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10FD6B-C2EF-4C00-901B-A02C62B7576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88521" t="15556" r="4404"/>
          <a:stretch>
            <a:fillRect/>
          </a:stretch>
        </p:blipFill>
        <p:spPr>
          <a:xfrm>
            <a:off x="429459" y="1428745"/>
            <a:ext cx="642939" cy="5429255"/>
          </a:xfrm>
          <a:prstGeom prst="rect">
            <a:avLst/>
          </a:prstGeom>
        </p:spPr>
      </p:pic>
      <p:pic>
        <p:nvPicPr>
          <p:cNvPr id="9" name="Google Shape;64;p10"/>
          <p:cNvPicPr preferRelativeResize="0"/>
          <p:nvPr/>
        </p:nvPicPr>
        <p:blipFill>
          <a:blip r:embed="rId4"/>
          <a:srcRect r="5829"/>
          <a:stretch>
            <a:fillRect/>
          </a:stretch>
        </p:blipFill>
        <p:spPr>
          <a:xfrm rot="5400000">
            <a:off x="9305912" y="2909911"/>
            <a:ext cx="4972040" cy="61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5;p10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6552400" y="1496232"/>
            <a:ext cx="6383360" cy="339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 descr="\\192.168.1.5\сервер\Сетевая oбщaя(317Гб)\ОБЩИЕ\АЛЬБОМ ФОРМ\Логотипы, значки, qrкод\Профессионалитет 20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55751" y="119942"/>
            <a:ext cx="1330241" cy="1308434"/>
          </a:xfrm>
          <a:prstGeom prst="rect">
            <a:avLst/>
          </a:prstGeom>
          <a:noFill/>
        </p:spPr>
      </p:pic>
      <p:pic>
        <p:nvPicPr>
          <p:cNvPr id="14" name="Picture 4" descr="\\192.168.1.5\сервер\Сетевая oбщaя(317Гб)\ОБЩИЕ\АЛЬБОМ ФОРМ\Логотипы, значки, qrкод\Кластер Клиническая и профилактическая медицин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7520" y="248920"/>
            <a:ext cx="1176020" cy="990600"/>
          </a:xfrm>
          <a:prstGeom prst="rect">
            <a:avLst/>
          </a:prstGeom>
          <a:noFill/>
        </p:spPr>
      </p:pic>
      <p:pic>
        <p:nvPicPr>
          <p:cNvPr id="15" name="Picture 5" descr="\\192.168.1.5\сервер\Сетевая oбщaя(317Гб)\ОБЩИЕ\АЛЬБОМ ФОРМ\Логотипы, значки, qrкод\Герб Тюменская область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1148" y="294039"/>
            <a:ext cx="1196660" cy="945361"/>
          </a:xfrm>
          <a:prstGeom prst="rect">
            <a:avLst/>
          </a:prstGeom>
          <a:noFill/>
        </p:spPr>
      </p:pic>
      <p:sp>
        <p:nvSpPr>
          <p:cNvPr id="24" name="Google Shape;62;p10"/>
          <p:cNvSpPr txBox="1"/>
          <p:nvPr/>
        </p:nvSpPr>
        <p:spPr>
          <a:xfrm>
            <a:off x="750928" y="1428745"/>
            <a:ext cx="7179078" cy="524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>
            <a:spAutoFit/>
          </a:bodyPr>
          <a:lstStyle/>
          <a:p>
            <a:pPr algn="ctr">
              <a:lnSpc>
                <a:spcPct val="90000"/>
              </a:lnSpc>
              <a:buClr>
                <a:prstClr val="white"/>
              </a:buClr>
              <a:buSzPts val="4000"/>
            </a:pPr>
            <a:endParaRPr lang="ru-RU" sz="8000" b="1" dirty="0">
              <a:solidFill>
                <a:srgbClr val="0092CF"/>
              </a:solidFill>
              <a:ea typeface="Montserrat ExtraBold"/>
              <a:cs typeface="Montserrat ExtraBold"/>
              <a:sym typeface="Montserrat ExtraBold"/>
            </a:endParaRPr>
          </a:p>
          <a:p>
            <a:pPr>
              <a:lnSpc>
                <a:spcPct val="90000"/>
              </a:lnSpc>
              <a:buClr>
                <a:prstClr val="white"/>
              </a:buClr>
              <a:buSzPts val="4000"/>
            </a:pPr>
            <a:br>
              <a:rPr lang="ru-RU" sz="3600" b="1" dirty="0">
                <a:solidFill>
                  <a:srgbClr val="0092C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lang="ru-RU" sz="2400" b="1" dirty="0">
              <a:solidFill>
                <a:prstClr val="black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>
              <a:lnSpc>
                <a:spcPct val="90000"/>
              </a:lnSpc>
              <a:buClr>
                <a:prstClr val="white"/>
              </a:buClr>
              <a:buSzPts val="4000"/>
            </a:pPr>
            <a:endParaRPr lang="ru-RU" sz="2400" b="1" dirty="0">
              <a:solidFill>
                <a:prstClr val="black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>
              <a:lnSpc>
                <a:spcPct val="90000"/>
              </a:lnSpc>
              <a:buClr>
                <a:prstClr val="white"/>
              </a:buClr>
              <a:buSzPts val="4000"/>
            </a:pPr>
            <a:endParaRPr lang="ru-RU" sz="2400" b="1" dirty="0">
              <a:solidFill>
                <a:prstClr val="black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>
              <a:lnSpc>
                <a:spcPct val="90000"/>
              </a:lnSpc>
              <a:buClr>
                <a:prstClr val="white"/>
              </a:buClr>
              <a:buSzPts val="4000"/>
            </a:pP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  <a:p>
            <a:pPr algn="r">
              <a:lnSpc>
                <a:spcPct val="90000"/>
              </a:lnSpc>
              <a:buClr>
                <a:prstClr val="white"/>
              </a:buClr>
              <a:buSzPts val="4000"/>
            </a:pPr>
            <a:r>
              <a:rPr lang="ru-RU" sz="2000" b="1" dirty="0">
                <a:solidFill>
                  <a:prstClr val="black"/>
                </a:solidFill>
                <a:ea typeface="Montserrat ExtraBold"/>
                <a:cs typeface="Arial" panose="020B0604020202020204" pitchFamily="34" charset="0"/>
                <a:sym typeface="Montserrat ExtraBold"/>
              </a:rPr>
              <a:t> </a:t>
            </a:r>
          </a:p>
          <a:p>
            <a:pPr algn="r">
              <a:lnSpc>
                <a:spcPct val="90000"/>
              </a:lnSpc>
              <a:buClr>
                <a:prstClr val="white"/>
              </a:buClr>
              <a:buSzPts val="4000"/>
            </a:pPr>
            <a:r>
              <a:rPr lang="ru-RU" sz="2000" b="1" dirty="0">
                <a:solidFill>
                  <a:prstClr val="black"/>
                </a:solidFill>
                <a:ea typeface="Montserrat ExtraBold"/>
                <a:cs typeface="Arial" panose="020B0604020202020204" pitchFamily="34" charset="0"/>
                <a:sym typeface="Montserrat ExtraBold"/>
              </a:rPr>
              <a:t>Выставных Н.В., </a:t>
            </a:r>
          </a:p>
          <a:p>
            <a:pPr algn="r">
              <a:lnSpc>
                <a:spcPct val="90000"/>
              </a:lnSpc>
              <a:buClr>
                <a:prstClr val="white"/>
              </a:buClr>
              <a:buSzPts val="4000"/>
            </a:pPr>
            <a:r>
              <a:rPr lang="ru-RU" sz="2000" b="1" dirty="0">
                <a:solidFill>
                  <a:prstClr val="black"/>
                </a:solidFill>
                <a:ea typeface="Montserrat ExtraBold"/>
                <a:cs typeface="Arial" panose="020B0604020202020204" pitchFamily="34" charset="0"/>
                <a:sym typeface="Montserrat ExtraBold"/>
              </a:rPr>
              <a:t>преподаватель  ВКК, руководитель Тобольского местного отделения ВОД «Волонтеры-медики», </a:t>
            </a:r>
          </a:p>
          <a:p>
            <a:pPr algn="r">
              <a:lnSpc>
                <a:spcPct val="90000"/>
              </a:lnSpc>
              <a:buClr>
                <a:prstClr val="white"/>
              </a:buClr>
              <a:buSzPts val="4000"/>
            </a:pPr>
            <a:r>
              <a:rPr lang="ru-RU" sz="2000" b="1" dirty="0">
                <a:solidFill>
                  <a:prstClr val="black"/>
                </a:solidFill>
                <a:ea typeface="Montserrat ExtraBold"/>
                <a:cs typeface="Arial" panose="020B0604020202020204" pitchFamily="34" charset="0"/>
                <a:sym typeface="Montserrat ExtraBold"/>
              </a:rPr>
              <a:t>руководитель Регионального  Клуба участников Премии </a:t>
            </a:r>
            <a:r>
              <a:rPr lang="en-US" sz="2000" b="1" dirty="0">
                <a:solidFill>
                  <a:prstClr val="black"/>
                </a:solidFill>
                <a:ea typeface="Montserrat ExtraBold"/>
                <a:cs typeface="Arial" panose="020B0604020202020204" pitchFamily="34" charset="0"/>
                <a:sym typeface="Montserrat ExtraBold"/>
              </a:rPr>
              <a:t>#</a:t>
            </a:r>
            <a:r>
              <a:rPr lang="ru-RU" sz="2000" b="1" dirty="0">
                <a:solidFill>
                  <a:prstClr val="black"/>
                </a:solidFill>
                <a:ea typeface="Montserrat ExtraBold"/>
                <a:cs typeface="Arial" panose="020B0604020202020204" pitchFamily="34" charset="0"/>
                <a:sym typeface="Montserrat ExtraBold"/>
              </a:rPr>
              <a:t>МЫВМЕСТЕ г. Тобольска Тюменской области ГАПОУ ТО «Тобольский медицинский колледж  им. В. Солдатова», наставник ФП «Команда региона»</a:t>
            </a:r>
          </a:p>
        </p:txBody>
      </p:sp>
      <p:pic>
        <p:nvPicPr>
          <p:cNvPr id="23" name="Picture 2" descr="\\PROXYTMK\Kaznina T.V\Для Директора\Герб Тобольска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72175" y="326933"/>
            <a:ext cx="801485" cy="94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78057" y="6389896"/>
            <a:ext cx="3132046" cy="4480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47466" y="304073"/>
            <a:ext cx="935294" cy="9352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5400000">
            <a:off x="11546859" y="5517430"/>
            <a:ext cx="408900" cy="533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>
                <a:prstClr val="white"/>
              </a:buClr>
              <a:buSzPts val="4000"/>
            </a:pPr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5</a:t>
            </a:r>
          </a:p>
        </p:txBody>
      </p:sp>
      <p:sp>
        <p:nvSpPr>
          <p:cNvPr id="28" name="Текст. поле 27"/>
          <p:cNvSpPr txBox="1"/>
          <p:nvPr/>
        </p:nvSpPr>
        <p:spPr>
          <a:xfrm>
            <a:off x="1222652" y="1428745"/>
            <a:ext cx="644736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00B0F0"/>
                </a:solidFill>
              </a:rPr>
              <a:t>Реализация Федерального пилотного проекта «Команда региона» </a:t>
            </a:r>
          </a:p>
          <a:p>
            <a:pPr algn="ctr"/>
            <a:r>
              <a:rPr lang="ru-RU" sz="4000" b="1" dirty="0" err="1">
                <a:solidFill>
                  <a:srgbClr val="00B0F0"/>
                </a:solidFill>
              </a:rPr>
              <a:t>на территории г. Тобольска</a:t>
            </a:r>
            <a:endParaRPr lang="ru-RU" sz="4000" b="1" dirty="0">
              <a:solidFill>
                <a:srgbClr val="00B0F0"/>
              </a:solidFill>
            </a:endParaRPr>
          </a:p>
        </p:txBody>
      </p:sp>
      <p:pic>
        <p:nvPicPr>
          <p:cNvPr id="25602" name="Picture 2" descr="F:\КЛУБ участников премии МЫВМЕСТЕ\ЛОГОТИП КЛУБА  аватар от Мегаполис (1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85715" y="185420"/>
            <a:ext cx="1146175" cy="1118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t="9636" r="37519" b="9441"/>
          <a:stretch>
            <a:fillRect/>
          </a:stretch>
        </p:blipFill>
        <p:spPr bwMode="auto">
          <a:xfrm>
            <a:off x="6285230" y="294005"/>
            <a:ext cx="564515" cy="10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188293" y="491320"/>
            <a:ext cx="9324198" cy="113624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27 ноября 2024 г. </a:t>
            </a:r>
            <a:r>
              <a:rPr lang="ru-RU" sz="3100" b="1" i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Нетворкинг</a:t>
            </a: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стратегическая сессия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Мультицентр</a:t>
            </a: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 «Моя территория» (г. Тобольск)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</p:txBody>
      </p:sp>
      <p:sp>
        <p:nvSpPr>
          <p:cNvPr id="5" name="Текстовое поле 7"/>
          <p:cNvSpPr txBox="1"/>
          <p:nvPr/>
        </p:nvSpPr>
        <p:spPr>
          <a:xfrm rot="572965">
            <a:off x="8778087" y="1056749"/>
            <a:ext cx="2764880" cy="12612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Результаты реализации проекта</a:t>
            </a:r>
          </a:p>
        </p:txBody>
      </p:sp>
      <p:sp>
        <p:nvSpPr>
          <p:cNvPr id="7" name="Shape 155"/>
          <p:cNvSpPr txBox="1"/>
          <p:nvPr/>
        </p:nvSpPr>
        <p:spPr>
          <a:xfrm>
            <a:off x="163774" y="170182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62470" name="Picture 6" descr="https://sun9-43.userapi.com/impg/2-Uvx4OKatQXh8gOpG62MnoFAD8F-2HVFm1IGw/EtsVVNjFHqM.jpg?size=1280x853&amp;quality=95&amp;sign=e4d77e0c5cede1d0cab01dea120af1b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802" y="2333767"/>
            <a:ext cx="3758141" cy="3411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Picture 4" descr="https://sun9-45.userapi.com/impg/BYWO8GhknFXO7Xw4jlbgP_JALS0s_9qrwVqhqw/vrcjCb_549I.jpg?size=1280x853&amp;quality=95&amp;sign=c147f2ae355de25fc5bec391158c6c63&amp;type=album"/>
          <p:cNvPicPr>
            <a:picLocks noChangeAspect="1" noChangeArrowheads="1"/>
          </p:cNvPicPr>
          <p:nvPr/>
        </p:nvPicPr>
        <p:blipFill>
          <a:blip r:embed="rId4" cstate="print"/>
          <a:srcRect r="31537"/>
          <a:stretch>
            <a:fillRect/>
          </a:stretch>
        </p:blipFill>
        <p:spPr bwMode="auto">
          <a:xfrm>
            <a:off x="8684525" y="2402006"/>
            <a:ext cx="3507475" cy="3419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sun9-2.userapi.com/impg/xsqqhhas326yMbHW12aUyiKBxf9iUsLKDzVmoQ/HXwdF6Gl7M4.jpg?size=1280x853&amp;quality=95&amp;sign=2e2295d12fc34a3f2398ef1b14e7ffa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2942" y="2339358"/>
            <a:ext cx="3971499" cy="3556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229235" y="214630"/>
            <a:ext cx="10525201" cy="17779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31 января 2025 г. 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р</a:t>
            </a:r>
            <a:r>
              <a:rPr lang="ru-RU" sz="2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абочая</a:t>
            </a:r>
            <a:r>
              <a:rPr lang="ru-RU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 встреча (</a:t>
            </a:r>
            <a:r>
              <a:rPr lang="ru-RU" sz="2400" b="1" dirty="0" err="1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онлайн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созвон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 )</a:t>
            </a:r>
            <a:endParaRPr lang="ru-RU" sz="2400" b="1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совместно с федеральным куратором проекта Арсеновой Юлией, председателем Федерального клуба Премии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#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МЫВМЕСТЕ Маяк </a:t>
            </a:r>
            <a:r>
              <a:rPr lang="ru-RU" sz="2400" b="1" dirty="0" err="1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Манойленко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 Анной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</p:txBody>
      </p:sp>
      <p:pic>
        <p:nvPicPr>
          <p:cNvPr id="60418" name="Picture 2" descr="https://sun9-20.userapi.com/s/v1/ig2/6Ho3WNj6D02O9EjmqjMPHjUb1XRxt5HLI2p8A0Tj1X8Iljacupge9MqjuRNzx95STCml1tm6neCtx0_TfUVNlVgj.jpg?quality=95&amp;as=32x69,48x104,72x156,108x234,160x347,240x520,360x780,480x1040,540x1170,591x1280&amp;from=bu&amp;u=pGEsX6VcqNV-k86Zwt8TyNewYi8CmTRRYNLlj86STOw&amp;cs=373x807"/>
          <p:cNvPicPr>
            <a:picLocks noChangeAspect="1" noChangeArrowheads="1"/>
          </p:cNvPicPr>
          <p:nvPr/>
        </p:nvPicPr>
        <p:blipFill>
          <a:blip r:embed="rId3"/>
          <a:srcRect b="25168"/>
          <a:stretch>
            <a:fillRect/>
          </a:stretch>
        </p:blipFill>
        <p:spPr bwMode="auto">
          <a:xfrm>
            <a:off x="2156347" y="1856096"/>
            <a:ext cx="3179928" cy="5001904"/>
          </a:xfrm>
          <a:prstGeom prst="rect">
            <a:avLst/>
          </a:prstGeom>
          <a:noFill/>
        </p:spPr>
      </p:pic>
      <p:pic>
        <p:nvPicPr>
          <p:cNvPr id="60420" name="Picture 4" descr="https://sun9-57.userapi.com/impg/hD4aWpAvxUrkhR0HgYJQYkExbV5fn_7ZS_V66w/MBt6k-2-F68.jpg?size=499x1080&amp;quality=95&amp;sign=9d213e3a3e654f4dd4a45cfc4b231a4a&amp;type=album"/>
          <p:cNvPicPr>
            <a:picLocks noChangeAspect="1" noChangeArrowheads="1"/>
          </p:cNvPicPr>
          <p:nvPr/>
        </p:nvPicPr>
        <p:blipFill>
          <a:blip r:embed="rId4"/>
          <a:srcRect b="27968"/>
          <a:stretch>
            <a:fillRect/>
          </a:stretch>
        </p:blipFill>
        <p:spPr bwMode="auto">
          <a:xfrm>
            <a:off x="5819396" y="1883391"/>
            <a:ext cx="3583912" cy="4974609"/>
          </a:xfrm>
          <a:prstGeom prst="rect">
            <a:avLst/>
          </a:prstGeom>
          <a:noFill/>
        </p:spPr>
      </p:pic>
      <p:sp>
        <p:nvSpPr>
          <p:cNvPr id="7" name="Shape 155"/>
          <p:cNvSpPr txBox="1"/>
          <p:nvPr/>
        </p:nvSpPr>
        <p:spPr>
          <a:xfrm>
            <a:off x="177422" y="0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 rot="689493">
            <a:off x="9662614" y="1542196"/>
            <a:ext cx="2197291" cy="143301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Результаты реализации проекта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0" y="624064"/>
            <a:ext cx="8980227" cy="12729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10 февраля 2025 г.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р</a:t>
            </a:r>
            <a:r>
              <a:rPr lang="ru-RU" sz="2800" b="1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абочая</a:t>
            </a:r>
            <a:r>
              <a:rPr lang="ru-RU" sz="2800" b="1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 встреча (</a:t>
            </a:r>
            <a:r>
              <a:rPr lang="ru-RU" sz="2800" b="1" dirty="0" err="1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онлайн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/</a:t>
            </a:r>
            <a:r>
              <a:rPr lang="ru-RU" sz="2800" b="1" dirty="0" err="1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офлайн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совместно с федеральным куратором проекта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solidFill>
                  <a:srgbClr val="FF0000"/>
                </a:solidFill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Арсеновой Юлией 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</p:txBody>
      </p:sp>
      <p:pic>
        <p:nvPicPr>
          <p:cNvPr id="56322" name="Picture 2" descr="F:\КЛУБ участников премии МЫВМЕСТЕ\26.11-27.11 Пилотный проект Команда региона\10.02 Рабочее заседание\Общее.jpg"/>
          <p:cNvPicPr>
            <a:picLocks noChangeAspect="1" noChangeArrowheads="1"/>
          </p:cNvPicPr>
          <p:nvPr/>
        </p:nvPicPr>
        <p:blipFill>
          <a:blip r:embed="rId3"/>
          <a:srcRect t="17749" r="16434"/>
          <a:stretch>
            <a:fillRect/>
          </a:stretch>
        </p:blipFill>
        <p:spPr bwMode="auto">
          <a:xfrm>
            <a:off x="6728345" y="2197290"/>
            <a:ext cx="5240741" cy="4408225"/>
          </a:xfrm>
          <a:prstGeom prst="rect">
            <a:avLst/>
          </a:prstGeom>
          <a:noFill/>
        </p:spPr>
      </p:pic>
      <p:pic>
        <p:nvPicPr>
          <p:cNvPr id="56323" name="Picture 3" descr="F:\КЛУБ участников премии МЫВМЕСТЕ\26.11-27.11 Пилотный проект Команда региона\10.02 Рабочее заседание\2.jpg"/>
          <p:cNvPicPr>
            <a:picLocks noChangeAspect="1" noChangeArrowheads="1"/>
          </p:cNvPicPr>
          <p:nvPr/>
        </p:nvPicPr>
        <p:blipFill>
          <a:blip r:embed="rId4"/>
          <a:srcRect t="11396"/>
          <a:stretch>
            <a:fillRect/>
          </a:stretch>
        </p:blipFill>
        <p:spPr bwMode="auto">
          <a:xfrm>
            <a:off x="982639" y="2183642"/>
            <a:ext cx="5677467" cy="4408227"/>
          </a:xfrm>
          <a:prstGeom prst="rect">
            <a:avLst/>
          </a:prstGeom>
          <a:noFill/>
        </p:spPr>
      </p:pic>
      <p:sp>
        <p:nvSpPr>
          <p:cNvPr id="9" name="Shape 155"/>
          <p:cNvSpPr txBox="1"/>
          <p:nvPr/>
        </p:nvSpPr>
        <p:spPr>
          <a:xfrm>
            <a:off x="177422" y="0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0" name="Текстовое поле 7"/>
          <p:cNvSpPr txBox="1"/>
          <p:nvPr/>
        </p:nvSpPr>
        <p:spPr>
          <a:xfrm rot="544563">
            <a:off x="8693622" y="600500"/>
            <a:ext cx="2279178" cy="124194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Результаты реализации проекта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5"/>
          <p:cNvSpPr txBox="1"/>
          <p:nvPr/>
        </p:nvSpPr>
        <p:spPr>
          <a:xfrm>
            <a:off x="177422" y="0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0" name="Текстовое поле 7"/>
          <p:cNvSpPr txBox="1"/>
          <p:nvPr/>
        </p:nvSpPr>
        <p:spPr>
          <a:xfrm rot="544563">
            <a:off x="8202303" y="171990"/>
            <a:ext cx="2279178" cy="124194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Результаты реализации проекта</a:t>
            </a:r>
          </a:p>
        </p:txBody>
      </p:sp>
      <p:pic>
        <p:nvPicPr>
          <p:cNvPr id="68610" name="Picture 2" descr="https://sun9-42.userapi.com/impg/WghDQu2EA3wq5f-wels-rnVwgiNxSWvYQ3CqAA/g8erFlWD8TI.jpg?size=1280x853&amp;quality=95&amp;sign=fdc5209276e16a2e3258fe94330a89ae&amp;type=album"/>
          <p:cNvPicPr>
            <a:picLocks noChangeAspect="1" noChangeArrowheads="1"/>
          </p:cNvPicPr>
          <p:nvPr/>
        </p:nvPicPr>
        <p:blipFill>
          <a:blip r:embed="rId3"/>
          <a:srcRect t="14391"/>
          <a:stretch>
            <a:fillRect/>
          </a:stretch>
        </p:blipFill>
        <p:spPr bwMode="auto">
          <a:xfrm>
            <a:off x="1030728" y="2634018"/>
            <a:ext cx="5602085" cy="3992479"/>
          </a:xfrm>
          <a:prstGeom prst="rect">
            <a:avLst/>
          </a:prstGeom>
          <a:noFill/>
        </p:spPr>
      </p:pic>
      <p:pic>
        <p:nvPicPr>
          <p:cNvPr id="68612" name="Picture 4" descr="https://sun9-65.userapi.com/impg/9gjAvVmUb6NmA9PXknt4Cmm_VxTBerrioGhyLw/utul6kz4YLI.jpg?size=1280x1280&amp;quality=95&amp;sign=887e97cf45836633a987e7d86a6f92dd&amp;type=album"/>
          <p:cNvPicPr>
            <a:picLocks noChangeAspect="1" noChangeArrowheads="1"/>
          </p:cNvPicPr>
          <p:nvPr/>
        </p:nvPicPr>
        <p:blipFill>
          <a:blip r:embed="rId4"/>
          <a:srcRect t="34210"/>
          <a:stretch>
            <a:fillRect/>
          </a:stretch>
        </p:blipFill>
        <p:spPr bwMode="auto">
          <a:xfrm>
            <a:off x="7223930" y="2661313"/>
            <a:ext cx="4722411" cy="399879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28048" y="1565659"/>
            <a:ext cx="5677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17 февраля 2025 </a:t>
            </a:r>
            <a:r>
              <a:rPr lang="ru-RU" sz="1600" b="1" dirty="0" err="1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г.-Рабочая</a:t>
            </a:r>
            <a:r>
              <a:rPr lang="ru-RU" sz="1600" b="1" dirty="0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 встреча с </a:t>
            </a:r>
            <a:r>
              <a:rPr lang="ru-RU" sz="1600" b="1" dirty="0" err="1">
                <a:solidFill>
                  <a:srgbClr val="FF0000"/>
                </a:solidFill>
              </a:rPr>
              <a:t>Бронниковой</a:t>
            </a:r>
            <a:r>
              <a:rPr lang="ru-RU" sz="1600" b="1" dirty="0">
                <a:solidFill>
                  <a:srgbClr val="FF0000"/>
                </a:solidFill>
              </a:rPr>
              <a:t> Дарьей Владимировной, социальным координатором филиала Государственного фонда поддержки участников СВО "Защитники Отечества" по Тюменской области</a:t>
            </a:r>
            <a:endParaRPr lang="ru-RU" sz="1600" b="1" dirty="0">
              <a:solidFill>
                <a:srgbClr val="FF0000"/>
              </a:solidFill>
              <a:ea typeface="Druk Text Cyr"/>
              <a:cs typeface="Calibri" panose="020F0502020204030204" charset="0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69792" y="1542197"/>
            <a:ext cx="4476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14 февраля 2025 г. - Рабочая встреча с </a:t>
            </a:r>
            <a:r>
              <a:rPr lang="ru-RU" b="1" dirty="0" err="1">
                <a:solidFill>
                  <a:srgbClr val="FF0000"/>
                </a:solidFill>
              </a:rPr>
              <a:t>Варавко</a:t>
            </a:r>
            <a:r>
              <a:rPr lang="ru-RU" b="1" dirty="0">
                <a:solidFill>
                  <a:srgbClr val="FF0000"/>
                </a:solidFill>
              </a:rPr>
              <a:t> Натальей Юрьевной, директором </a:t>
            </a:r>
            <a:r>
              <a:rPr lang="ru-RU" b="1" dirty="0" err="1">
                <a:solidFill>
                  <a:srgbClr val="FF0000"/>
                </a:solidFill>
              </a:rPr>
              <a:t>Тобольского</a:t>
            </a:r>
            <a:r>
              <a:rPr lang="ru-RU" b="1" dirty="0">
                <a:solidFill>
                  <a:srgbClr val="FF0000"/>
                </a:solidFill>
              </a:rPr>
              <a:t> общества инвалидов</a:t>
            </a:r>
            <a:endParaRPr lang="ru-RU" b="1" dirty="0">
              <a:solidFill>
                <a:srgbClr val="FF0000"/>
              </a:solidFill>
              <a:ea typeface="Druk Text Cyr"/>
              <a:cs typeface="Calibri" panose="020F0502020204030204" charset="0"/>
              <a:sym typeface="+mn-ea"/>
            </a:endParaRPr>
          </a:p>
        </p:txBody>
      </p:sp>
      <p:sp>
        <p:nvSpPr>
          <p:cNvPr id="13" name="Shape 226"/>
          <p:cNvSpPr/>
          <p:nvPr/>
        </p:nvSpPr>
        <p:spPr>
          <a:xfrm>
            <a:off x="1665027" y="450377"/>
            <a:ext cx="5459104" cy="1009934"/>
          </a:xfrm>
          <a:prstGeom prst="roundRect">
            <a:avLst>
              <a:gd name="adj" fmla="val 24015"/>
            </a:avLst>
          </a:prstGeom>
          <a:solidFill>
            <a:srgbClr val="FF0000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65027" y="567351"/>
            <a:ext cx="5431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Военнослужащие </a:t>
            </a:r>
          </a:p>
          <a:p>
            <a:pPr algn="ctr"/>
            <a:r>
              <a:rPr lang="ru-RU" b="1" dirty="0"/>
              <a:t>с инвалидностью, вернувшиеся с СВО</a:t>
            </a:r>
            <a:endParaRPr lang="ru-RU" b="1" dirty="0">
              <a:latin typeface="CoFo Sans Variable"/>
              <a:ea typeface="CoFo Sans Variable"/>
              <a:cs typeface="CoFo Sans Variable"/>
            </a:endParaRPr>
          </a:p>
        </p:txBody>
      </p:sp>
      <p:sp>
        <p:nvSpPr>
          <p:cNvPr id="15" name="Shape 236"/>
          <p:cNvSpPr txBox="1"/>
          <p:nvPr/>
        </p:nvSpPr>
        <p:spPr>
          <a:xfrm>
            <a:off x="1753632" y="477238"/>
            <a:ext cx="8702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 b="1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01</a:t>
            </a:r>
            <a:endParaRPr sz="18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16C0-BF35-652D-2193-A1E0A9001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5">
            <a:extLst>
              <a:ext uri="{FF2B5EF4-FFF2-40B4-BE49-F238E27FC236}">
                <a16:creationId xmlns:a16="http://schemas.microsoft.com/office/drawing/2014/main" id="{00695F31-13A9-4826-7F29-3731705326D3}"/>
              </a:ext>
            </a:extLst>
          </p:cNvPr>
          <p:cNvSpPr txBox="1"/>
          <p:nvPr/>
        </p:nvSpPr>
        <p:spPr>
          <a:xfrm>
            <a:off x="177422" y="0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0" name="Текстовое поле 7">
            <a:extLst>
              <a:ext uri="{FF2B5EF4-FFF2-40B4-BE49-F238E27FC236}">
                <a16:creationId xmlns:a16="http://schemas.microsoft.com/office/drawing/2014/main" id="{1678D185-DF2C-5642-FC61-AFE9D8BFE984}"/>
              </a:ext>
            </a:extLst>
          </p:cNvPr>
          <p:cNvSpPr txBox="1"/>
          <p:nvPr/>
        </p:nvSpPr>
        <p:spPr>
          <a:xfrm rot="544563">
            <a:off x="8202303" y="171990"/>
            <a:ext cx="2279178" cy="124194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Результаты реализации проекта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FC8608F-0701-6997-11B5-AF42C0A7ED44}"/>
              </a:ext>
            </a:extLst>
          </p:cNvPr>
          <p:cNvSpPr/>
          <p:nvPr/>
        </p:nvSpPr>
        <p:spPr>
          <a:xfrm>
            <a:off x="928048" y="1565659"/>
            <a:ext cx="5677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20 февраля 2025 г.-неформальная встреча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в Тобольском Обществе инвалидов: знакомство, чаепитие под исполнение песен на гитаре</a:t>
            </a:r>
          </a:p>
        </p:txBody>
      </p:sp>
      <p:sp>
        <p:nvSpPr>
          <p:cNvPr id="13" name="Shape 226">
            <a:extLst>
              <a:ext uri="{FF2B5EF4-FFF2-40B4-BE49-F238E27FC236}">
                <a16:creationId xmlns:a16="http://schemas.microsoft.com/office/drawing/2014/main" id="{BF688B73-204A-C6A9-6CB9-E726822029A5}"/>
              </a:ext>
            </a:extLst>
          </p:cNvPr>
          <p:cNvSpPr/>
          <p:nvPr/>
        </p:nvSpPr>
        <p:spPr>
          <a:xfrm>
            <a:off x="1665027" y="450377"/>
            <a:ext cx="5459104" cy="1009934"/>
          </a:xfrm>
          <a:prstGeom prst="roundRect">
            <a:avLst>
              <a:gd name="adj" fmla="val 24015"/>
            </a:avLst>
          </a:prstGeom>
          <a:solidFill>
            <a:srgbClr val="FF0000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B937093-12A3-4D97-982D-1A17045BD8DA}"/>
              </a:ext>
            </a:extLst>
          </p:cNvPr>
          <p:cNvSpPr/>
          <p:nvPr/>
        </p:nvSpPr>
        <p:spPr>
          <a:xfrm>
            <a:off x="1665027" y="567351"/>
            <a:ext cx="5431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Военнослужащие </a:t>
            </a:r>
          </a:p>
          <a:p>
            <a:pPr algn="ctr"/>
            <a:r>
              <a:rPr lang="ru-RU" b="1" dirty="0"/>
              <a:t>с инвалидностью, вернувшиеся с СВО</a:t>
            </a:r>
            <a:endParaRPr lang="ru-RU" b="1" dirty="0">
              <a:latin typeface="CoFo Sans Variable"/>
              <a:ea typeface="CoFo Sans Variable"/>
              <a:cs typeface="CoFo Sans Variable"/>
            </a:endParaRPr>
          </a:p>
        </p:txBody>
      </p:sp>
      <p:sp>
        <p:nvSpPr>
          <p:cNvPr id="15" name="Shape 236">
            <a:extLst>
              <a:ext uri="{FF2B5EF4-FFF2-40B4-BE49-F238E27FC236}">
                <a16:creationId xmlns:a16="http://schemas.microsoft.com/office/drawing/2014/main" id="{F518B907-8624-6446-694E-D6982FE73B6D}"/>
              </a:ext>
            </a:extLst>
          </p:cNvPr>
          <p:cNvSpPr txBox="1"/>
          <p:nvPr/>
        </p:nvSpPr>
        <p:spPr>
          <a:xfrm>
            <a:off x="1753632" y="477238"/>
            <a:ext cx="8702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 b="1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01</a:t>
            </a:r>
            <a:endParaRPr sz="18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5ED7DF-7A58-988F-4350-EA32B12E43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76" t="15396"/>
          <a:stretch/>
        </p:blipFill>
        <p:spPr>
          <a:xfrm>
            <a:off x="8310880" y="1460311"/>
            <a:ext cx="3595407" cy="25423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F3CAF-41CA-FEFE-319F-0559015CFB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135" r="7445"/>
          <a:stretch/>
        </p:blipFill>
        <p:spPr>
          <a:xfrm>
            <a:off x="8310880" y="4181777"/>
            <a:ext cx="3697010" cy="24425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E7389-AE8D-7931-8873-3E1A2D0DAE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552"/>
          <a:stretch/>
        </p:blipFill>
        <p:spPr>
          <a:xfrm>
            <a:off x="928047" y="2502004"/>
            <a:ext cx="7190567" cy="41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2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978807" y="3070746"/>
            <a:ext cx="10812859" cy="3534770"/>
          </a:xfrm>
        </p:spPr>
        <p:txBody>
          <a:bodyPr>
            <a:noAutofit/>
          </a:bodyPr>
          <a:lstStyle/>
          <a:p>
            <a:pPr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ru-RU" dirty="0">
                <a:cs typeface="+mn-ea"/>
              </a:rPr>
              <a:t>1. Выявить социальные проблемы/боли  у студентов из семей участников СВО (не озвучивая вслух студенту).</a:t>
            </a:r>
          </a:p>
          <a:p>
            <a:pPr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ru-RU" dirty="0">
                <a:cs typeface="+mn-ea"/>
              </a:rPr>
              <a:t>2. До 14  марта 2025 года направить информацию о социальных проблемах студентов </a:t>
            </a:r>
            <a:r>
              <a:rPr lang="ru-RU" dirty="0" err="1">
                <a:cs typeface="+mn-ea"/>
              </a:rPr>
              <a:t>Ташбулатовой</a:t>
            </a:r>
            <a:r>
              <a:rPr lang="ru-RU" dirty="0">
                <a:cs typeface="+mn-ea"/>
              </a:rPr>
              <a:t> </a:t>
            </a:r>
            <a:r>
              <a:rPr lang="ru-RU" dirty="0" err="1">
                <a:cs typeface="+mn-ea"/>
              </a:rPr>
              <a:t>Эльмире</a:t>
            </a:r>
            <a:r>
              <a:rPr lang="ru-RU" dirty="0">
                <a:cs typeface="+mn-ea"/>
              </a:rPr>
              <a:t> </a:t>
            </a:r>
            <a:r>
              <a:rPr lang="ru-RU" dirty="0" err="1">
                <a:cs typeface="+mn-ea"/>
              </a:rPr>
              <a:t>Эльверовне</a:t>
            </a:r>
            <a:r>
              <a:rPr lang="ru-RU" dirty="0">
                <a:cs typeface="+mn-ea"/>
              </a:rPr>
              <a:t>, </a:t>
            </a:r>
          </a:p>
          <a:p>
            <a:pPr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ru-RU" dirty="0">
                <a:cs typeface="+mn-ea"/>
              </a:rPr>
              <a:t>401 кабинет</a:t>
            </a:r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Текст. поле 4"/>
          <p:cNvSpPr txBox="1"/>
          <p:nvPr/>
        </p:nvSpPr>
        <p:spPr>
          <a:xfrm>
            <a:off x="1746913" y="2159841"/>
            <a:ext cx="984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ЗАДАНИЯ ДЛЯ КУРАТОРОВ (до 14 марта 2025 г.)</a:t>
            </a:r>
            <a:endParaRPr lang="en-US" sz="3600" b="1" dirty="0"/>
          </a:p>
        </p:txBody>
      </p:sp>
      <p:sp>
        <p:nvSpPr>
          <p:cNvPr id="6" name="Shape 230"/>
          <p:cNvSpPr/>
          <p:nvPr/>
        </p:nvSpPr>
        <p:spPr>
          <a:xfrm>
            <a:off x="1037229" y="163773"/>
            <a:ext cx="4913195" cy="1856096"/>
          </a:xfrm>
          <a:prstGeom prst="roundRect">
            <a:avLst>
              <a:gd name="adj" fmla="val 24015"/>
            </a:avLst>
          </a:prstGeom>
          <a:solidFill>
            <a:srgbClr val="FF6701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hape 229"/>
          <p:cNvSpPr txBox="1"/>
          <p:nvPr/>
        </p:nvSpPr>
        <p:spPr>
          <a:xfrm>
            <a:off x="1442316" y="327545"/>
            <a:ext cx="43716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/>
              <a:t>Дети из семей участников СВО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ea typeface="CoFo Sans Variable"/>
                <a:cs typeface="CoFo Sans Variable"/>
              </a:rPr>
              <a:t>(школьники, студенты)</a:t>
            </a:r>
            <a:endParaRPr sz="3200" b="1">
              <a:solidFill>
                <a:schemeClr val="tx1"/>
              </a:solidFill>
              <a:ea typeface="CoFo Sans Variable"/>
              <a:cs typeface="CoFo Sans Variable"/>
            </a:endParaRPr>
          </a:p>
        </p:txBody>
      </p:sp>
      <p:sp>
        <p:nvSpPr>
          <p:cNvPr id="8" name="Shape 236"/>
          <p:cNvSpPr txBox="1"/>
          <p:nvPr/>
        </p:nvSpPr>
        <p:spPr>
          <a:xfrm>
            <a:off x="1112187" y="313465"/>
            <a:ext cx="8702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 b="1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0</a:t>
            </a:r>
            <a:r>
              <a:rPr lang="ru-RU" sz="2400" b="1" dirty="0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2</a:t>
            </a:r>
            <a:endParaRPr sz="18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3505" y="368489"/>
            <a:ext cx="38077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42 студента </a:t>
            </a:r>
            <a:r>
              <a:rPr lang="ru-RU" sz="2800" b="1" dirty="0" err="1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ТобМК</a:t>
            </a:r>
            <a:r>
              <a:rPr lang="ru-RU" sz="2800" b="1" dirty="0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 – дети из семей участников СВО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978807" y="3207224"/>
            <a:ext cx="10812859" cy="3398292"/>
          </a:xfrm>
        </p:spPr>
        <p:txBody>
          <a:bodyPr>
            <a:noAutofit/>
          </a:bodyPr>
          <a:lstStyle/>
          <a:p>
            <a:pPr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ru-RU" dirty="0">
                <a:cs typeface="+mn-ea"/>
              </a:rPr>
              <a:t>1. Выявить социальные проблемы/боли  у детей из семей участников СВО.</a:t>
            </a:r>
          </a:p>
          <a:p>
            <a:pPr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ru-RU" dirty="0">
                <a:cs typeface="+mn-ea"/>
              </a:rPr>
              <a:t>2. До 14  марта 2025 года направить информацию о социальных проблемах, план мероприятий при участии данной целевой аудиторией (за апрель 2025 г.) </a:t>
            </a:r>
          </a:p>
          <a:p>
            <a:pPr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800"/>
              <a:buNone/>
            </a:pPr>
            <a:r>
              <a:rPr lang="ru-RU" dirty="0">
                <a:cs typeface="+mn-ea"/>
              </a:rPr>
              <a:t>ответственному куратору/руководителю проекта </a:t>
            </a:r>
            <a:r>
              <a:rPr lang="ru-RU">
                <a:cs typeface="+mn-ea"/>
              </a:rPr>
              <a:t>Команда региона.</a:t>
            </a:r>
            <a:endParaRPr lang="ru-RU" dirty="0">
              <a:cs typeface="+mn-ea"/>
            </a:endParaRPr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FD73049-AA02-4FED-BA70-C738A8196F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Текст. поле 4"/>
          <p:cNvSpPr txBox="1"/>
          <p:nvPr/>
        </p:nvSpPr>
        <p:spPr>
          <a:xfrm>
            <a:off x="1746913" y="2159841"/>
            <a:ext cx="984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ЗАДАНИЯ ДЛЯ ДИРЕКТОРОВ ШКОЛ г. Тобольска </a:t>
            </a:r>
          </a:p>
          <a:p>
            <a:pPr algn="ctr"/>
            <a:r>
              <a:rPr lang="ru-RU" sz="3600" b="1" dirty="0"/>
              <a:t>(до 14 марта 2025 г.)</a:t>
            </a:r>
            <a:endParaRPr lang="en-US" sz="3600" b="1" dirty="0"/>
          </a:p>
        </p:txBody>
      </p:sp>
      <p:sp>
        <p:nvSpPr>
          <p:cNvPr id="6" name="Shape 230"/>
          <p:cNvSpPr/>
          <p:nvPr/>
        </p:nvSpPr>
        <p:spPr>
          <a:xfrm>
            <a:off x="1037229" y="163773"/>
            <a:ext cx="4913195" cy="1856096"/>
          </a:xfrm>
          <a:prstGeom prst="roundRect">
            <a:avLst>
              <a:gd name="adj" fmla="val 24015"/>
            </a:avLst>
          </a:prstGeom>
          <a:solidFill>
            <a:srgbClr val="FF6701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hape 229"/>
          <p:cNvSpPr txBox="1"/>
          <p:nvPr/>
        </p:nvSpPr>
        <p:spPr>
          <a:xfrm>
            <a:off x="1442316" y="327545"/>
            <a:ext cx="43716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/>
              <a:t>Дети из семей участников СВО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ea typeface="CoFo Sans Variable"/>
                <a:cs typeface="CoFo Sans Variable"/>
              </a:rPr>
              <a:t>(школьники, студенты)</a:t>
            </a:r>
            <a:endParaRPr sz="3200" b="1">
              <a:solidFill>
                <a:schemeClr val="tx1"/>
              </a:solidFill>
              <a:ea typeface="CoFo Sans Variable"/>
              <a:cs typeface="CoFo Sans Variable"/>
            </a:endParaRPr>
          </a:p>
        </p:txBody>
      </p:sp>
      <p:sp>
        <p:nvSpPr>
          <p:cNvPr id="8" name="Shape 236"/>
          <p:cNvSpPr txBox="1"/>
          <p:nvPr/>
        </p:nvSpPr>
        <p:spPr>
          <a:xfrm>
            <a:off x="1112187" y="313465"/>
            <a:ext cx="8702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 b="1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0</a:t>
            </a:r>
            <a:r>
              <a:rPr lang="ru-RU" sz="2400" b="1" dirty="0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2</a:t>
            </a:r>
            <a:endParaRPr sz="18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73505" y="368489"/>
            <a:ext cx="4380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250 школьников</a:t>
            </a:r>
            <a:endParaRPr lang="ru-RU" sz="2400" b="1" dirty="0">
              <a:solidFill>
                <a:srgbClr val="FF0000"/>
              </a:solidFill>
              <a:ea typeface="Druk Text Cyr"/>
              <a:cs typeface="Calibri" panose="020F0502020204030204" charset="0"/>
              <a:sym typeface="+mn-ea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ea typeface="Druk Text Cyr"/>
                <a:cs typeface="Calibri" panose="020F0502020204030204" charset="0"/>
                <a:sym typeface="+mn-ea"/>
              </a:rPr>
              <a:t>(МАОУ СОШ № 9, № 13, № 16, г.Тобольска)– дети из семей участников СВО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43525" y="0"/>
            <a:ext cx="6848475" cy="6840438"/>
          </a:xfrm>
          <a:prstGeom prst="rect">
            <a:avLst/>
          </a:prstGeom>
          <a:solidFill>
            <a:srgbClr val="00B1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ln>
                <a:solidFill>
                  <a:prstClr val="white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9" name="Picture 4" descr="\\192.168.1.5\сервер\Сетевая oбщaя(317Гб)\ОБЩИЕ\АЛЬБОМ ФОРМ\Логотипы, значки, qrкод\Кластер Клиническая и профилактическая медици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371"/>
            <a:ext cx="2265843" cy="19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192.168.1.5\сервер\Сетевая oбщaя(317Гб)\ОБЩИЕ\АЛЬБОМ ФОРМ\Логотипы, значки, qrкод\Профессионалитет 20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276" y="0"/>
            <a:ext cx="1330241" cy="130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38" y="6114283"/>
            <a:ext cx="4963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B1C8"/>
                </a:solidFill>
              </a:rPr>
              <a:t>За здоровьем в Тобольск!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1745831" y="2128162"/>
            <a:ext cx="349490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800" dirty="0">
                <a:solidFill>
                  <a:srgbClr val="00B1C8"/>
                </a:solidFill>
                <a:cs typeface="Arial" panose="020B0604020202020204" pitchFamily="34" charset="0"/>
              </a:rPr>
              <a:t>ТОБОЛЬСКИЙ МЕДИЦИНСКИЙ КОЛЛЕДЖ ИМЕНИ ВОЛОДИ СОЛДАТОВА</a:t>
            </a:r>
          </a:p>
        </p:txBody>
      </p:sp>
      <p:sp>
        <p:nvSpPr>
          <p:cNvPr id="12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5523606" y="2254203"/>
            <a:ext cx="5965372" cy="11713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chemeClr val="bg1"/>
                </a:solidFill>
              </a:rPr>
              <a:t>СПАСИБО,</a:t>
            </a:r>
            <a:endParaRPr sz="66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274" y="2116198"/>
            <a:ext cx="935294" cy="935294"/>
          </a:xfrm>
          <a:prstGeom prst="rect">
            <a:avLst/>
          </a:prstGeom>
        </p:spPr>
      </p:pic>
      <p:sp>
        <p:nvSpPr>
          <p:cNvPr id="10" name="Shape 284"/>
          <p:cNvSpPr txBox="1"/>
          <p:nvPr/>
        </p:nvSpPr>
        <p:spPr>
          <a:xfrm>
            <a:off x="5527343" y="3357350"/>
            <a:ext cx="64417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6000" b="1" dirty="0">
                <a:solidFill>
                  <a:schemeClr val="bg1"/>
                </a:solidFill>
                <a:ea typeface="Druk Text Cyr"/>
                <a:cs typeface="Druk Text Cyr"/>
              </a:rPr>
              <a:t>#ЧТОМЫВМЕСТЕ</a:t>
            </a:r>
            <a:r>
              <a:rPr lang="ru-RU" sz="6000" b="1" dirty="0">
                <a:solidFill>
                  <a:schemeClr val="bg1"/>
                </a:solidFill>
                <a:ea typeface="Druk Text Cyr"/>
                <a:cs typeface="Druk Text Cyr"/>
              </a:rPr>
              <a:t>!</a:t>
            </a:r>
            <a:endParaRPr sz="60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е поле 7"/>
          <p:cNvSpPr txBox="1"/>
          <p:nvPr/>
        </p:nvSpPr>
        <p:spPr>
          <a:xfrm>
            <a:off x="822666" y="2387600"/>
            <a:ext cx="3721735" cy="4470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Проект</a:t>
            </a:r>
            <a:r>
              <a:rPr lang="ru-RU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направлен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на участие муниципалитета в развитии регионального сообщества лидеров социальных изменений, участников Международной Премии #МЫВМЕСТЕ, с целью выявления</a:t>
            </a:r>
            <a:r>
              <a:rPr lang="ru-RU" sz="1600" b="1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, проработку  </a:t>
            </a: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и групповые решения социальных проблем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и вызовов города Тобольска,  региона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в союзе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с исполнительными органами Тюменской области по запросам уязвимых категорий граждан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в рамках реализации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ea"/>
              </a:rPr>
              <a:t>Федерального пилотного проекта «Команда региона».</a:t>
            </a:r>
            <a:endParaRPr lang="ru-RU" sz="1600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" name="Заголовок 1"/>
          <p:cNvSpPr txBox="1"/>
          <p:nvPr/>
        </p:nvSpPr>
        <p:spPr>
          <a:xfrm>
            <a:off x="229235" y="214630"/>
            <a:ext cx="10254615" cy="15767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Федеральный пилотный 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«Команда региона»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(срок реализации: 01 ноября 2024 г. – 31 мая 2025 г.)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t="14046"/>
          <a:stretch>
            <a:fillRect/>
          </a:stretch>
        </p:blipFill>
        <p:spPr>
          <a:xfrm>
            <a:off x="4701872" y="1711922"/>
            <a:ext cx="7320280" cy="4152265"/>
          </a:xfrm>
          <a:prstGeom prst="rect">
            <a:avLst/>
          </a:prstGeom>
        </p:spPr>
      </p:pic>
      <p:sp>
        <p:nvSpPr>
          <p:cNvPr id="7" name="Shape 233"/>
          <p:cNvSpPr txBox="1"/>
          <p:nvPr/>
        </p:nvSpPr>
        <p:spPr>
          <a:xfrm>
            <a:off x="395785" y="1645635"/>
            <a:ext cx="41762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Руководитель проекта: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Данилина Н.В.</a:t>
            </a:r>
            <a:endParaRPr sz="2400" b="1" dirty="0">
              <a:solidFill>
                <a:srgbClr val="002060"/>
              </a:solidFill>
              <a:latin typeface="CoFo Sans Variable"/>
              <a:ea typeface="CoFo Sans Variable"/>
              <a:cs typeface="CoFo Sans Variab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07A9F-6325-7C1B-B6DC-4A402346A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е поле 7">
            <a:extLst>
              <a:ext uri="{FF2B5EF4-FFF2-40B4-BE49-F238E27FC236}">
                <a16:creationId xmlns:a16="http://schemas.microsoft.com/office/drawing/2014/main" id="{8ED24983-BD38-9B2D-3D22-6EDC446DBA34}"/>
              </a:ext>
            </a:extLst>
          </p:cNvPr>
          <p:cNvSpPr txBox="1"/>
          <p:nvPr/>
        </p:nvSpPr>
        <p:spPr>
          <a:xfrm>
            <a:off x="1096987" y="1582874"/>
            <a:ext cx="2479334" cy="253341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Calibri" panose="020F0502020204030204" charset="0"/>
                <a:sym typeface="+mn-ea"/>
              </a:rPr>
              <a:t>Кириенко С.В., </a:t>
            </a:r>
            <a:r>
              <a:rPr lang="ru-RU" sz="1600" i="0" dirty="0">
                <a:solidFill>
                  <a:srgbClr val="333333"/>
                </a:solidFill>
                <a:effectLst/>
              </a:rPr>
              <a:t>первый заместитель руководителя Администрации Президента РФ, </a:t>
            </a:r>
            <a:r>
              <a:rPr lang="ru-RU" sz="1600" dirty="0">
                <a:solidFill>
                  <a:srgbClr val="333333"/>
                </a:solidFill>
              </a:rPr>
              <a:t>ч</a:t>
            </a:r>
            <a:r>
              <a:rPr lang="ru-RU" sz="1600" b="0" i="0" dirty="0">
                <a:solidFill>
                  <a:srgbClr val="333333"/>
                </a:solidFill>
                <a:effectLst/>
              </a:rPr>
              <a:t>лен Государственного Совета Российской Федерации. Герой Российской Федерации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charset="0"/>
              <a:sym typeface="+mn-ea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C5F910C-A5B0-CCE5-2979-E97506C4C98F}"/>
              </a:ext>
            </a:extLst>
          </p:cNvPr>
          <p:cNvSpPr txBox="1"/>
          <p:nvPr/>
        </p:nvSpPr>
        <p:spPr>
          <a:xfrm>
            <a:off x="229235" y="214631"/>
            <a:ext cx="10254615" cy="1200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Кураторы Федерального пилотного проекта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«Команда региона»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</p:txBody>
      </p:sp>
      <p:sp>
        <p:nvSpPr>
          <p:cNvPr id="2" name="Текстовое поле 7">
            <a:extLst>
              <a:ext uri="{FF2B5EF4-FFF2-40B4-BE49-F238E27FC236}">
                <a16:creationId xmlns:a16="http://schemas.microsoft.com/office/drawing/2014/main" id="{37DC9C8C-50BD-273A-D8A1-BAAC3DAD042B}"/>
              </a:ext>
            </a:extLst>
          </p:cNvPr>
          <p:cNvSpPr txBox="1"/>
          <p:nvPr/>
        </p:nvSpPr>
        <p:spPr>
          <a:xfrm>
            <a:off x="8788400" y="1595976"/>
            <a:ext cx="3094697" cy="216040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  <a:sym typeface="+mn-ea"/>
              </a:rPr>
              <a:t> </a:t>
            </a:r>
            <a:r>
              <a:rPr lang="ru-RU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Calibri" panose="020F0502020204030204" charset="0"/>
                <a:sym typeface="+mn-ea"/>
              </a:rPr>
              <a:t>Метелев А.П., </a:t>
            </a:r>
            <a:r>
              <a:rPr lang="ru-RU" sz="1600" i="0" dirty="0">
                <a:solidFill>
                  <a:srgbClr val="333333"/>
                </a:solidFill>
                <a:effectLst/>
              </a:rPr>
              <a:t>председатель Комитета Государственной Думы по молодёжной политике, Основатель платформы «Добровольцы России» (dobro.ru), соорганизатор Общероссийской акции взаимопомощи #МЫВМЕСТЕ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 panose="020F0502020204030204" charset="0"/>
              <a:sym typeface="+mn-ea"/>
            </a:endParaRPr>
          </a:p>
        </p:txBody>
      </p:sp>
      <p:sp>
        <p:nvSpPr>
          <p:cNvPr id="3" name="Текстовое поле 7">
            <a:extLst>
              <a:ext uri="{FF2B5EF4-FFF2-40B4-BE49-F238E27FC236}">
                <a16:creationId xmlns:a16="http://schemas.microsoft.com/office/drawing/2014/main" id="{C11599A5-BD9F-49FC-ACAE-0DAE6EFD682B}"/>
              </a:ext>
            </a:extLst>
          </p:cNvPr>
          <p:cNvSpPr txBox="1"/>
          <p:nvPr/>
        </p:nvSpPr>
        <p:spPr>
          <a:xfrm>
            <a:off x="3495041" y="4872491"/>
            <a:ext cx="6853896" cy="17708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Арсенова Ю.Е.,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руководитель регионального клуба участников Международной Премии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МЫВМЕСТЕ  Астраханской области, резидент Федерального клуба участников Международной Премии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МЫВМЕСТЕ, куратор проекта «КОМАНДА РЕГИОНА»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  <a:sym typeface="+mn-e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F9F433-385C-EE1E-24BA-D3051D321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08" y="4113449"/>
            <a:ext cx="2014652" cy="260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347F51D-F744-89E8-EA94-76C676943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r="26529" b="16989"/>
          <a:stretch/>
        </p:blipFill>
        <p:spPr bwMode="auto">
          <a:xfrm>
            <a:off x="6400801" y="1595976"/>
            <a:ext cx="2296160" cy="2549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3E20A2F5-C28F-D1C6-A55D-82EE17004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r="13823"/>
          <a:stretch/>
        </p:blipFill>
        <p:spPr bwMode="auto">
          <a:xfrm>
            <a:off x="3754121" y="1595976"/>
            <a:ext cx="2468880" cy="2533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25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3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A0CB96B-C88B-85F1-CF9B-216DA942D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7" b="4567"/>
          <a:stretch/>
        </p:blipFill>
        <p:spPr>
          <a:xfrm>
            <a:off x="1120656" y="3903260"/>
            <a:ext cx="3301217" cy="2954740"/>
          </a:xfrm>
          <a:prstGeom prst="rect">
            <a:avLst/>
          </a:prstGeom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322997" y="150207"/>
            <a:ext cx="577300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57" name="Picture 157"/>
          <p:cNvPicPr/>
          <p:nvPr/>
        </p:nvPicPr>
        <p:blipFill>
          <a:blip r:embed="rId3" cstate="print"/>
          <a:stretch/>
        </p:blipFill>
        <p:spPr>
          <a:xfrm rot="21075925">
            <a:off x="10982790" y="2932536"/>
            <a:ext cx="963716" cy="1149878"/>
          </a:xfrm>
          <a:prstGeom prst="rect">
            <a:avLst/>
          </a:prstGeom>
        </p:spPr>
      </p:pic>
      <p:sp>
        <p:nvSpPr>
          <p:cNvPr id="158" name="Shape 158"/>
          <p:cNvSpPr txBox="1"/>
          <p:nvPr/>
        </p:nvSpPr>
        <p:spPr>
          <a:xfrm>
            <a:off x="1255594" y="1740085"/>
            <a:ext cx="3343702" cy="203132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342900" lvl="0" indent="-342900" algn="ctr"/>
            <a:r>
              <a:rPr lang="ru-RU" b="1" dirty="0"/>
              <a:t>Сформировать команду лидеров социальных изменений города/региона </a:t>
            </a:r>
          </a:p>
          <a:p>
            <a:pPr marL="342900" lvl="0" indent="-342900" algn="ctr"/>
            <a:r>
              <a:rPr lang="ru-RU" b="1" dirty="0"/>
              <a:t>для решения наиболее острых социальных проблем города/региона</a:t>
            </a:r>
          </a:p>
          <a:p>
            <a:pPr marL="342900" lvl="0" indent="-342900" algn="ctr"/>
            <a:r>
              <a:rPr lang="ru-RU" b="1" dirty="0">
                <a:solidFill>
                  <a:srgbClr val="FF0000"/>
                </a:solidFill>
              </a:rPr>
              <a:t>(ноябрь 2024 г – январь 2025 г)</a:t>
            </a:r>
          </a:p>
        </p:txBody>
      </p:sp>
      <p:sp>
        <p:nvSpPr>
          <p:cNvPr id="159" name="Shape 159"/>
          <p:cNvSpPr/>
          <p:nvPr/>
        </p:nvSpPr>
        <p:spPr>
          <a:xfrm>
            <a:off x="1275314" y="1583998"/>
            <a:ext cx="3358592" cy="2281423"/>
          </a:xfrm>
          <a:prstGeom prst="roundRect">
            <a:avLst/>
          </a:prstGeom>
          <a:noFill/>
          <a:ln w="19050">
            <a:solidFill>
              <a:srgbClr val="FF670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4749421" y="1583998"/>
            <a:ext cx="6167265" cy="1623227"/>
          </a:xfrm>
          <a:prstGeom prst="roundRect">
            <a:avLst/>
          </a:prstGeom>
          <a:noFill/>
          <a:ln w="19050">
            <a:solidFill>
              <a:srgbClr val="A03702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4947539" y="1637565"/>
            <a:ext cx="5800297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342900" lvl="0" indent="-342900" algn="ctr"/>
            <a:r>
              <a:rPr lang="ru-RU" sz="1600" b="1" dirty="0"/>
              <a:t>Силами команды города/региона совместно </a:t>
            </a:r>
          </a:p>
          <a:p>
            <a:pPr marL="342900" lvl="0" indent="-342900" algn="ctr"/>
            <a:r>
              <a:rPr lang="ru-RU" sz="1600" b="1" dirty="0"/>
              <a:t>с  общественностью и исполнительными органами власти выявить и сформулировать перечень (2-5 наиболее значимых) социальных проблем по запросам уязвимых категорий граждан</a:t>
            </a:r>
          </a:p>
          <a:p>
            <a:pPr marL="342900" indent="-342900" algn="ctr"/>
            <a:r>
              <a:rPr lang="ru-RU" sz="1600" b="1" dirty="0">
                <a:solidFill>
                  <a:srgbClr val="FF0000"/>
                </a:solidFill>
              </a:rPr>
              <a:t>(февраль-март 2025 г)</a:t>
            </a:r>
          </a:p>
        </p:txBody>
      </p:sp>
      <p:sp>
        <p:nvSpPr>
          <p:cNvPr id="166" name="Shape 166"/>
          <p:cNvSpPr/>
          <p:nvPr/>
        </p:nvSpPr>
        <p:spPr>
          <a:xfrm>
            <a:off x="4708478" y="3303617"/>
            <a:ext cx="6237026" cy="1623226"/>
          </a:xfrm>
          <a:prstGeom prst="roundRect">
            <a:avLst/>
          </a:prstGeom>
          <a:noFill/>
          <a:ln w="19050">
            <a:solidFill>
              <a:srgbClr val="A03702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4875581" y="3487200"/>
            <a:ext cx="5882185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342900" indent="-342900" algn="ctr"/>
            <a:r>
              <a:rPr lang="ru-RU" sz="1600" b="1" dirty="0"/>
              <a:t>Найти и реализовать запросы </a:t>
            </a:r>
          </a:p>
          <a:p>
            <a:pPr marL="342900" indent="-342900" algn="ctr"/>
            <a:r>
              <a:rPr lang="ru-RU" sz="1600" b="1" dirty="0"/>
              <a:t>(социальные проблемы, боли), принятые </a:t>
            </a:r>
          </a:p>
          <a:p>
            <a:pPr marL="342900" indent="-342900" algn="ctr"/>
            <a:r>
              <a:rPr lang="ru-RU" sz="1600" b="1" dirty="0"/>
              <a:t>к решению с использованием всех имеющихся ресурсов совместно с органами власти города </a:t>
            </a:r>
          </a:p>
          <a:p>
            <a:pPr marL="342900" indent="-342900" algn="ctr"/>
            <a:r>
              <a:rPr lang="ru-RU" sz="1600" b="1" dirty="0">
                <a:solidFill>
                  <a:srgbClr val="FF0000"/>
                </a:solidFill>
              </a:rPr>
              <a:t>(апрель –май 2025 г)</a:t>
            </a:r>
          </a:p>
        </p:txBody>
      </p:sp>
      <p:sp>
        <p:nvSpPr>
          <p:cNvPr id="17" name="Shape 150"/>
          <p:cNvSpPr txBox="1"/>
          <p:nvPr/>
        </p:nvSpPr>
        <p:spPr>
          <a:xfrm>
            <a:off x="453524" y="1060778"/>
            <a:ext cx="31890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/>
            <a:r>
              <a:rPr lang="ru-RU" sz="2800" b="1" dirty="0">
                <a:solidFill>
                  <a:srgbClr val="FF6700"/>
                </a:solidFill>
                <a:ea typeface="Druk Text Cyr"/>
                <a:cs typeface="Druk Text Cyr"/>
              </a:rPr>
              <a:t>ЗАДАЧИ ПРОЕКТА:</a:t>
            </a:r>
            <a:endParaRPr sz="28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0" name="Shape 166"/>
          <p:cNvSpPr/>
          <p:nvPr/>
        </p:nvSpPr>
        <p:spPr>
          <a:xfrm>
            <a:off x="4708478" y="5106715"/>
            <a:ext cx="5848555" cy="1712794"/>
          </a:xfrm>
          <a:prstGeom prst="roundRect">
            <a:avLst/>
          </a:prstGeom>
          <a:noFill/>
          <a:ln w="19050">
            <a:solidFill>
              <a:srgbClr val="A03702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Shape 167"/>
          <p:cNvSpPr txBox="1"/>
          <p:nvPr/>
        </p:nvSpPr>
        <p:spPr>
          <a:xfrm>
            <a:off x="4845066" y="5218584"/>
            <a:ext cx="559941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342900" indent="-342900" algn="ctr"/>
            <a:r>
              <a:rPr lang="ru-RU" sz="1600" b="1" dirty="0"/>
              <a:t>Объединить участников СВО и их семей, и провести совместно итоговое мероприятие - фестиваль </a:t>
            </a:r>
          </a:p>
          <a:p>
            <a:pPr marL="342900" indent="-342900" algn="ctr"/>
            <a:r>
              <a:rPr lang="ru-RU" sz="1600" b="1" dirty="0"/>
              <a:t>«</a:t>
            </a:r>
            <a:r>
              <a:rPr lang="ru-RU" sz="1600" b="1" dirty="0" err="1"/>
              <a:t>СВОй</a:t>
            </a:r>
            <a:r>
              <a:rPr lang="ru-RU" sz="1600" b="1" dirty="0"/>
              <a:t> друг, </a:t>
            </a:r>
            <a:r>
              <a:rPr lang="ru-RU" sz="1600" b="1" dirty="0" err="1"/>
              <a:t>СВОя</a:t>
            </a:r>
            <a:r>
              <a:rPr lang="ru-RU" sz="1600" b="1" dirty="0"/>
              <a:t> семья!» </a:t>
            </a:r>
          </a:p>
          <a:p>
            <a:pPr marL="342900" indent="-342900" algn="ctr"/>
            <a:r>
              <a:rPr lang="ru-RU" sz="1600" b="1" dirty="0">
                <a:solidFill>
                  <a:srgbClr val="FF0000"/>
                </a:solidFill>
              </a:rPr>
              <a:t>9 мая 2025 года </a:t>
            </a:r>
          </a:p>
          <a:p>
            <a:pPr marL="342900" indent="-342900" algn="ctr"/>
            <a:r>
              <a:rPr lang="ru-RU" sz="1600" b="1" dirty="0">
                <a:solidFill>
                  <a:srgbClr val="FF0000"/>
                </a:solidFill>
              </a:rPr>
              <a:t>на территории </a:t>
            </a:r>
            <a:r>
              <a:rPr lang="ru-RU" sz="1600" b="1" dirty="0" err="1">
                <a:solidFill>
                  <a:srgbClr val="FF0000"/>
                </a:solidFill>
              </a:rPr>
              <a:t>Тобольского</a:t>
            </a:r>
            <a:r>
              <a:rPr lang="ru-RU" sz="1600" b="1" dirty="0">
                <a:solidFill>
                  <a:srgbClr val="FF0000"/>
                </a:solidFill>
              </a:rPr>
              <a:t> Кремля</a:t>
            </a:r>
            <a:endParaRPr lang="ru-RU" sz="16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2A4A4-C445-9503-B2AA-61B8D1BBF1B6}"/>
              </a:ext>
            </a:extLst>
          </p:cNvPr>
          <p:cNvSpPr txBox="1"/>
          <p:nvPr/>
        </p:nvSpPr>
        <p:spPr>
          <a:xfrm>
            <a:off x="5730239" y="118319"/>
            <a:ext cx="3921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СВОй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друг»</a:t>
            </a:r>
          </a:p>
        </p:txBody>
      </p:sp>
      <p:sp>
        <p:nvSpPr>
          <p:cNvPr id="4" name="Shape 150">
            <a:extLst>
              <a:ext uri="{FF2B5EF4-FFF2-40B4-BE49-F238E27FC236}">
                <a16:creationId xmlns:a16="http://schemas.microsoft.com/office/drawing/2014/main" id="{2BCC6DE3-4FE2-B95C-54E7-323374CA583C}"/>
              </a:ext>
            </a:extLst>
          </p:cNvPr>
          <p:cNvSpPr txBox="1"/>
          <p:nvPr/>
        </p:nvSpPr>
        <p:spPr>
          <a:xfrm>
            <a:off x="453524" y="327031"/>
            <a:ext cx="102144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just"/>
            <a:r>
              <a:rPr lang="ru-RU" sz="2800" b="1" dirty="0">
                <a:solidFill>
                  <a:srgbClr val="FF6700"/>
                </a:solidFill>
                <a:ea typeface="Druk Text Cyr"/>
                <a:cs typeface="Druk Text Cyr"/>
              </a:rPr>
              <a:t>ЦЕЛЬ ПРОЕКТА</a:t>
            </a:r>
            <a:r>
              <a:rPr lang="ru-RU" sz="2400" b="1" dirty="0">
                <a:solidFill>
                  <a:srgbClr val="FF6700"/>
                </a:solidFill>
                <a:ea typeface="Druk Text Cyr"/>
                <a:cs typeface="Druk Text Cyr"/>
              </a:rPr>
              <a:t>: </a:t>
            </a:r>
            <a:r>
              <a:rPr lang="ru-RU" sz="1600" b="1" dirty="0">
                <a:ea typeface="Druk Text Cyr"/>
                <a:cs typeface="Druk Text Cyr"/>
              </a:rPr>
              <a:t>Социализация бойцов, вернувшихся с СВО и решение социальных запросов (проблем, болей) участников СВО и их семей совместно с исполнительными органами г. Тобольска, региона</a:t>
            </a:r>
            <a:endParaRPr sz="16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485514" y="834073"/>
            <a:ext cx="64892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l"/>
            <a:r>
              <a:rPr lang="ru-RU" sz="3600" b="1" dirty="0">
                <a:solidFill>
                  <a:srgbClr val="A03702"/>
                </a:solidFill>
                <a:ea typeface="Druk Text Cyr"/>
                <a:cs typeface="Druk Text Cyr"/>
              </a:rPr>
              <a:t>ЦЕЛЕВЫЕ ГРУППЫ ПРОЕКТА </a:t>
            </a:r>
          </a:p>
          <a:p>
            <a:pPr marL="0" indent="0" algn="l"/>
            <a:r>
              <a:rPr lang="ru-RU" sz="3600" b="1" dirty="0">
                <a:solidFill>
                  <a:srgbClr val="A03702"/>
                </a:solidFill>
                <a:ea typeface="Druk Text Cyr"/>
                <a:cs typeface="Druk Text Cyr"/>
              </a:rPr>
              <a:t>Команда региона/«</a:t>
            </a:r>
            <a:r>
              <a:rPr lang="ru-RU" sz="3600" b="1" dirty="0" err="1">
                <a:solidFill>
                  <a:srgbClr val="A03702"/>
                </a:solidFill>
                <a:ea typeface="Druk Text Cyr"/>
                <a:cs typeface="Druk Text Cyr"/>
              </a:rPr>
              <a:t>СВОй</a:t>
            </a:r>
            <a:r>
              <a:rPr lang="ru-RU" sz="3600" b="1" dirty="0">
                <a:solidFill>
                  <a:srgbClr val="A03702"/>
                </a:solidFill>
                <a:ea typeface="Druk Text Cyr"/>
                <a:cs typeface="Druk Text Cyr"/>
              </a:rPr>
              <a:t> друг»</a:t>
            </a:r>
            <a:endParaRPr sz="1800" b="1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952463" y="2285992"/>
            <a:ext cx="4492993" cy="1835632"/>
          </a:xfrm>
          <a:prstGeom prst="roundRect">
            <a:avLst>
              <a:gd name="adj" fmla="val 24015"/>
            </a:avLst>
          </a:prstGeom>
          <a:solidFill>
            <a:srgbClr val="FF0000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1460311" y="2505854"/>
            <a:ext cx="379407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/>
              <a:t>Военнослужащие </a:t>
            </a:r>
          </a:p>
          <a:p>
            <a:pPr algn="ctr"/>
            <a:r>
              <a:rPr lang="ru-RU" sz="2800" b="1" dirty="0"/>
              <a:t>с инвалидностью, вернувшиеся с СВО</a:t>
            </a:r>
            <a:endParaRPr sz="2800" b="1">
              <a:solidFill>
                <a:schemeClr val="tx1"/>
              </a:solidFill>
              <a:latin typeface="CoFo Sans Variable"/>
              <a:ea typeface="CoFo Sans Variable"/>
              <a:cs typeface="CoFo Sans Variable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6496333" y="2265528"/>
            <a:ext cx="4913195" cy="1856096"/>
          </a:xfrm>
          <a:prstGeom prst="roundRect">
            <a:avLst>
              <a:gd name="adj" fmla="val 24015"/>
            </a:avLst>
          </a:prstGeom>
          <a:solidFill>
            <a:srgbClr val="FF6701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3630305" y="4680340"/>
            <a:ext cx="4540500" cy="1486260"/>
          </a:xfrm>
          <a:prstGeom prst="roundRect">
            <a:avLst>
              <a:gd name="adj" fmla="val 24015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6701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4053385" y="4989336"/>
            <a:ext cx="38927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/>
              <a:t>Семьи участников СВО</a:t>
            </a:r>
            <a:endParaRPr sz="3200" b="1">
              <a:solidFill>
                <a:schemeClr val="tx1"/>
              </a:solidFill>
              <a:latin typeface="CoFo Sans Variable"/>
              <a:ea typeface="CoFo Sans Variable"/>
              <a:cs typeface="CoFo Sans Variable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1166778" y="2428868"/>
            <a:ext cx="8702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 b="1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01</a:t>
            </a:r>
            <a:endParaRPr sz="18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6625269" y="2518650"/>
            <a:ext cx="8702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 b="1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02</a:t>
            </a:r>
            <a:endParaRPr sz="18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595274" y="4929198"/>
            <a:ext cx="870242" cy="461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>
                <a:solidFill>
                  <a:schemeClr val="bg1"/>
                </a:solidFill>
                <a:latin typeface="CoFo Sans Variable"/>
                <a:ea typeface="CoFo Sans Variable"/>
                <a:cs typeface="CoFo Sans Variable"/>
              </a:rPr>
              <a:t>03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Shape 155"/>
          <p:cNvSpPr txBox="1"/>
          <p:nvPr/>
        </p:nvSpPr>
        <p:spPr>
          <a:xfrm>
            <a:off x="504968" y="333956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5" name="Shape 229"/>
          <p:cNvSpPr txBox="1"/>
          <p:nvPr/>
        </p:nvSpPr>
        <p:spPr>
          <a:xfrm>
            <a:off x="7379093" y="2552131"/>
            <a:ext cx="375747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/>
              <a:t>Дети из семей участников СВО</a:t>
            </a:r>
            <a:endParaRPr sz="3200" b="1">
              <a:solidFill>
                <a:schemeClr val="tx1"/>
              </a:solidFill>
              <a:latin typeface="CoFo Sans Variable"/>
              <a:ea typeface="CoFo Sans Variable"/>
              <a:cs typeface="CoFo Sans Variable"/>
            </a:endParaRPr>
          </a:p>
        </p:txBody>
      </p:sp>
      <p:sp>
        <p:nvSpPr>
          <p:cNvPr id="26" name="Shape 237"/>
          <p:cNvSpPr txBox="1"/>
          <p:nvPr/>
        </p:nvSpPr>
        <p:spPr>
          <a:xfrm>
            <a:off x="3775161" y="4731862"/>
            <a:ext cx="8702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 b="1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0</a:t>
            </a:r>
            <a:r>
              <a:rPr lang="ru-RU" sz="2400" b="1" dirty="0">
                <a:solidFill>
                  <a:schemeClr val="tx1"/>
                </a:solidFill>
                <a:latin typeface="CoFo Sans Variable"/>
                <a:ea typeface="CoFo Sans Variable"/>
                <a:cs typeface="CoFo Sans Variable"/>
              </a:rPr>
              <a:t>3</a:t>
            </a:r>
            <a:endParaRPr sz="18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471865" y="724891"/>
            <a:ext cx="883590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>
                <a:solidFill>
                  <a:srgbClr val="A03702"/>
                </a:solidFill>
                <a:ea typeface="Druk Text Cyr"/>
                <a:cs typeface="Druk Text Cyr"/>
              </a:rPr>
              <a:t>Команда региона/«</a:t>
            </a:r>
            <a:r>
              <a:rPr lang="ru-RU" sz="3600" b="1" dirty="0" err="1">
                <a:solidFill>
                  <a:srgbClr val="A03702"/>
                </a:solidFill>
                <a:ea typeface="Druk Text Cyr"/>
                <a:cs typeface="Druk Text Cyr"/>
              </a:rPr>
              <a:t>СВОй</a:t>
            </a:r>
            <a:r>
              <a:rPr lang="ru-RU" sz="3600" b="1" dirty="0">
                <a:solidFill>
                  <a:srgbClr val="A03702"/>
                </a:solidFill>
                <a:ea typeface="Druk Text Cyr"/>
                <a:cs typeface="Druk Text Cyr"/>
              </a:rPr>
              <a:t> друг»</a:t>
            </a:r>
          </a:p>
          <a:p>
            <a:r>
              <a:rPr lang="ru-RU" sz="3600" b="1" dirty="0">
                <a:solidFill>
                  <a:srgbClr val="A03702"/>
                </a:solidFill>
              </a:rPr>
              <a:t>Человеческие ресурсы</a:t>
            </a:r>
            <a:endParaRPr lang="ru-RU" sz="3600" b="1" dirty="0"/>
          </a:p>
          <a:p>
            <a:pPr marL="0" indent="0" algn="l"/>
            <a:endParaRPr sz="18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679809" y="2099043"/>
            <a:ext cx="10563367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/>
              <a:t>Представители образовательных организаций, учреждений </a:t>
            </a:r>
          </a:p>
          <a:p>
            <a:pPr algn="ctr"/>
            <a:r>
              <a:rPr lang="ru-RU" sz="2000" dirty="0"/>
              <a:t>(</a:t>
            </a:r>
            <a:r>
              <a:rPr lang="ru-RU" sz="2000" dirty="0" err="1"/>
              <a:t>ТобМК</a:t>
            </a:r>
            <a:r>
              <a:rPr lang="ru-RU" sz="2000" dirty="0"/>
              <a:t>, Волонтеры-медики, МАОУ СОШ № 9, № 13, № 16, </a:t>
            </a:r>
          </a:p>
          <a:p>
            <a:pPr algn="ctr"/>
            <a:r>
              <a:rPr lang="ru-RU" sz="2000" dirty="0"/>
              <a:t>индустриальный институт — филиал ТИУ, </a:t>
            </a:r>
          </a:p>
          <a:p>
            <a:pPr algn="ctr"/>
            <a:r>
              <a:rPr lang="ru-RU" sz="2000" dirty="0"/>
              <a:t>Педагогического института им. Д.И. Менделеева (филиал) </a:t>
            </a:r>
            <a:r>
              <a:rPr lang="ru-RU" sz="2000" dirty="0" err="1"/>
              <a:t>ТюмГУ</a:t>
            </a:r>
            <a:r>
              <a:rPr lang="ru-RU" sz="2000" dirty="0"/>
              <a:t>), </a:t>
            </a:r>
          </a:p>
          <a:p>
            <a:pPr algn="ctr"/>
            <a:r>
              <a:rPr lang="ru-RU" sz="2000" dirty="0"/>
              <a:t>бизнеса, </a:t>
            </a:r>
            <a:r>
              <a:rPr lang="ru-RU" sz="2000" dirty="0" err="1"/>
              <a:t>ЗапСибНефтеХим</a:t>
            </a:r>
            <a:r>
              <a:rPr lang="ru-RU" sz="2000" dirty="0"/>
              <a:t>, ГБУЗ ТО «Областная больница № 3»,</a:t>
            </a:r>
          </a:p>
          <a:p>
            <a:pPr algn="ctr"/>
            <a:r>
              <a:rPr lang="ru-RU" sz="2000" dirty="0"/>
              <a:t> Общество инвалидов, </a:t>
            </a:r>
            <a:r>
              <a:rPr lang="ru-RU" sz="2000" dirty="0" err="1"/>
              <a:t>Добро.Центра</a:t>
            </a:r>
            <a:r>
              <a:rPr lang="ru-RU" sz="2000" dirty="0"/>
              <a:t>, ЦМИ,</a:t>
            </a:r>
          </a:p>
          <a:p>
            <a:pPr algn="ctr"/>
            <a:r>
              <a:rPr lang="ru-RU" sz="2000" dirty="0"/>
              <a:t>торгово-промышленной палаты Тюменской области, </a:t>
            </a:r>
          </a:p>
          <a:p>
            <a:pPr algn="ctr"/>
            <a:r>
              <a:rPr lang="ru-RU" sz="2000" dirty="0"/>
              <a:t>АНО «Центр спортивного, социального и культурного развития «Импульс», </a:t>
            </a:r>
          </a:p>
          <a:p>
            <a:pPr algn="ctr"/>
            <a:r>
              <a:rPr lang="ru-RU" sz="2000" dirty="0"/>
              <a:t>АНО «</a:t>
            </a:r>
            <a:r>
              <a:rPr lang="ru-RU" sz="2000" dirty="0" err="1"/>
              <a:t>ДоброЛИК</a:t>
            </a:r>
            <a:r>
              <a:rPr lang="ru-RU" sz="2000" dirty="0"/>
              <a:t>», </a:t>
            </a:r>
            <a:r>
              <a:rPr lang="ru-RU" sz="2000" dirty="0" err="1"/>
              <a:t>Тобольского</a:t>
            </a:r>
            <a:r>
              <a:rPr lang="ru-RU" sz="2000" dirty="0"/>
              <a:t> отделения общественной организации малого и среднего предпринимательства «Опора России»,</a:t>
            </a:r>
          </a:p>
          <a:p>
            <a:pPr algn="ctr"/>
            <a:r>
              <a:rPr lang="ru-RU" sz="2000" dirty="0"/>
              <a:t>участники и Призеры Международной Премии </a:t>
            </a:r>
            <a:r>
              <a:rPr lang="en-US" sz="2000" dirty="0"/>
              <a:t>#</a:t>
            </a:r>
            <a:r>
              <a:rPr lang="ru-RU" sz="2000" dirty="0"/>
              <a:t>МЫВМЕСТЕ, </a:t>
            </a:r>
          </a:p>
          <a:p>
            <a:pPr algn="ctr"/>
            <a:r>
              <a:rPr lang="ru-RU" sz="2000" dirty="0"/>
              <a:t>Депутаты </a:t>
            </a:r>
            <a:r>
              <a:rPr lang="ru-RU" sz="2000" dirty="0" err="1"/>
              <a:t>Тобольской</a:t>
            </a:r>
            <a:r>
              <a:rPr lang="ru-RU" sz="2000" dirty="0"/>
              <a:t> городской Думы, члены Общественной палаты</a:t>
            </a:r>
          </a:p>
          <a:p>
            <a:pPr algn="ctr"/>
            <a:r>
              <a:rPr lang="ru-RU" sz="2000" dirty="0"/>
              <a:t> города Тобольска</a:t>
            </a:r>
            <a:endParaRPr sz="2000" dirty="0">
              <a:solidFill>
                <a:schemeClr val="tx1"/>
              </a:solidFill>
              <a:latin typeface="CoFo Sans Variable"/>
              <a:ea typeface="CoFo Sans Variable"/>
              <a:cs typeface="CoFo Sans Variable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595274" y="4929198"/>
            <a:ext cx="870242" cy="461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400">
                <a:solidFill>
                  <a:schemeClr val="bg1"/>
                </a:solidFill>
                <a:latin typeface="CoFo Sans Variable"/>
                <a:ea typeface="CoFo Sans Variable"/>
                <a:cs typeface="CoFo Sans Variable"/>
              </a:rPr>
              <a:t>03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Shape 155"/>
          <p:cNvSpPr txBox="1"/>
          <p:nvPr/>
        </p:nvSpPr>
        <p:spPr>
          <a:xfrm>
            <a:off x="504968" y="333956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е поле 7"/>
          <p:cNvSpPr txBox="1"/>
          <p:nvPr/>
        </p:nvSpPr>
        <p:spPr>
          <a:xfrm>
            <a:off x="7165074" y="627797"/>
            <a:ext cx="3493524" cy="103375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Что уже реализовано</a:t>
            </a:r>
            <a:r>
              <a:rPr lang="en-US" sz="3200" b="1" dirty="0">
                <a:latin typeface="Calibri" panose="020F0502020204030204" charset="0"/>
                <a:cs typeface="Calibri" panose="020F0502020204030204" charset="0"/>
                <a:sym typeface="+mn-ea"/>
              </a:rPr>
              <a:t>?</a:t>
            </a:r>
            <a:endParaRPr lang="ru-RU" b="1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" name="Заголовок 1"/>
          <p:cNvSpPr txBox="1"/>
          <p:nvPr/>
        </p:nvSpPr>
        <p:spPr>
          <a:xfrm>
            <a:off x="229235" y="668740"/>
            <a:ext cx="7631875" cy="11225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27 ноября 2024 г. Запуск проекта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в формате Круглый стол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в Администрации г. Тобольска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</p:txBody>
      </p:sp>
      <p:sp>
        <p:nvSpPr>
          <p:cNvPr id="7" name="Shape 155"/>
          <p:cNvSpPr txBox="1"/>
          <p:nvPr/>
        </p:nvSpPr>
        <p:spPr>
          <a:xfrm>
            <a:off x="163774" y="170182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9222" name="Picture 6" descr="https://sun9-61.userapi.com/impg/FvUBTVGsy_cjGFlMHUz-kHsGaHQhlZx99_XEFg/o8fpICrbAF0.jpg?size=1280x853&amp;quality=95&amp;sign=d9dc9a7eaedc0b5154b6a77c83c991ab&amp;type=album"/>
          <p:cNvPicPr>
            <a:picLocks noChangeAspect="1" noChangeArrowheads="1"/>
          </p:cNvPicPr>
          <p:nvPr/>
        </p:nvPicPr>
        <p:blipFill>
          <a:blip r:embed="rId3" cstate="print"/>
          <a:srcRect t="16602"/>
          <a:stretch>
            <a:fillRect/>
          </a:stretch>
        </p:blipFill>
        <p:spPr bwMode="auto">
          <a:xfrm>
            <a:off x="6516776" y="2238703"/>
            <a:ext cx="5675224" cy="4430111"/>
          </a:xfrm>
          <a:prstGeom prst="rect">
            <a:avLst/>
          </a:prstGeom>
          <a:noFill/>
        </p:spPr>
      </p:pic>
      <p:pic>
        <p:nvPicPr>
          <p:cNvPr id="9224" name="Picture 8" descr="https://sun9-1.userapi.com/impg/lEugi9HlOr8ys82J1JsMOR2MSdPJZlQhjO0LmQ/RFJg8TO_FoY.jpg?size=2560x1706&amp;quality=95&amp;sign=5b0c3bf5674f24246074cbabef6afb4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880" y="2270234"/>
            <a:ext cx="5503217" cy="4382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е поле 7"/>
          <p:cNvSpPr txBox="1"/>
          <p:nvPr/>
        </p:nvSpPr>
        <p:spPr>
          <a:xfrm>
            <a:off x="7790201" y="706053"/>
            <a:ext cx="2579428" cy="128473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Результаты реализации проекта</a:t>
            </a:r>
          </a:p>
        </p:txBody>
      </p:sp>
      <p:sp>
        <p:nvSpPr>
          <p:cNvPr id="6" name="Заголовок 1"/>
          <p:cNvSpPr txBox="1"/>
          <p:nvPr/>
        </p:nvSpPr>
        <p:spPr>
          <a:xfrm>
            <a:off x="229235" y="668740"/>
            <a:ext cx="7631875" cy="11225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27 ноября 2024 г. Запуск проекта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в формате Круглый стол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в Администрации г. Тобольска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</p:txBody>
      </p:sp>
      <p:pic>
        <p:nvPicPr>
          <p:cNvPr id="9218" name="Picture 2" descr="https://sun9-54.userapi.com/impg/XlFCkK46Zx7XbZh0aJU1YV0RZ6tg-YSvpLOVDg/pigHf9KSbgU.jpg?size=1280x853&amp;quality=95&amp;sign=42b333f002dfef1dd0a9aa88d3771c0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704" y="2515188"/>
            <a:ext cx="5164751" cy="4117623"/>
          </a:xfrm>
          <a:prstGeom prst="rect">
            <a:avLst/>
          </a:prstGeom>
          <a:noFill/>
        </p:spPr>
      </p:pic>
      <p:sp>
        <p:nvSpPr>
          <p:cNvPr id="7" name="Shape 155"/>
          <p:cNvSpPr txBox="1"/>
          <p:nvPr/>
        </p:nvSpPr>
        <p:spPr>
          <a:xfrm>
            <a:off x="163774" y="170182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64514" name="Picture 2" descr="https://sun9-7.userapi.com/impg/wC-1kxdLcfIciqJYuH88jGVawyFYjKMU_CCYQQ/yOsYXk05SRg.jpg?size=2560x1706&amp;quality=95&amp;sign=119913d9270691ecee66b82b248cb0f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4825" y="2483893"/>
            <a:ext cx="5076966" cy="4148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/>
        </p:nvSpPr>
        <p:spPr>
          <a:xfrm>
            <a:off x="256531" y="968992"/>
            <a:ext cx="10254615" cy="113624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27 ноября 2024 г. </a:t>
            </a:r>
            <a:r>
              <a:rPr lang="ru-RU" sz="3100" b="1" i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Нетворкинг</a:t>
            </a: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/стратегическая сессия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Мультицентр</a:t>
            </a:r>
            <a:r>
              <a:rPr lang="ru-RU" sz="3100" b="1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Druk Text Cyr"/>
                <a:cs typeface="Calibri" panose="020F0502020204030204" charset="0"/>
                <a:sym typeface="+mn-ea"/>
              </a:rPr>
              <a:t> «Моя территория» (г. Тобольск)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Druk Text Cyr"/>
              <a:cs typeface="Calibri" panose="020F0502020204030204" charset="0"/>
              <a:sym typeface="+mn-ea"/>
            </a:endParaRPr>
          </a:p>
        </p:txBody>
      </p:sp>
      <p:sp>
        <p:nvSpPr>
          <p:cNvPr id="5" name="Текстовое поле 7"/>
          <p:cNvSpPr txBox="1"/>
          <p:nvPr/>
        </p:nvSpPr>
        <p:spPr>
          <a:xfrm>
            <a:off x="7137778" y="232012"/>
            <a:ext cx="3493524" cy="103375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Результаты реализации проекта</a:t>
            </a:r>
          </a:p>
        </p:txBody>
      </p:sp>
      <p:sp>
        <p:nvSpPr>
          <p:cNvPr id="7" name="Shape 155"/>
          <p:cNvSpPr txBox="1"/>
          <p:nvPr/>
        </p:nvSpPr>
        <p:spPr>
          <a:xfrm>
            <a:off x="163774" y="170182"/>
            <a:ext cx="584124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Федеральный </a:t>
            </a:r>
            <a:r>
              <a:rPr lang="ru-RU" sz="1800" dirty="0" err="1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пилотный</a:t>
            </a:r>
            <a:r>
              <a:rPr lang="ru-RU" sz="1800" dirty="0">
                <a:solidFill>
                  <a:schemeClr val="bg2">
                    <a:lumMod val="90000"/>
                  </a:schemeClr>
                </a:solidFill>
                <a:ea typeface="CoFo Sans Variable"/>
                <a:cs typeface="CoFo Sans Variable"/>
              </a:rPr>
              <a:t> проект «Команда региона»</a:t>
            </a:r>
            <a:endParaRPr sz="180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62466" name="Picture 2" descr="https://sun9-57.userapi.com/impg/zO_HNECRGIZqbj8iUzusrmgFdN89_e83vf2Hzg/yZV53HBuMu4.jpg?size=1171x738&amp;quality=95&amp;sign=9b0738c7dcd4118a2160d08ba40e80ca&amp;type=album"/>
          <p:cNvPicPr>
            <a:picLocks noChangeAspect="1" noChangeArrowheads="1"/>
          </p:cNvPicPr>
          <p:nvPr/>
        </p:nvPicPr>
        <p:blipFill>
          <a:blip r:embed="rId3"/>
          <a:srcRect t="11011"/>
          <a:stretch>
            <a:fillRect/>
          </a:stretch>
        </p:blipFill>
        <p:spPr bwMode="auto">
          <a:xfrm>
            <a:off x="1001736" y="2251881"/>
            <a:ext cx="6436522" cy="4421875"/>
          </a:xfrm>
          <a:prstGeom prst="rect">
            <a:avLst/>
          </a:prstGeom>
          <a:noFill/>
        </p:spPr>
      </p:pic>
      <p:pic>
        <p:nvPicPr>
          <p:cNvPr id="62468" name="Picture 4" descr="https://sun9-52.userapi.com/impg/682gWvU1yaU7R7_K7hxiYHu3UNXGyIN9z5t14A/QXl73ycIO6Y.jpg?size=1280x853&amp;quality=95&amp;sign=3ff3fbd6e04f3915ffa01a60de32904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156" y="2197290"/>
            <a:ext cx="4380932" cy="3207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1038</Words>
  <Application>Microsoft Office PowerPoint</Application>
  <PresentationFormat>Широкоэкранный</PresentationFormat>
  <Paragraphs>143</Paragraphs>
  <Slides>17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CoFo Sans Variable</vt:lpstr>
      <vt:lpstr>Druk Text Cyr</vt:lpstr>
      <vt:lpstr>Montserrat ExtraBold</vt:lpstr>
      <vt:lpstr>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PC-7</dc:creator>
  <cp:lastModifiedBy>123</cp:lastModifiedBy>
  <cp:revision>249</cp:revision>
  <dcterms:created xsi:type="dcterms:W3CDTF">2023-08-03T11:02:00Z</dcterms:created>
  <dcterms:modified xsi:type="dcterms:W3CDTF">2025-02-22T08:20:12Z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3DAB01A9B7A54793BF09223AE852152E_12</vt:lpwstr>
  </property>
  <property fmtid="{D5CDD505-2E9C-101B-9397-08002B2CF9AE}" pid="3" name="KSOProductBuildVer">
    <vt:lpwstr>1049-12.2.0.19805</vt:lpwstr>
  </property>
</Properties>
</file>