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62" r:id="rId5"/>
    <p:sldId id="263" r:id="rId6"/>
    <p:sldId id="259" r:id="rId7"/>
    <p:sldId id="264" r:id="rId8"/>
    <p:sldId id="260" r:id="rId9"/>
    <p:sldId id="265" r:id="rId10"/>
    <p:sldId id="261" r:id="rId11"/>
  </p:sldIdLst>
  <p:sldSz cx="12192000" cy="6858000"/>
  <p:notesSz cx="6858000" cy="9144000"/>
  <p:embeddedFontLst>
    <p:embeddedFont>
      <p:font typeface="Montserrat SemiBold" panose="00000700000000000000" pitchFamily="50" charset="-52"/>
      <p:regular r:id="rId13"/>
      <p:bold r:id="rId14"/>
      <p:italic r:id="rId15"/>
      <p:boldItalic r:id="rId16"/>
    </p:embeddedFont>
    <p:embeddedFont>
      <p:font typeface="Montserrat ExtraBold" panose="00000900000000000000" pitchFamily="50" charset="-52"/>
      <p:bold r:id="rId17"/>
      <p:boldItalic r:id="rId18"/>
    </p:embeddedFont>
    <p:embeddedFont>
      <p:font typeface="Montserrat" panose="00000500000000000000" pitchFamily="50" charset="-52"/>
      <p:regular r:id="rId19"/>
      <p:bold r:id="rId20"/>
      <p:italic r:id="rId21"/>
      <p:boldItalic r:id="rId22"/>
    </p:embeddedFont>
    <p:embeddedFont>
      <p:font typeface="Montserrat Black" panose="00000A00000000000000" pitchFamily="50" charset="-52"/>
      <p:bold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9" roundtripDataSignature="AMtx7mi9UBovmY4iNpKhDI8WJPxHsutLb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8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81521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8801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43124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28.png"/><Relationship Id="rId7" Type="http://schemas.openxmlformats.org/officeDocument/2006/relationships/image" Target="../media/image13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nvmekh@mail.ru" TargetMode="External"/><Relationship Id="rId11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24.gif"/><Relationship Id="rId4" Type="http://schemas.openxmlformats.org/officeDocument/2006/relationships/image" Target="../media/image29.png"/><Relationship Id="rId9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5.jpeg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7.jpeg"/><Relationship Id="rId5" Type="http://schemas.openxmlformats.org/officeDocument/2006/relationships/image" Target="../media/image7.png"/><Relationship Id="rId10" Type="http://schemas.openxmlformats.org/officeDocument/2006/relationships/image" Target="../media/image16.jpeg"/><Relationship Id="rId4" Type="http://schemas.openxmlformats.org/officeDocument/2006/relationships/image" Target="../media/image6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gif"/><Relationship Id="rId5" Type="http://schemas.openxmlformats.org/officeDocument/2006/relationships/image" Target="../media/image7.png"/><Relationship Id="rId10" Type="http://schemas.openxmlformats.org/officeDocument/2006/relationships/image" Target="../media/image23.gif"/><Relationship Id="rId4" Type="http://schemas.openxmlformats.org/officeDocument/2006/relationships/image" Target="../media/image6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 descr="C:\Users\Соня\Desktop\Мывместе 2\Шаблон\Ресурс 2@2x.png"/>
          <p:cNvPicPr preferRelativeResize="0"/>
          <p:nvPr/>
        </p:nvPicPr>
        <p:blipFill rotWithShape="1">
          <a:blip r:embed="rId4">
            <a:alphaModFix/>
          </a:blip>
          <a:srcRect r="8464"/>
          <a:stretch/>
        </p:blipFill>
        <p:spPr>
          <a:xfrm>
            <a:off x="0" y="0"/>
            <a:ext cx="1221798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 descr="C:\Users\Соня\Desktop\Мывместе 2\Шаблон\Элементы\Ресурс 6@2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00020" y="2371725"/>
            <a:ext cx="6889750" cy="211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 descr="C:\Users\Соня\Desktop\Мывместе 2\Шаблон\Элементы\Ресурс 5@2x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95999" y="3169162"/>
            <a:ext cx="3911600" cy="6477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/>
          <p:nvPr/>
        </p:nvSpPr>
        <p:spPr>
          <a:xfrm>
            <a:off x="3992646" y="2625413"/>
            <a:ext cx="8104498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b="1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МЕЖДУНАРОДНАЯ ПРЕМИЯ </a:t>
            </a:r>
            <a:endParaRPr sz="2600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"/>
          <p:cNvSpPr/>
          <p:nvPr/>
        </p:nvSpPr>
        <p:spPr>
          <a:xfrm>
            <a:off x="6202809" y="3904662"/>
            <a:ext cx="376737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>
                <a:solidFill>
                  <a:srgbClr val="FF954D"/>
                </a:solidFill>
                <a:latin typeface="Montserrat"/>
                <a:ea typeface="Montserrat"/>
                <a:cs typeface="Montserrat"/>
                <a:sym typeface="Montserrat"/>
              </a:rPr>
              <a:t>РЕГИОНАЛЬНЫЙ ЭТАП</a:t>
            </a:r>
            <a:endParaRPr sz="2200" b="1">
              <a:solidFill>
                <a:srgbClr val="FF954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3" name="Google Shape;93;p1"/>
          <p:cNvSpPr/>
          <p:nvPr/>
        </p:nvSpPr>
        <p:spPr>
          <a:xfrm>
            <a:off x="604921" y="4964050"/>
            <a:ext cx="3567029" cy="2443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"/>
          <p:cNvSpPr/>
          <p:nvPr/>
        </p:nvSpPr>
        <p:spPr>
          <a:xfrm>
            <a:off x="4600020" y="5087165"/>
            <a:ext cx="5715000" cy="437607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"/>
          <p:cNvSpPr/>
          <p:nvPr/>
        </p:nvSpPr>
        <p:spPr>
          <a:xfrm>
            <a:off x="4600020" y="5590102"/>
            <a:ext cx="5715000" cy="437607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"/>
          <p:cNvSpPr/>
          <p:nvPr/>
        </p:nvSpPr>
        <p:spPr>
          <a:xfrm>
            <a:off x="4600020" y="6114233"/>
            <a:ext cx="5715000" cy="437607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"/>
          <p:cNvSpPr/>
          <p:nvPr/>
        </p:nvSpPr>
        <p:spPr>
          <a:xfrm>
            <a:off x="4776871" y="5030024"/>
            <a:ext cx="5538149" cy="473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50" b="1" dirty="0" smtClean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Проект: «Друзья Астраханского заповедника»</a:t>
            </a:r>
            <a:endParaRPr sz="1650" dirty="0">
              <a:solidFill>
                <a:srgbClr val="C00000"/>
              </a:solidFill>
            </a:endParaRPr>
          </a:p>
        </p:txBody>
      </p:sp>
      <p:sp>
        <p:nvSpPr>
          <p:cNvPr id="98" name="Google Shape;98;p1"/>
          <p:cNvSpPr/>
          <p:nvPr/>
        </p:nvSpPr>
        <p:spPr>
          <a:xfrm>
            <a:off x="5062622" y="5548189"/>
            <a:ext cx="5132938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rgbClr val="FF954D"/>
                </a:solidFill>
                <a:latin typeface="Montserrat"/>
                <a:sym typeface="Montserrat"/>
              </a:rPr>
              <a:t>Номинация «Страна возможностей»</a:t>
            </a:r>
            <a:endParaRPr dirty="0"/>
          </a:p>
        </p:txBody>
      </p:sp>
      <p:sp>
        <p:nvSpPr>
          <p:cNvPr id="99" name="Google Shape;99;p1"/>
          <p:cNvSpPr/>
          <p:nvPr/>
        </p:nvSpPr>
        <p:spPr>
          <a:xfrm>
            <a:off x="5047314" y="6053599"/>
            <a:ext cx="5267706" cy="484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50" b="1" dirty="0" smtClean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Автор проекта: Мех Наталья Викторовна</a:t>
            </a:r>
            <a:endParaRPr sz="165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6" descr="C:\Users\Соня\Desktop\Мывместе 2\Шаблон\Элементы\Ресурс 29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8689" y="-151075"/>
            <a:ext cx="12327280" cy="6936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6" descr="C:\Users\Соня\Desktop\Мывместе 2\Шаблон\Элементы\Ресурс 3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02183" y="2033311"/>
            <a:ext cx="954317" cy="968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6" descr="C:\Users\Соня\Desktop\Мывместе 2\Шаблон\Элементы\Ресурс 31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02182" y="3327713"/>
            <a:ext cx="656795" cy="65679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6"/>
          <p:cNvSpPr txBox="1"/>
          <p:nvPr/>
        </p:nvSpPr>
        <p:spPr>
          <a:xfrm>
            <a:off x="1252138" y="644616"/>
            <a:ext cx="9605627" cy="1388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Montserrat ExtraBold"/>
              <a:buNone/>
            </a:pPr>
            <a:r>
              <a:rPr lang="ru-RU" sz="4000" dirty="0">
                <a:solidFill>
                  <a:srgbClr val="C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СПАСИБО ЗА ВНИМАНИЕ!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189" name="Google Shape;189;p6"/>
          <p:cNvSpPr txBox="1"/>
          <p:nvPr/>
        </p:nvSpPr>
        <p:spPr>
          <a:xfrm>
            <a:off x="3925455" y="1952270"/>
            <a:ext cx="5458691" cy="1320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32500" lnSpcReduction="2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54D"/>
              </a:buClr>
              <a:buSzPct val="100000"/>
              <a:buFont typeface="Arial"/>
              <a:buNone/>
            </a:pPr>
            <a:r>
              <a:rPr lang="ru-RU" sz="3800" b="1" dirty="0" smtClean="0">
                <a:solidFill>
                  <a:schemeClr val="accent6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Мех Наталья Викторовна – начальник отдела экологического просвещения Астраханского заповедника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54D"/>
              </a:buClr>
              <a:buSzPct val="100000"/>
              <a:buFont typeface="Arial"/>
              <a:buNone/>
            </a:pPr>
            <a:endParaRPr lang="ru-RU" sz="3800" b="1" dirty="0" smtClean="0">
              <a:solidFill>
                <a:srgbClr val="FF95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54D"/>
              </a:buClr>
              <a:buSzPct val="100000"/>
              <a:buFont typeface="Arial"/>
              <a:buNone/>
            </a:pPr>
            <a:r>
              <a:rPr lang="ru-RU" sz="3800" b="1" dirty="0" smtClean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Тел. 8-917-186-85-15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54D"/>
              </a:buClr>
              <a:buSzPct val="100000"/>
              <a:buFont typeface="Arial"/>
              <a:buNone/>
            </a:pPr>
            <a:endParaRPr lang="ru-RU" sz="3800" b="1" dirty="0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54D"/>
              </a:buClr>
              <a:buSzPct val="100000"/>
              <a:buFont typeface="Arial"/>
              <a:buNone/>
            </a:pPr>
            <a:r>
              <a:rPr lang="ru-RU" sz="3800" b="1" dirty="0" smtClean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800" b="1" dirty="0" smtClean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E-mail: </a:t>
            </a:r>
            <a:r>
              <a:rPr lang="en-US" sz="3800" b="1" dirty="0" smtClean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  <a:hlinkClick r:id="rId6"/>
              </a:rPr>
              <a:t>nvmekh@mail.ru</a:t>
            </a:r>
            <a:r>
              <a:rPr lang="en-US" sz="3800" b="1" dirty="0" smtClean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dirty="0">
              <a:solidFill>
                <a:srgbClr val="002060"/>
              </a:solidFill>
            </a:endParaRPr>
          </a:p>
          <a:p>
            <a:pPr marL="0" marR="0" lvl="0" indent="0" algn="l" rtl="0">
              <a:spcBef>
                <a:spcPts val="144"/>
              </a:spcBef>
              <a:spcAft>
                <a:spcPts val="0"/>
              </a:spcAft>
              <a:buClr>
                <a:srgbClr val="FF954D"/>
              </a:buClr>
              <a:buSzPct val="100000"/>
              <a:buFont typeface="Arial"/>
              <a:buNone/>
            </a:pPr>
            <a:r>
              <a:rPr lang="ru-RU" sz="1800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1800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800" dirty="0">
              <a:solidFill>
                <a:srgbClr val="FF954D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90" name="Google Shape;190;p6"/>
          <p:cNvSpPr/>
          <p:nvPr/>
        </p:nvSpPr>
        <p:spPr>
          <a:xfrm>
            <a:off x="3530874" y="1930400"/>
            <a:ext cx="5991817" cy="1167853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rgbClr val="FF954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55" y="644616"/>
            <a:ext cx="1636754" cy="1540555"/>
          </a:xfrm>
          <a:prstGeom prst="rect">
            <a:avLst/>
          </a:prstGeom>
        </p:spPr>
      </p:pic>
      <p:pic>
        <p:nvPicPr>
          <p:cNvPr id="11" name="Picture 2" descr="http://qrcoder.ru/code/?https%3A%2F%2Fdobro.ru%2Forganizations%2F10016776%2Finfo&amp;4&amp;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54490" y="3500491"/>
            <a:ext cx="1111720" cy="111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http://qrcoder.ru/code/?https%3A%2F%2Fvk.com%2Fvolonter_astrakhanzap&amp;4&amp;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10724" y="3481089"/>
            <a:ext cx="1110366" cy="111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http://qrcoder.ru/code/?https%3A%2F%2Fastrakhanzapoved.ru%2F%25d0%25bf%25d0%25be%25d0%25bc%25d0%25be%25d0%25b3%25d0%25b0%25d1%2582%25d1%258c%2F%25d0%25b2%25d0%25be%25d0%25bb%25d0%25be%25d0%25bd%25d1%2582%25d1%2591%25d1%2580%25d1%258b-%25d0%25b0%25d1%2581%25d1%2582%25d1%2580%25d0%25b0%25d1%2585%25d0%25b0%25d0%25bd%25d1%2581%25d0%25ba%25d0%25be%25d0%25b3%25d0%25be-%25d0%25b7%25d0%25b0%25d0%25bf%25d0%25be%25d0%25b2%25d0%25b5%25d0%25b4%25d0%25bd%25d0%25b8%25d0%25ba%25d0%25b0%2F&amp;4&amp;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51611" y="3525006"/>
            <a:ext cx="1087205" cy="108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57138" y="4665950"/>
            <a:ext cx="3052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www.astrakhanzapoved.ru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AutoShape 2" descr="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8" name="Picture 4" descr="Организаторам ❘ DOBRO.RU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998" y="4612210"/>
            <a:ext cx="867400" cy="41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ВКонтакте Сервис социальных сетей Реклама Facebook YouTube, Гарантия,  синий, текст, логотип png | PNGWi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581" y="4588260"/>
            <a:ext cx="1010652" cy="53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" descr="C:\Users\Соня\Desktop\Мывместе 2\Шаблон\Элементы\Ресурс 12@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777" y="1915166"/>
            <a:ext cx="6674287" cy="39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"/>
          <p:cNvSpPr/>
          <p:nvPr/>
        </p:nvSpPr>
        <p:spPr>
          <a:xfrm>
            <a:off x="-53900" y="-77786"/>
            <a:ext cx="12245900" cy="69357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5080799" y="1292738"/>
            <a:ext cx="2099474" cy="461665"/>
          </a:xfrm>
          <a:prstGeom prst="roundRect">
            <a:avLst>
              <a:gd name="adj" fmla="val 50000"/>
            </a:avLst>
          </a:prstGeom>
          <a:solidFill>
            <a:srgbClr val="FF95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"/>
          <p:cNvSpPr/>
          <p:nvPr/>
        </p:nvSpPr>
        <p:spPr>
          <a:xfrm>
            <a:off x="4715542" y="407147"/>
            <a:ext cx="3575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</a:t>
            </a:r>
            <a:r>
              <a:rPr lang="ru-RU" sz="4000" b="1" dirty="0">
                <a:solidFill>
                  <a:srgbClr val="C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О ПРОЕКТЕ</a:t>
            </a:r>
            <a:endParaRPr sz="4000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"/>
          <p:cNvSpPr txBox="1"/>
          <p:nvPr/>
        </p:nvSpPr>
        <p:spPr>
          <a:xfrm>
            <a:off x="5416016" y="1366755"/>
            <a:ext cx="1429039" cy="313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ru-RU" sz="19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КТО МЫ?</a:t>
            </a:r>
            <a:endParaRPr dirty="0"/>
          </a:p>
        </p:txBody>
      </p:sp>
      <p:pic>
        <p:nvPicPr>
          <p:cNvPr id="109" name="Google Shape;109;p2" descr="C:\Users\Соня\Desktop\Мывместе 2\Шаблон\Элементы\Ресурс 11@2x.png"/>
          <p:cNvPicPr preferRelativeResize="0"/>
          <p:nvPr/>
        </p:nvPicPr>
        <p:blipFill rotWithShape="1">
          <a:blip r:embed="rId5">
            <a:alphaModFix/>
          </a:blip>
          <a:srcRect r="58451" b="40180"/>
          <a:stretch/>
        </p:blipFill>
        <p:spPr>
          <a:xfrm>
            <a:off x="-53900" y="-77786"/>
            <a:ext cx="4443020" cy="359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 descr="C:\Users\Соня\Desktop\Мывместе 2\Шаблон\Элементы\Ресурс 15@2x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7781" y="2682209"/>
            <a:ext cx="4023031" cy="623908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"/>
          <p:cNvSpPr txBox="1"/>
          <p:nvPr/>
        </p:nvSpPr>
        <p:spPr>
          <a:xfrm>
            <a:off x="1037618" y="2738603"/>
            <a:ext cx="3696307" cy="733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ru-RU" sz="23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Актуальность и социальная значимость проекта:</a:t>
            </a:r>
            <a:r>
              <a:rPr lang="ru-RU" sz="15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15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50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12" name="Google Shape;112;p2" descr="C:\Users\Соня\Desktop\Мывместе 2\Шаблон\Элементы\Ресурс 20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796414" y="4316051"/>
            <a:ext cx="3402484" cy="254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" descr="C:\Users\Соня\Desktop\Мывместе 2\Шаблон\Элементы\Ресурс 16@2x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79693" y="1680384"/>
            <a:ext cx="2619205" cy="3294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" descr="C:\Users\Соня\Desktop\Мывместе 2\Шаблон\Элементы\Ресурс 4@2x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312077" y="200114"/>
            <a:ext cx="1460500" cy="242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" descr="C:\Users\Соня\Desktop\Мывместе 2\Шаблон\Элементы\Ресурс 15@2x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7781" y="3466608"/>
            <a:ext cx="4023031" cy="623908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"/>
          <p:cNvSpPr txBox="1"/>
          <p:nvPr/>
        </p:nvSpPr>
        <p:spPr>
          <a:xfrm>
            <a:off x="1037618" y="3572672"/>
            <a:ext cx="4625331" cy="597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ru-RU" sz="1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Целевая аудитория:</a:t>
            </a:r>
            <a:r>
              <a:rPr lang="ru-RU" sz="15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15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5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19" name="Google Shape;119;p2" descr="C:\Users\Соня\Desktop\Мывместе 2\Шаблон\Элементы\Ресурс 15@2x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7781" y="4236313"/>
            <a:ext cx="4023031" cy="623908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"/>
          <p:cNvSpPr txBox="1"/>
          <p:nvPr/>
        </p:nvSpPr>
        <p:spPr>
          <a:xfrm>
            <a:off x="1037618" y="4361181"/>
            <a:ext cx="4625331" cy="559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ru-RU" sz="1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Цель:</a:t>
            </a:r>
            <a:endParaRPr sz="15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21" name="Google Shape;121;p2" descr="C:\Users\Соня\Desktop\Мывместе 2\Шаблон\Элементы\Ресурс 15@2x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7781" y="5014267"/>
            <a:ext cx="4023031" cy="623908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"/>
          <p:cNvSpPr txBox="1"/>
          <p:nvPr/>
        </p:nvSpPr>
        <p:spPr>
          <a:xfrm>
            <a:off x="1037618" y="5105639"/>
            <a:ext cx="4625331" cy="559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ru-RU" sz="1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Задачи:</a:t>
            </a:r>
            <a:endParaRPr sz="15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3" name="Google Shape;123;p2"/>
          <p:cNvSpPr txBox="1"/>
          <p:nvPr/>
        </p:nvSpPr>
        <p:spPr>
          <a:xfrm>
            <a:off x="4954362" y="3477313"/>
            <a:ext cx="6563383" cy="733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Граждане </a:t>
            </a:r>
            <a:r>
              <a:rPr lang="ru-RU" dirty="0"/>
              <a:t>РФ в возрасте от 18 до 45 лет, как имеющие </a:t>
            </a:r>
            <a:r>
              <a:rPr lang="ru-RU" dirty="0" smtClean="0"/>
              <a:t>волонтерский </a:t>
            </a:r>
            <a:r>
              <a:rPr lang="ru-RU" dirty="0"/>
              <a:t>опыт, так и планирующих впервые попробовать себя в этом виде деятельности. </a:t>
            </a:r>
            <a:r>
              <a:rPr lang="ru-RU" dirty="0" smtClean="0"/>
              <a:t>Кандидаты </a:t>
            </a:r>
            <a:r>
              <a:rPr lang="ru-RU" dirty="0"/>
              <a:t>старше 45 </a:t>
            </a:r>
            <a:r>
              <a:rPr lang="ru-RU" dirty="0" smtClean="0"/>
              <a:t>лет рассматриваются с </a:t>
            </a:r>
            <a:r>
              <a:rPr lang="ru-RU" dirty="0"/>
              <a:t>учетом опыта волонтёрства в других проектах.</a:t>
            </a:r>
          </a:p>
        </p:txBody>
      </p:sp>
      <p:sp>
        <p:nvSpPr>
          <p:cNvPr id="124" name="Google Shape;124;p2"/>
          <p:cNvSpPr txBox="1"/>
          <p:nvPr/>
        </p:nvSpPr>
        <p:spPr>
          <a:xfrm>
            <a:off x="5200073" y="4241533"/>
            <a:ext cx="6572504" cy="733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>
              <a:buClr>
                <a:schemeClr val="dk1"/>
              </a:buClr>
              <a:buSzPts val="1400"/>
            </a:pPr>
            <a:r>
              <a:rPr lang="ru-RU" dirty="0" smtClean="0"/>
              <a:t>Объединение </a:t>
            </a:r>
            <a:r>
              <a:rPr lang="ru-RU" dirty="0"/>
              <a:t>добровольцев нашей страны, заинтересованных </a:t>
            </a:r>
            <a:r>
              <a:rPr lang="ru-RU" dirty="0" smtClean="0"/>
              <a:t>в изучении природных достопримечательностей Росси и оказании помощи ООПТ в </a:t>
            </a:r>
            <a:r>
              <a:rPr lang="ru-RU" dirty="0"/>
              <a:t>природоохранной, научной и эколого-просветительской </a:t>
            </a:r>
            <a:r>
              <a:rPr lang="ru-RU" dirty="0" smtClean="0"/>
              <a:t>работе.</a:t>
            </a:r>
            <a:endParaRPr sz="1500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026" name="Picture 2" descr="https://astrakhanzapoved.ru/wp-content/uploads/2019/03/imgonline-com-ua-Resize-MD3s4eQaeIkgm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63" y="182034"/>
            <a:ext cx="3551557" cy="236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Google Shape;123;p2"/>
          <p:cNvSpPr txBox="1"/>
          <p:nvPr/>
        </p:nvSpPr>
        <p:spPr>
          <a:xfrm>
            <a:off x="4953762" y="1933321"/>
            <a:ext cx="6818815" cy="1499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342900" lvl="0" indent="-342900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chemeClr val="dk1"/>
                </a:solidFill>
                <a:latin typeface="+mj-lt"/>
                <a:ea typeface="Montserrat SemiBold"/>
                <a:cs typeface="Montserrat SemiBold"/>
                <a:sym typeface="Montserrat SemiBold"/>
              </a:rPr>
              <a:t>Проект способствует реализации одной из приоритетных национальных целей развития России до 2030 года </a:t>
            </a:r>
            <a:r>
              <a:rPr lang="ru-RU" sz="2200" dirty="0">
                <a:solidFill>
                  <a:schemeClr val="dk1"/>
                </a:solidFill>
                <a:latin typeface="+mj-lt"/>
                <a:ea typeface="Montserrat SemiBold"/>
                <a:cs typeface="Montserrat SemiBold"/>
                <a:sym typeface="Montserrat SemiBold"/>
              </a:rPr>
              <a:t>- </a:t>
            </a:r>
            <a:r>
              <a:rPr lang="ru-RU" sz="2200" dirty="0" smtClean="0">
                <a:solidFill>
                  <a:schemeClr val="dk1"/>
                </a:solidFill>
                <a:latin typeface="+mj-lt"/>
                <a:ea typeface="Montserrat SemiBold"/>
                <a:cs typeface="Montserrat SemiBold"/>
                <a:sym typeface="Montserrat SemiBold"/>
              </a:rPr>
              <a:t>создание </a:t>
            </a:r>
            <a:r>
              <a:rPr lang="ru-RU" sz="2200" dirty="0">
                <a:solidFill>
                  <a:schemeClr val="dk1"/>
                </a:solidFill>
                <a:latin typeface="+mj-lt"/>
                <a:ea typeface="Montserrat SemiBold"/>
                <a:cs typeface="Montserrat SemiBold"/>
                <a:sym typeface="Montserrat SemiBold"/>
              </a:rPr>
              <a:t>возможностей для </a:t>
            </a:r>
            <a:r>
              <a:rPr lang="ru-RU" sz="2200" dirty="0" smtClean="0">
                <a:solidFill>
                  <a:schemeClr val="dk1"/>
                </a:solidFill>
                <a:latin typeface="+mj-lt"/>
                <a:ea typeface="Montserrat SemiBold"/>
                <a:cs typeface="Montserrat SemiBold"/>
                <a:sym typeface="Montserrat SemiBold"/>
              </a:rPr>
              <a:t>самореализации и развития талантов. </a:t>
            </a:r>
          </a:p>
          <a:p>
            <a:pPr marL="342900" lvl="0" indent="-342900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chemeClr val="dk1"/>
                </a:solidFill>
                <a:latin typeface="+mj-lt"/>
                <a:sym typeface="Montserrat SemiBold"/>
              </a:rPr>
              <a:t>Совместный труд, общение, у</a:t>
            </a:r>
            <a:r>
              <a:rPr lang="ru-RU" sz="2200" dirty="0" smtClean="0">
                <a:latin typeface="+mj-lt"/>
              </a:rPr>
              <a:t>частие </a:t>
            </a:r>
            <a:r>
              <a:rPr lang="ru-RU" sz="2200" dirty="0">
                <a:latin typeface="+mj-lt"/>
              </a:rPr>
              <a:t>в </a:t>
            </a:r>
            <a:r>
              <a:rPr lang="ru-RU" sz="2200" dirty="0" smtClean="0">
                <a:latin typeface="+mj-lt"/>
              </a:rPr>
              <a:t>образовательных </a:t>
            </a:r>
            <a:r>
              <a:rPr lang="ru-RU" sz="2200" dirty="0">
                <a:latin typeface="+mj-lt"/>
              </a:rPr>
              <a:t>и досуговых </a:t>
            </a:r>
            <a:r>
              <a:rPr lang="ru-RU" sz="2200" dirty="0" smtClean="0">
                <a:latin typeface="+mj-lt"/>
              </a:rPr>
              <a:t>мероприятиях способствует формированию </a:t>
            </a:r>
            <a:r>
              <a:rPr lang="ru-RU" sz="2200" dirty="0">
                <a:latin typeface="+mj-lt"/>
              </a:rPr>
              <a:t>новых коммуникативных </a:t>
            </a:r>
            <a:r>
              <a:rPr lang="ru-RU" sz="2200" dirty="0" smtClean="0">
                <a:latin typeface="+mj-lt"/>
              </a:rPr>
              <a:t>связей, расширению </a:t>
            </a:r>
            <a:r>
              <a:rPr lang="ru-RU" sz="2200" dirty="0">
                <a:latin typeface="+mj-lt"/>
              </a:rPr>
              <a:t>социальных границ и круга общения. Кроме того, личное общение в новой коммуникационной среде позволяет отойти от привычки "жить в Интернете" и возвращает к реальной жизни</a:t>
            </a:r>
            <a:r>
              <a:rPr lang="ru-RU" sz="2200" dirty="0" smtClean="0">
                <a:latin typeface="+mj-lt"/>
              </a:rPr>
              <a:t>.</a:t>
            </a:r>
            <a:endParaRPr sz="1500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166" y="80308"/>
            <a:ext cx="1636754" cy="1540555"/>
          </a:xfrm>
          <a:prstGeom prst="rect">
            <a:avLst/>
          </a:prstGeom>
        </p:spPr>
      </p:pic>
      <p:sp>
        <p:nvSpPr>
          <p:cNvPr id="30" name="Google Shape;124;p2"/>
          <p:cNvSpPr txBox="1"/>
          <p:nvPr/>
        </p:nvSpPr>
        <p:spPr>
          <a:xfrm>
            <a:off x="5135474" y="5058579"/>
            <a:ext cx="6742489" cy="1649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lvl="0">
              <a:buClr>
                <a:schemeClr val="dk1"/>
              </a:buClr>
              <a:buSzPts val="1400"/>
            </a:pPr>
            <a:r>
              <a:rPr lang="ru-RU" u="sng" dirty="0" smtClean="0"/>
              <a:t>Для успешного достижения цели нашего проекта мы ставим несколько задач:</a:t>
            </a:r>
          </a:p>
          <a:p>
            <a:pPr marL="285750" lvl="0" indent="-285750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+mj-lt"/>
                <a:ea typeface="Montserrat SemiBold"/>
                <a:cs typeface="Montserrat SemiBold"/>
                <a:sym typeface="Montserrat SemiBold"/>
              </a:rPr>
              <a:t>Разработать разноплановые волонтерские программы (физический труд, помощь на мероприятиях, научное </a:t>
            </a:r>
            <a:r>
              <a:rPr lang="ru-RU" dirty="0" err="1" smtClean="0">
                <a:solidFill>
                  <a:schemeClr val="tx1"/>
                </a:solidFill>
                <a:latin typeface="+mj-lt"/>
                <a:ea typeface="Montserrat SemiBold"/>
                <a:cs typeface="Montserrat SemiBold"/>
                <a:sym typeface="Montserrat SemiBold"/>
              </a:rPr>
              <a:t>волонтерство</a:t>
            </a:r>
            <a:r>
              <a:rPr lang="ru-RU" dirty="0" smtClean="0">
                <a:solidFill>
                  <a:schemeClr val="tx1"/>
                </a:solidFill>
                <a:latin typeface="+mj-lt"/>
                <a:ea typeface="Montserrat SemiBold"/>
                <a:cs typeface="Montserrat SemiBold"/>
                <a:sym typeface="Montserrat SemiBold"/>
              </a:rPr>
              <a:t>, интеллектуальное </a:t>
            </a:r>
            <a:r>
              <a:rPr lang="ru-RU" dirty="0" err="1" smtClean="0">
                <a:solidFill>
                  <a:schemeClr val="tx1"/>
                </a:solidFill>
                <a:latin typeface="+mj-lt"/>
                <a:ea typeface="Montserrat SemiBold"/>
                <a:cs typeface="Montserrat SemiBold"/>
                <a:sym typeface="Montserrat SemiBold"/>
              </a:rPr>
              <a:t>волонтерство</a:t>
            </a:r>
            <a:r>
              <a:rPr lang="ru-RU" dirty="0" smtClean="0">
                <a:solidFill>
                  <a:schemeClr val="tx1"/>
                </a:solidFill>
                <a:latin typeface="+mj-lt"/>
                <a:ea typeface="Montserrat SemiBold"/>
                <a:cs typeface="Montserrat SemiBold"/>
                <a:sym typeface="Montserrat SemiBold"/>
              </a:rPr>
              <a:t>, медиа-</a:t>
            </a:r>
            <a:r>
              <a:rPr lang="ru-RU" dirty="0" err="1" smtClean="0">
                <a:solidFill>
                  <a:schemeClr val="tx1"/>
                </a:solidFill>
                <a:latin typeface="+mj-lt"/>
                <a:ea typeface="Montserrat SemiBold"/>
                <a:cs typeface="Montserrat SemiBold"/>
                <a:sym typeface="Montserrat SemiBold"/>
              </a:rPr>
              <a:t>волонтерство</a:t>
            </a:r>
            <a:r>
              <a:rPr lang="ru-RU" dirty="0" smtClean="0">
                <a:solidFill>
                  <a:schemeClr val="tx1"/>
                </a:solidFill>
                <a:latin typeface="+mj-lt"/>
                <a:ea typeface="Montserrat SemiBold"/>
                <a:cs typeface="Montserrat SemiBold"/>
                <a:sym typeface="Montserrat SemiBold"/>
              </a:rPr>
              <a:t> и др.), в рамках которых добровольцы  смогут оказывать помощь Астраханскому заповеднику;</a:t>
            </a:r>
          </a:p>
          <a:p>
            <a:pPr marL="285750" lvl="0" indent="-285750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+mj-lt"/>
                <a:ea typeface="Montserrat SemiBold"/>
                <a:cs typeface="Montserrat SemiBold"/>
                <a:sym typeface="Montserrat SemiBold"/>
              </a:rPr>
              <a:t>Создать условия для реализации выбранной добровольцем программы волонтерства на территории Астраханского заповедника;</a:t>
            </a:r>
          </a:p>
          <a:p>
            <a:pPr marL="285750" lvl="0" indent="-285750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+mj-lt"/>
                <a:ea typeface="Montserrat SemiBold"/>
                <a:cs typeface="Montserrat SemiBold"/>
                <a:sym typeface="Montserrat SemiBold"/>
              </a:rPr>
              <a:t>Обеспечить систему поощрения волонтеров (благодарности, отметки на </a:t>
            </a:r>
            <a:r>
              <a:rPr lang="ru-RU" dirty="0" err="1" smtClean="0">
                <a:solidFill>
                  <a:schemeClr val="tx1"/>
                </a:solidFill>
                <a:latin typeface="+mj-lt"/>
                <a:ea typeface="Montserrat SemiBold"/>
                <a:cs typeface="Montserrat SemiBold"/>
                <a:sym typeface="Montserrat SemiBold"/>
              </a:rPr>
              <a:t>Добро.ру</a:t>
            </a:r>
            <a:r>
              <a:rPr lang="ru-RU" dirty="0" smtClean="0">
                <a:solidFill>
                  <a:schemeClr val="tx1"/>
                </a:solidFill>
                <a:latin typeface="+mj-lt"/>
                <a:ea typeface="Montserrat SemiBold"/>
                <a:cs typeface="Montserrat SemiBold"/>
                <a:sym typeface="Montserrat SemiBold"/>
              </a:rPr>
              <a:t>, сувенирная продукция, приоритетное участие в новых проектах и др.)</a:t>
            </a:r>
          </a:p>
          <a:p>
            <a:pPr marL="285750" lvl="0" indent="-285750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endParaRPr dirty="0">
              <a:solidFill>
                <a:schemeClr val="tx1"/>
              </a:solidFill>
              <a:latin typeface="+mj-lt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3" descr="C:\Users\Соня\Desktop\Мывместе 2\Шаблон\Элементы\Ресурс 12@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777" y="1915166"/>
            <a:ext cx="6674287" cy="39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3"/>
          <p:cNvSpPr/>
          <p:nvPr/>
        </p:nvSpPr>
        <p:spPr>
          <a:xfrm>
            <a:off x="-53900" y="-77786"/>
            <a:ext cx="12245900" cy="69357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3"/>
          <p:cNvSpPr/>
          <p:nvPr/>
        </p:nvSpPr>
        <p:spPr>
          <a:xfrm>
            <a:off x="2107221" y="1172863"/>
            <a:ext cx="2099474" cy="461665"/>
          </a:xfrm>
          <a:prstGeom prst="roundRect">
            <a:avLst>
              <a:gd name="adj" fmla="val 50000"/>
            </a:avLst>
          </a:prstGeom>
          <a:solidFill>
            <a:srgbClr val="FF95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3"/>
          <p:cNvSpPr/>
          <p:nvPr/>
        </p:nvSpPr>
        <p:spPr>
          <a:xfrm>
            <a:off x="4308491" y="443060"/>
            <a:ext cx="3575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rgbClr val="C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ПРОЕКТЕ</a:t>
            </a:r>
            <a:endParaRPr sz="4000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3"/>
          <p:cNvSpPr txBox="1"/>
          <p:nvPr/>
        </p:nvSpPr>
        <p:spPr>
          <a:xfrm>
            <a:off x="2387888" y="1226817"/>
            <a:ext cx="1622093" cy="313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ru-RU" sz="19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КТО </a:t>
            </a:r>
            <a:r>
              <a:rPr lang="ru-RU" sz="19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ОНИ?</a:t>
            </a:r>
            <a:endParaRPr dirty="0"/>
          </a:p>
        </p:txBody>
      </p:sp>
      <p:pic>
        <p:nvPicPr>
          <p:cNvPr id="136" name="Google Shape;136;p3" descr="C:\Users\Соня\Desktop\Мывместе 2\Шаблон\Элементы\Ресурс 11@2x.png"/>
          <p:cNvPicPr preferRelativeResize="0"/>
          <p:nvPr/>
        </p:nvPicPr>
        <p:blipFill rotWithShape="1">
          <a:blip r:embed="rId5">
            <a:alphaModFix/>
          </a:blip>
          <a:srcRect r="58451" b="40180"/>
          <a:stretch/>
        </p:blipFill>
        <p:spPr>
          <a:xfrm>
            <a:off x="4261158" y="5261486"/>
            <a:ext cx="2046751" cy="190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3" descr="C:\Users\Соня\Desktop\Мывместе 2\Шаблон\Элементы\Ресурс 15@2x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536" y="1848103"/>
            <a:ext cx="6880647" cy="369583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3"/>
          <p:cNvSpPr txBox="1"/>
          <p:nvPr/>
        </p:nvSpPr>
        <p:spPr>
          <a:xfrm>
            <a:off x="443366" y="1969420"/>
            <a:ext cx="6434122" cy="414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1800" b="1" dirty="0" smtClean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Кто бывает волонтерами?</a:t>
            </a:r>
            <a:endParaRPr sz="1800" b="1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39" name="Google Shape;139;p3" descr="C:\Users\Соня\Desktop\Мывместе 2\Шаблон\Элементы\Ресурс 20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796414" y="4316051"/>
            <a:ext cx="3402484" cy="254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3" descr="C:\Users\Соня\Desktop\Мывместе 2\Шаблон\Элементы\Ресурс 12@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02882" y="1432755"/>
            <a:ext cx="4369177" cy="4942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3" descr="C:\Users\Соня\Desktop\Мывместе 2\Шаблон\Элементы\Ресурс 4@2x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12077" y="200114"/>
            <a:ext cx="1460500" cy="242946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3"/>
          <p:cNvSpPr txBox="1"/>
          <p:nvPr/>
        </p:nvSpPr>
        <p:spPr>
          <a:xfrm>
            <a:off x="443366" y="2982166"/>
            <a:ext cx="6558105" cy="465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1800" b="1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Зачем это им?</a:t>
            </a:r>
            <a:endParaRPr dirty="0" smtClean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dirty="0"/>
          </a:p>
        </p:txBody>
      </p:sp>
      <p:sp>
        <p:nvSpPr>
          <p:cNvPr id="144" name="Google Shape;144;p3"/>
          <p:cNvSpPr txBox="1"/>
          <p:nvPr/>
        </p:nvSpPr>
        <p:spPr>
          <a:xfrm>
            <a:off x="9608923" y="3656084"/>
            <a:ext cx="984363" cy="733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-RU" sz="14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фото</a:t>
            </a:r>
            <a:r>
              <a:rPr lang="ru-RU" sz="15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15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50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45" name="Google Shape;145;p3" descr="C:\Users\Соня\Desktop\Мывместе 2\Шаблон\Элементы\Ресурс 2@2x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29502" y="3718341"/>
            <a:ext cx="3186460" cy="314486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25;p2"/>
          <p:cNvSpPr txBox="1"/>
          <p:nvPr/>
        </p:nvSpPr>
        <p:spPr>
          <a:xfrm>
            <a:off x="237126" y="2345737"/>
            <a:ext cx="6693736" cy="638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>
              <a:buClr>
                <a:schemeClr val="dk1"/>
              </a:buClr>
              <a:buSzPts val="1400"/>
            </a:pPr>
            <a:r>
              <a:rPr lang="ru-RU" dirty="0"/>
              <a:t>Б</a:t>
            </a:r>
            <a:r>
              <a:rPr lang="ru-RU" dirty="0" smtClean="0"/>
              <a:t>ольшинство наших добровольцев </a:t>
            </a:r>
            <a:r>
              <a:rPr lang="ru-RU" dirty="0"/>
              <a:t>имеют высшее образование и стабильную работу в различных сферах экономики. </a:t>
            </a:r>
            <a:r>
              <a:rPr lang="ru-RU" dirty="0" smtClean="0"/>
              <a:t>Есть среди нет путешественники, студенты, семейные пары, дружные компании единомышленников…</a:t>
            </a:r>
            <a:endParaRPr sz="1500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166" y="80308"/>
            <a:ext cx="1636754" cy="1540555"/>
          </a:xfrm>
          <a:prstGeom prst="rect">
            <a:avLst/>
          </a:prstGeom>
        </p:spPr>
      </p:pic>
      <p:sp>
        <p:nvSpPr>
          <p:cNvPr id="19" name="Google Shape;125;p2"/>
          <p:cNvSpPr txBox="1"/>
          <p:nvPr/>
        </p:nvSpPr>
        <p:spPr>
          <a:xfrm>
            <a:off x="237126" y="3338778"/>
            <a:ext cx="6571377" cy="720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>
              <a:buClr>
                <a:schemeClr val="dk1"/>
              </a:buClr>
              <a:buSzPts val="1400"/>
            </a:pPr>
            <a:r>
              <a:rPr lang="ru-RU" dirty="0" smtClean="0"/>
              <a:t>Многие рассматривают </a:t>
            </a:r>
            <a:r>
              <a:rPr lang="ru-RU" dirty="0" err="1" smtClean="0"/>
              <a:t>волонтёрство</a:t>
            </a:r>
            <a:r>
              <a:rPr lang="ru-RU" dirty="0" smtClean="0"/>
              <a:t>, как способ бюджетного путешествия, поиска новых друзей, смены рутинной профессиональной деятельности, возможность побывать в интересных местах, активный отдых и т.п. </a:t>
            </a:r>
            <a:endParaRPr sz="1500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0" name="Google Shape;125;p2"/>
          <p:cNvSpPr txBox="1"/>
          <p:nvPr/>
        </p:nvSpPr>
        <p:spPr>
          <a:xfrm>
            <a:off x="296619" y="4327706"/>
            <a:ext cx="6571377" cy="1123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>
              <a:buClr>
                <a:schemeClr val="dk1"/>
              </a:buClr>
              <a:buSzPts val="1400"/>
            </a:pPr>
            <a:r>
              <a:rPr lang="ru-RU" dirty="0" err="1" smtClean="0"/>
              <a:t>Волонтёрство</a:t>
            </a:r>
            <a:r>
              <a:rPr lang="ru-RU" dirty="0" smtClean="0"/>
              <a:t> можно считать важным </a:t>
            </a:r>
            <a:r>
              <a:rPr lang="ru-RU" dirty="0"/>
              <a:t>социальным феноменом современного общества, как способ выстраивать социальные отношения, развивать и находить </a:t>
            </a:r>
            <a:r>
              <a:rPr lang="ru-RU" dirty="0" smtClean="0"/>
              <a:t> </a:t>
            </a:r>
          </a:p>
          <a:p>
            <a:pPr>
              <a:buClr>
                <a:schemeClr val="dk1"/>
              </a:buClr>
              <a:buSzPts val="1400"/>
            </a:pPr>
            <a:r>
              <a:rPr lang="ru-RU" dirty="0"/>
              <a:t> </a:t>
            </a:r>
            <a:r>
              <a:rPr lang="ru-RU" dirty="0" smtClean="0"/>
              <a:t>        применение </a:t>
            </a:r>
            <a:r>
              <a:rPr lang="ru-RU" dirty="0"/>
              <a:t>своим моральным, духовным качествам, получать новые </a:t>
            </a:r>
            <a:r>
              <a:rPr lang="ru-RU" dirty="0" smtClean="0"/>
              <a:t> </a:t>
            </a:r>
          </a:p>
          <a:p>
            <a:pPr>
              <a:buClr>
                <a:schemeClr val="dk1"/>
              </a:buClr>
              <a:buSzPts val="1400"/>
            </a:pPr>
            <a:r>
              <a:rPr lang="ru-RU" dirty="0"/>
              <a:t> </a:t>
            </a:r>
            <a:r>
              <a:rPr lang="ru-RU" dirty="0" smtClean="0"/>
              <a:t>           навыки</a:t>
            </a:r>
            <a:r>
              <a:rPr lang="ru-RU" dirty="0"/>
              <a:t>, </a:t>
            </a:r>
            <a:r>
              <a:rPr lang="ru-RU" dirty="0" smtClean="0"/>
              <a:t>искать новых друзей, а </a:t>
            </a:r>
            <a:r>
              <a:rPr lang="ru-RU" dirty="0"/>
              <a:t>также оказывать другим и находить самим </a:t>
            </a:r>
            <a:endParaRPr lang="ru-RU" dirty="0" smtClean="0"/>
          </a:p>
          <a:p>
            <a:pPr>
              <a:buClr>
                <a:schemeClr val="dk1"/>
              </a:buClr>
              <a:buSzPts val="1400"/>
            </a:pPr>
            <a:r>
              <a:rPr lang="ru-RU" dirty="0"/>
              <a:t> </a:t>
            </a:r>
            <a:r>
              <a:rPr lang="ru-RU" dirty="0" smtClean="0"/>
              <a:t>               себе </a:t>
            </a:r>
            <a:r>
              <a:rPr lang="ru-RU" dirty="0"/>
              <a:t>поддержку, </a:t>
            </a:r>
            <a:r>
              <a:rPr lang="ru-RU" dirty="0" smtClean="0"/>
              <a:t>чувствовать </a:t>
            </a:r>
            <a:r>
              <a:rPr lang="ru-RU" dirty="0"/>
              <a:t>свою необходимость и </a:t>
            </a:r>
            <a:r>
              <a:rPr lang="ru-RU" dirty="0" smtClean="0"/>
              <a:t>пользу.</a:t>
            </a:r>
            <a:endParaRPr sz="1500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1" name="Google Shape;143;p3"/>
          <p:cNvSpPr txBox="1"/>
          <p:nvPr/>
        </p:nvSpPr>
        <p:spPr>
          <a:xfrm>
            <a:off x="387625" y="3989724"/>
            <a:ext cx="6558105" cy="373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1800" b="1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Зачем это нам?</a:t>
            </a:r>
            <a:endParaRPr dirty="0" smtClean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dirty="0"/>
          </a:p>
        </p:txBody>
      </p:sp>
      <p:pic>
        <p:nvPicPr>
          <p:cNvPr id="2050" name="Picture 2" descr="https://astrakhanzapoved.ru/wp-content/uploads/2017/10/%D0%B2%D0%BE%D0%BB%D0%BE%D0%BD%D1%82%D0%B5%D1%80%D1%8B-%D0%BD%D0%B0-%D1%8D%D0%BA%D1%81%D0%BA%D1%83%D1%80%D1%81%D0%B8%D0%B8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623" y="2364957"/>
            <a:ext cx="4757970" cy="316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50109" y="5781964"/>
            <a:ext cx="93749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Самая многочисленная группа волонтеров - 43,75% это молодежь от 18 до 25 лет, большой волонтерский потенциал составляют также возрастные группы от 26 до 35 лет (28,98%) и 36-45 лет (18,75%), в более старших возрастных группах также есть активные добровольцы от 46 до 55 лет - 5,4% и от 56 до 65 лет - 2,84%.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3" descr="C:\Users\Соня\Desktop\Мывместе 2\Шаблон\Элементы\Ресурс 12@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777" y="1915166"/>
            <a:ext cx="6674287" cy="39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3"/>
          <p:cNvSpPr/>
          <p:nvPr/>
        </p:nvSpPr>
        <p:spPr>
          <a:xfrm>
            <a:off x="-53900" y="-77786"/>
            <a:ext cx="12245900" cy="69357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3"/>
          <p:cNvSpPr/>
          <p:nvPr/>
        </p:nvSpPr>
        <p:spPr>
          <a:xfrm>
            <a:off x="3959258" y="1292738"/>
            <a:ext cx="3221015" cy="461665"/>
          </a:xfrm>
          <a:prstGeom prst="roundRect">
            <a:avLst>
              <a:gd name="adj" fmla="val 50000"/>
            </a:avLst>
          </a:prstGeom>
          <a:solidFill>
            <a:srgbClr val="FF95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3"/>
          <p:cNvSpPr/>
          <p:nvPr/>
        </p:nvSpPr>
        <p:spPr>
          <a:xfrm>
            <a:off x="3829579" y="463196"/>
            <a:ext cx="3575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</a:t>
            </a:r>
            <a:r>
              <a:rPr lang="ru-RU" sz="4000" b="1" dirty="0">
                <a:solidFill>
                  <a:srgbClr val="C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О ПРОЕКТЕ</a:t>
            </a:r>
            <a:endParaRPr sz="4000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3"/>
          <p:cNvSpPr txBox="1"/>
          <p:nvPr/>
        </p:nvSpPr>
        <p:spPr>
          <a:xfrm>
            <a:off x="4176074" y="1366755"/>
            <a:ext cx="2668981" cy="313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ru-RU" sz="19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ЧЕМ ПОМОЧЬ?</a:t>
            </a:r>
            <a:endParaRPr dirty="0"/>
          </a:p>
        </p:txBody>
      </p:sp>
      <p:pic>
        <p:nvPicPr>
          <p:cNvPr id="136" name="Google Shape;136;p3" descr="C:\Users\Соня\Desktop\Мывместе 2\Шаблон\Элементы\Ресурс 11@2x.png"/>
          <p:cNvPicPr preferRelativeResize="0"/>
          <p:nvPr/>
        </p:nvPicPr>
        <p:blipFill rotWithShape="1">
          <a:blip r:embed="rId5">
            <a:alphaModFix/>
          </a:blip>
          <a:srcRect r="58451" b="40180"/>
          <a:stretch/>
        </p:blipFill>
        <p:spPr>
          <a:xfrm>
            <a:off x="-53900" y="-77786"/>
            <a:ext cx="4443020" cy="359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3" descr="C:\Users\Соня\Desktop\Мывместе 2\Шаблон\Элементы\Ресурс 15@2x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2617" y="2128900"/>
            <a:ext cx="6777942" cy="4290753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3"/>
          <p:cNvSpPr txBox="1"/>
          <p:nvPr/>
        </p:nvSpPr>
        <p:spPr>
          <a:xfrm>
            <a:off x="1628947" y="2281609"/>
            <a:ext cx="6454450" cy="380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1800" u="sng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Основные </a:t>
            </a:r>
            <a:r>
              <a:rPr lang="ru-RU" sz="1800" u="sng" dirty="0" smtClean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направления волонтерства в Астраханском заповеднике: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Физический труд: помощь госинспекторам и сотрудникам заповедника в благоустройстве кордона и объектов инфраструктуры, расчистка завалов после ураганов и угрожающих проезду сотрудников во время природоохранных рейдов и посетителям во время экскурсий;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Интеллектуальная помощь (переводы для сайта и буклетов, участие в разработке содержания конкурсов и акций для детей и взрослых);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Научное </a:t>
            </a:r>
            <a:r>
              <a:rPr lang="ru-RU" sz="1800" dirty="0" err="1" smtClean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волонтерство</a:t>
            </a:r>
            <a:r>
              <a:rPr lang="ru-RU" sz="1800" dirty="0" smtClean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(помощь научным сотрудникам в сборе и обработке проб, ведении учетов животных и т.д.);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Помощь на эколого-просветительских мероприятиях – «событийное </a:t>
            </a:r>
            <a:r>
              <a:rPr lang="ru-RU" sz="1800" dirty="0" err="1" smtClean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волонтерство</a:t>
            </a:r>
            <a:r>
              <a:rPr lang="ru-RU" sz="1800" dirty="0" smtClean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» (регистрация участников, их координация, помощь организаторам и др.);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Медиа-</a:t>
            </a:r>
            <a:r>
              <a:rPr lang="ru-RU" sz="1800" dirty="0" err="1" smtClean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волонтерство</a:t>
            </a:r>
            <a:r>
              <a:rPr lang="ru-RU" sz="1800" dirty="0" smtClean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(съемка фото- и видео- , публикация информации в </a:t>
            </a:r>
            <a:r>
              <a:rPr lang="ru-RU" sz="1800" dirty="0" err="1" smtClean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соцсетях</a:t>
            </a:r>
            <a:r>
              <a:rPr lang="ru-RU" sz="1800" dirty="0" smtClean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и блогах и др.)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endParaRPr lang="ru-RU" sz="1800" dirty="0" smtClean="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endParaRPr lang="ru-RU" sz="1800" dirty="0" smtClean="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endParaRPr lang="ru-RU" sz="1800" dirty="0" smtClean="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endParaRPr lang="ru-RU" sz="1800" dirty="0" smtClean="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endParaRPr sz="1800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39" name="Google Shape;139;p3" descr="C:\Users\Соня\Desktop\Мывместе 2\Шаблон\Элементы\Ресурс 20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796414" y="4316051"/>
            <a:ext cx="3402484" cy="254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3" descr="C:\Users\Соня\Desktop\Мывместе 2\Шаблон\Элементы\Ресурс 12@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250155" y="7760090"/>
            <a:ext cx="1270626" cy="353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3" descr="C:\Users\Соня\Desktop\Мывместе 2\Шаблон\Элементы\Ресурс 4@2x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12077" y="200114"/>
            <a:ext cx="1460500" cy="242946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3"/>
          <p:cNvSpPr txBox="1"/>
          <p:nvPr/>
        </p:nvSpPr>
        <p:spPr>
          <a:xfrm>
            <a:off x="9608923" y="3656084"/>
            <a:ext cx="984363" cy="733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-RU" sz="14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фото</a:t>
            </a:r>
            <a:r>
              <a:rPr lang="ru-RU" sz="15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15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50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45" name="Google Shape;145;p3" descr="C:\Users\Соня\Desktop\Мывместе 2\Шаблон\Элементы\Ресурс 2@2x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63599" y="3737554"/>
            <a:ext cx="3186460" cy="3144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https://astrakhanzapoved.ru/wp-content/uploads/2018/12/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396" y="2164964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astrakhanzapoved.ru/wp-content/uploads/2015/05/%D0%92%D0%BE%D0%BB%D0%BE%D0%BD%D1%82%D0%B5%D1%80%D1%8B-%D1%81-%D1%84%D0%BB%D0%B0%D0%B3%D0%BE%D0%BC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395" y="4369844"/>
            <a:ext cx="2836501" cy="187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166" y="80308"/>
            <a:ext cx="1636754" cy="154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07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3" descr="C:\Users\Соня\Desktop\Мывместе 2\Шаблон\Элементы\Ресурс 12@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777" y="1915166"/>
            <a:ext cx="6674287" cy="39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3"/>
          <p:cNvSpPr/>
          <p:nvPr/>
        </p:nvSpPr>
        <p:spPr>
          <a:xfrm>
            <a:off x="3959258" y="1292738"/>
            <a:ext cx="3221015" cy="461665"/>
          </a:xfrm>
          <a:prstGeom prst="roundRect">
            <a:avLst>
              <a:gd name="adj" fmla="val 50000"/>
            </a:avLst>
          </a:prstGeom>
          <a:solidFill>
            <a:srgbClr val="FF95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3"/>
          <p:cNvSpPr/>
          <p:nvPr/>
        </p:nvSpPr>
        <p:spPr>
          <a:xfrm>
            <a:off x="3829579" y="463196"/>
            <a:ext cx="3575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</a:t>
            </a:r>
            <a:r>
              <a:rPr lang="ru-RU" sz="4000" b="1" dirty="0">
                <a:solidFill>
                  <a:srgbClr val="C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О ПРОЕКТЕ</a:t>
            </a:r>
            <a:endParaRPr sz="4000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3"/>
          <p:cNvSpPr txBox="1"/>
          <p:nvPr/>
        </p:nvSpPr>
        <p:spPr>
          <a:xfrm>
            <a:off x="4176074" y="1366755"/>
            <a:ext cx="2668981" cy="313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ru-RU" sz="19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ЧТО МЫ ДЕЛАЕМ?</a:t>
            </a:r>
            <a:endParaRPr dirty="0"/>
          </a:p>
        </p:txBody>
      </p:sp>
      <p:pic>
        <p:nvPicPr>
          <p:cNvPr id="136" name="Google Shape;136;p3" descr="C:\Users\Соня\Desktop\Мывместе 2\Шаблон\Элементы\Ресурс 11@2x.png"/>
          <p:cNvPicPr preferRelativeResize="0"/>
          <p:nvPr/>
        </p:nvPicPr>
        <p:blipFill rotWithShape="1">
          <a:blip r:embed="rId5">
            <a:alphaModFix/>
          </a:blip>
          <a:srcRect r="58451" b="40180"/>
          <a:stretch/>
        </p:blipFill>
        <p:spPr>
          <a:xfrm>
            <a:off x="-53900" y="-77786"/>
            <a:ext cx="4443020" cy="359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3" descr="C:\Users\Соня\Desktop\Мывместе 2\Шаблон\Элементы\Ресурс 15@2x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9456" y="2128900"/>
            <a:ext cx="8397472" cy="4492414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3"/>
          <p:cNvSpPr txBox="1"/>
          <p:nvPr/>
        </p:nvSpPr>
        <p:spPr>
          <a:xfrm>
            <a:off x="628161" y="2371268"/>
            <a:ext cx="8052400" cy="2120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2600" b="1" dirty="0">
                <a:solidFill>
                  <a:schemeClr val="dk1"/>
                </a:solidFill>
                <a:latin typeface="+mj-lt"/>
                <a:ea typeface="Montserrat SemiBold"/>
                <a:cs typeface="Montserrat SemiBold"/>
                <a:sym typeface="Montserrat SemiBold"/>
              </a:rPr>
              <a:t>Основные мероприятия:</a:t>
            </a:r>
            <a:endParaRPr sz="2600" b="1" dirty="0">
              <a:latin typeface="+mj-lt"/>
            </a:endParaRPr>
          </a:p>
          <a:p>
            <a:pPr marL="285750" marR="0" lvl="0" indent="-28575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900" dirty="0" smtClean="0">
                <a:solidFill>
                  <a:schemeClr val="tx1"/>
                </a:solidFill>
                <a:latin typeface="+mj-lt"/>
                <a:ea typeface="Montserrat SemiBold"/>
                <a:cs typeface="Montserrat SemiBold"/>
                <a:sym typeface="Montserrat SemiBold"/>
              </a:rPr>
              <a:t>Волонтерская полевая экспедиция «Заповедная школа» (весна, осень, до 10 дней, группа 12-16 чел.) – с 2014 года</a:t>
            </a:r>
          </a:p>
          <a:p>
            <a:pPr marL="285750" marR="0" lvl="0" indent="-28575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900" dirty="0" smtClean="0">
                <a:solidFill>
                  <a:schemeClr val="tx1"/>
                </a:solidFill>
                <a:latin typeface="+mj-lt"/>
                <a:ea typeface="Montserrat SemiBold"/>
                <a:cs typeface="Montserrat SemiBold"/>
                <a:sym typeface="Montserrat SemiBold"/>
              </a:rPr>
              <a:t>Индивидуальные волонтерские десанты «Друзья Астраханского заповедника» (апрель – октябрь, каждые 2 недели, от 14 дней, 2-3 чел.) – с 2021 года</a:t>
            </a:r>
          </a:p>
          <a:p>
            <a:pPr marL="285750" marR="0" lvl="0" indent="-28575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900" dirty="0" smtClean="0">
                <a:solidFill>
                  <a:schemeClr val="tx1"/>
                </a:solidFill>
                <a:latin typeface="+mj-lt"/>
                <a:ea typeface="Montserrat SemiBold"/>
                <a:cs typeface="Montserrat SemiBold"/>
                <a:sym typeface="Montserrat SemiBold"/>
              </a:rPr>
              <a:t>Индивидуальное </a:t>
            </a:r>
            <a:r>
              <a:rPr lang="ru-RU" sz="1900" dirty="0" err="1" smtClean="0">
                <a:solidFill>
                  <a:schemeClr val="tx1"/>
                </a:solidFill>
                <a:latin typeface="+mj-lt"/>
                <a:ea typeface="Montserrat SemiBold"/>
                <a:cs typeface="Montserrat SemiBold"/>
                <a:sym typeface="Montserrat SemiBold"/>
              </a:rPr>
              <a:t>волонтерство</a:t>
            </a:r>
            <a:r>
              <a:rPr lang="ru-RU" sz="1900" dirty="0" smtClean="0">
                <a:solidFill>
                  <a:schemeClr val="tx1"/>
                </a:solidFill>
                <a:latin typeface="+mj-lt"/>
                <a:ea typeface="Montserrat SemiBold"/>
                <a:cs typeface="Montserrat SemiBold"/>
                <a:sym typeface="Montserrat SemiBold"/>
              </a:rPr>
              <a:t> по различным направлениям: научное, интеллектуальное, событийное, медиа-</a:t>
            </a:r>
            <a:r>
              <a:rPr lang="ru-RU" sz="1900" dirty="0" err="1" smtClean="0">
                <a:solidFill>
                  <a:schemeClr val="tx1"/>
                </a:solidFill>
                <a:latin typeface="+mj-lt"/>
                <a:ea typeface="Montserrat SemiBold"/>
                <a:cs typeface="Montserrat SemiBold"/>
                <a:sym typeface="Montserrat SemiBold"/>
              </a:rPr>
              <a:t>волонтерство</a:t>
            </a:r>
            <a:r>
              <a:rPr lang="ru-RU" sz="1900" dirty="0" smtClean="0">
                <a:solidFill>
                  <a:schemeClr val="tx1"/>
                </a:solidFill>
                <a:latin typeface="+mj-lt"/>
                <a:ea typeface="Montserrat SemiBold"/>
                <a:cs typeface="Montserrat SemiBold"/>
                <a:sym typeface="Montserrat SemiBold"/>
              </a:rPr>
              <a:t> и др. (в течение года по потребности в помощи) – с 2019 года;</a:t>
            </a:r>
          </a:p>
          <a:p>
            <a:pPr marL="285750" marR="0" lvl="0" indent="-28575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900" dirty="0" smtClean="0">
                <a:solidFill>
                  <a:schemeClr val="tx1"/>
                </a:solidFill>
                <a:latin typeface="+mj-lt"/>
                <a:ea typeface="Montserrat SemiBold"/>
                <a:cs typeface="Montserrat SemiBold"/>
                <a:sym typeface="Montserrat SemiBold"/>
              </a:rPr>
              <a:t>Поддержка коммуникаций волонтеров Астраханского заповедника – участие волонтеров в группах, беседах и т.п. – с 2014 года;</a:t>
            </a:r>
          </a:p>
          <a:p>
            <a:pPr marL="285750" marR="0" lvl="0" indent="-28575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900" dirty="0" smtClean="0">
                <a:solidFill>
                  <a:schemeClr val="tx1"/>
                </a:solidFill>
                <a:latin typeface="+mj-lt"/>
                <a:ea typeface="Montserrat SemiBold"/>
                <a:cs typeface="Montserrat SemiBold"/>
                <a:sym typeface="Montserrat SemiBold"/>
              </a:rPr>
              <a:t>Ведение базы добровольцев, готовых помогать Астраханскому заповеднику – с 2014 года.</a:t>
            </a:r>
            <a:endParaRPr sz="1900" dirty="0">
              <a:solidFill>
                <a:schemeClr val="tx1"/>
              </a:solidFill>
              <a:latin typeface="+mj-lt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40" name="Google Shape;140;p3" descr="C:\Users\Соня\Desktop\Мывместе 2\Шаблон\Элементы\Ресурс 12@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250155" y="7760090"/>
            <a:ext cx="1270626" cy="353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3" descr="C:\Users\Соня\Desktop\Мывместе 2\Шаблон\Элементы\Ресурс 4@2x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312077" y="200114"/>
            <a:ext cx="1460500" cy="242946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3"/>
          <p:cNvSpPr txBox="1"/>
          <p:nvPr/>
        </p:nvSpPr>
        <p:spPr>
          <a:xfrm>
            <a:off x="604777" y="4476079"/>
            <a:ext cx="8075784" cy="1191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1800" b="1" dirty="0">
                <a:solidFill>
                  <a:schemeClr val="dk1"/>
                </a:solidFill>
                <a:latin typeface="+mn-lt"/>
                <a:ea typeface="Montserrat"/>
                <a:cs typeface="Montserrat"/>
                <a:sym typeface="Montserrat"/>
              </a:rPr>
              <a:t>Качественные и количественные </a:t>
            </a:r>
            <a:r>
              <a:rPr lang="ru-RU" sz="1800" b="1" dirty="0" smtClean="0">
                <a:solidFill>
                  <a:schemeClr val="dk1"/>
                </a:solidFill>
                <a:latin typeface="+mn-lt"/>
                <a:ea typeface="Montserrat"/>
                <a:cs typeface="Montserrat"/>
                <a:sym typeface="Montserrat"/>
              </a:rPr>
              <a:t>результаты </a:t>
            </a:r>
            <a:r>
              <a:rPr lang="ru-RU" b="1" dirty="0" smtClean="0">
                <a:solidFill>
                  <a:schemeClr val="dk1"/>
                </a:solidFill>
                <a:latin typeface="+mn-lt"/>
                <a:ea typeface="Montserrat"/>
                <a:cs typeface="Montserrat"/>
                <a:sym typeface="Montserrat"/>
              </a:rPr>
              <a:t>(за период 2014 – 2022 гг.):</a:t>
            </a:r>
            <a:endParaRPr lang="ru-RU" sz="1000" b="1" dirty="0" smtClean="0">
              <a:solidFill>
                <a:schemeClr val="dk1"/>
              </a:solidFill>
              <a:latin typeface="+mn-lt"/>
              <a:ea typeface="Montserrat"/>
              <a:cs typeface="Montserrat"/>
              <a:sym typeface="Montserrat"/>
            </a:endParaRPr>
          </a:p>
          <a:p>
            <a:pPr marL="285750" lvl="0" indent="-285750"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100" b="1" dirty="0" smtClean="0">
                <a:solidFill>
                  <a:schemeClr val="dk1"/>
                </a:solidFill>
                <a:latin typeface="+mn-lt"/>
                <a:sym typeface="Montserrat"/>
              </a:rPr>
              <a:t>В 2014 – 2022 году проведено </a:t>
            </a:r>
            <a:r>
              <a:rPr lang="ru-RU" sz="1100" b="1" dirty="0">
                <a:solidFill>
                  <a:schemeClr val="dk1"/>
                </a:solidFill>
                <a:latin typeface="+mn-lt"/>
                <a:sym typeface="Montserrat"/>
              </a:rPr>
              <a:t>16 волонтерских экспедиций и 1 Волонтерский Фестиваль. </a:t>
            </a:r>
            <a:r>
              <a:rPr lang="ru-RU" sz="1100" b="1" dirty="0" smtClean="0">
                <a:solidFill>
                  <a:schemeClr val="dk1"/>
                </a:solidFill>
                <a:latin typeface="+mn-lt"/>
                <a:sym typeface="Montserrat"/>
              </a:rPr>
              <a:t>Общее </a:t>
            </a:r>
            <a:r>
              <a:rPr lang="ru-RU" sz="1100" b="1" dirty="0">
                <a:solidFill>
                  <a:schemeClr val="dk1"/>
                </a:solidFill>
                <a:latin typeface="+mn-lt"/>
                <a:sym typeface="Montserrat"/>
              </a:rPr>
              <a:t>число участников - 195 чел. (1716 ч\</a:t>
            </a:r>
            <a:r>
              <a:rPr lang="ru-RU" sz="1100" b="1" dirty="0" err="1">
                <a:solidFill>
                  <a:schemeClr val="dk1"/>
                </a:solidFill>
                <a:latin typeface="+mn-lt"/>
                <a:sym typeface="Montserrat"/>
              </a:rPr>
              <a:t>дн</a:t>
            </a:r>
            <a:r>
              <a:rPr lang="ru-RU" sz="1100" b="1" dirty="0" smtClean="0">
                <a:solidFill>
                  <a:schemeClr val="dk1"/>
                </a:solidFill>
                <a:latin typeface="+mn-lt"/>
                <a:sym typeface="Montserrat"/>
              </a:rPr>
              <a:t>)</a:t>
            </a:r>
          </a:p>
          <a:p>
            <a:pPr marL="285750" lvl="0" indent="-285750"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chemeClr val="dk1"/>
                </a:solidFill>
                <a:latin typeface="+mn-lt"/>
                <a:sym typeface="Montserrat"/>
              </a:rPr>
              <a:t> </a:t>
            </a:r>
            <a:r>
              <a:rPr lang="ru-RU" sz="1100" b="1" dirty="0" smtClean="0">
                <a:solidFill>
                  <a:schemeClr val="dk1"/>
                </a:solidFill>
                <a:latin typeface="+mn-lt"/>
                <a:sym typeface="Montserrat"/>
              </a:rPr>
              <a:t>В </a:t>
            </a:r>
            <a:r>
              <a:rPr lang="ru-RU" sz="1100" b="1" dirty="0">
                <a:solidFill>
                  <a:schemeClr val="dk1"/>
                </a:solidFill>
                <a:latin typeface="+mn-lt"/>
                <a:sym typeface="Montserrat"/>
              </a:rPr>
              <a:t>программе индивидуального волонтерства на территории заповедника приняли </a:t>
            </a:r>
            <a:r>
              <a:rPr lang="ru-RU" sz="1100" b="1" dirty="0" smtClean="0">
                <a:solidFill>
                  <a:schemeClr val="dk1"/>
                </a:solidFill>
                <a:latin typeface="+mn-lt"/>
                <a:sym typeface="Montserrat"/>
              </a:rPr>
              <a:t>участие: в 2021 году-  8 десантов на </a:t>
            </a:r>
            <a:r>
              <a:rPr lang="ru-RU" sz="1100" b="1" dirty="0" err="1" smtClean="0">
                <a:solidFill>
                  <a:schemeClr val="dk1"/>
                </a:solidFill>
                <a:latin typeface="+mn-lt"/>
                <a:sym typeface="Montserrat"/>
              </a:rPr>
              <a:t>Дамчикском</a:t>
            </a:r>
            <a:r>
              <a:rPr lang="ru-RU" sz="1100" b="1" dirty="0" smtClean="0">
                <a:solidFill>
                  <a:schemeClr val="dk1"/>
                </a:solidFill>
                <a:latin typeface="+mn-lt"/>
                <a:sym typeface="Montserrat"/>
              </a:rPr>
              <a:t> участке заповедника, 18 </a:t>
            </a:r>
            <a:r>
              <a:rPr lang="ru-RU" sz="1100" b="1" dirty="0">
                <a:solidFill>
                  <a:schemeClr val="dk1"/>
                </a:solidFill>
                <a:latin typeface="+mn-lt"/>
                <a:sym typeface="Montserrat"/>
              </a:rPr>
              <a:t>чел. (240 ч\</a:t>
            </a:r>
            <a:r>
              <a:rPr lang="ru-RU" sz="1100" b="1" dirty="0" err="1">
                <a:solidFill>
                  <a:schemeClr val="dk1"/>
                </a:solidFill>
                <a:latin typeface="+mn-lt"/>
                <a:sym typeface="Montserrat"/>
              </a:rPr>
              <a:t>дн</a:t>
            </a:r>
            <a:r>
              <a:rPr lang="ru-RU" sz="1100" b="1" dirty="0" smtClean="0">
                <a:solidFill>
                  <a:schemeClr val="dk1"/>
                </a:solidFill>
                <a:latin typeface="+mn-lt"/>
                <a:sym typeface="Montserrat"/>
              </a:rPr>
              <a:t>), с апреля по июнь 2022 года -  14 десантов на </a:t>
            </a:r>
            <a:r>
              <a:rPr lang="ru-RU" sz="1100" b="1" dirty="0" err="1" smtClean="0">
                <a:solidFill>
                  <a:schemeClr val="dk1"/>
                </a:solidFill>
                <a:latin typeface="+mn-lt"/>
                <a:sym typeface="Montserrat"/>
              </a:rPr>
              <a:t>Дамчикском</a:t>
            </a:r>
            <a:r>
              <a:rPr lang="ru-RU" sz="1100" b="1" dirty="0" smtClean="0">
                <a:solidFill>
                  <a:schemeClr val="dk1"/>
                </a:solidFill>
                <a:latin typeface="+mn-lt"/>
                <a:sym typeface="Montserrat"/>
              </a:rPr>
              <a:t>, </a:t>
            </a:r>
            <a:r>
              <a:rPr lang="ru-RU" sz="1100" b="1" dirty="0" err="1" smtClean="0">
                <a:solidFill>
                  <a:schemeClr val="dk1"/>
                </a:solidFill>
                <a:latin typeface="+mn-lt"/>
                <a:sym typeface="Montserrat"/>
              </a:rPr>
              <a:t>Трехизбинском</a:t>
            </a:r>
            <a:r>
              <a:rPr lang="ru-RU" sz="1100" b="1" dirty="0" smtClean="0">
                <a:solidFill>
                  <a:schemeClr val="dk1"/>
                </a:solidFill>
                <a:latin typeface="+mn-lt"/>
                <a:sym typeface="Montserrat"/>
              </a:rPr>
              <a:t> и </a:t>
            </a:r>
            <a:r>
              <a:rPr lang="ru-RU" sz="1100" b="1" dirty="0" err="1" smtClean="0">
                <a:solidFill>
                  <a:schemeClr val="dk1"/>
                </a:solidFill>
                <a:latin typeface="+mn-lt"/>
                <a:sym typeface="Montserrat"/>
              </a:rPr>
              <a:t>Обжоровском</a:t>
            </a:r>
            <a:r>
              <a:rPr lang="ru-RU" sz="1100" b="1" dirty="0" smtClean="0">
                <a:solidFill>
                  <a:schemeClr val="dk1"/>
                </a:solidFill>
                <a:latin typeface="+mn-lt"/>
                <a:sym typeface="Montserrat"/>
              </a:rPr>
              <a:t> участках заповедника, 91 чел. (351 ч\дней). </a:t>
            </a:r>
          </a:p>
          <a:p>
            <a:pPr marL="285750" lvl="0" indent="-285750"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100" b="1" dirty="0" smtClean="0">
                <a:solidFill>
                  <a:schemeClr val="dk1"/>
                </a:solidFill>
                <a:latin typeface="+mn-lt"/>
                <a:sym typeface="Montserrat"/>
              </a:rPr>
              <a:t>В природоохранных однодневных акциях и десантах за 2020 – 2022 гг. приняли участие 143 чел.</a:t>
            </a:r>
          </a:p>
          <a:p>
            <a:pPr marL="285750" lvl="0" indent="-285750"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100" b="1" dirty="0" smtClean="0">
                <a:solidFill>
                  <a:schemeClr val="dk1"/>
                </a:solidFill>
                <a:latin typeface="+mn-lt"/>
                <a:sym typeface="Montserrat"/>
              </a:rPr>
              <a:t>Помощь в проведении массовых мероприятий в 2019 – 2022 году оказали 42 чел.</a:t>
            </a:r>
          </a:p>
          <a:p>
            <a:pPr marL="285750" lvl="0" indent="-285750"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100" b="1" dirty="0" smtClean="0">
                <a:solidFill>
                  <a:schemeClr val="dk1"/>
                </a:solidFill>
                <a:latin typeface="+mn-lt"/>
                <a:sym typeface="Montserrat"/>
              </a:rPr>
              <a:t>Помощь в переводах и съемках мероприятий в 2019 – 2022 году оказали 8 чел.</a:t>
            </a:r>
          </a:p>
          <a:p>
            <a:pPr marL="285750" lvl="0" indent="-285750"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100" b="1" dirty="0" smtClean="0">
                <a:solidFill>
                  <a:schemeClr val="dk1"/>
                </a:solidFill>
                <a:latin typeface="+mn-lt"/>
                <a:sym typeface="Montserrat"/>
              </a:rPr>
              <a:t>Помощь в проведении экспедиций в качестве вожатых за 2017-2022 г. оказали 12 чел.</a:t>
            </a:r>
          </a:p>
          <a:p>
            <a:pPr marL="285750" lvl="0" indent="-285750"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100" b="1" dirty="0" smtClean="0">
                <a:solidFill>
                  <a:schemeClr val="dk1"/>
                </a:solidFill>
                <a:latin typeface="+mn-lt"/>
                <a:sym typeface="Montserrat"/>
              </a:rPr>
              <a:t>Помощь в качестве научных волонтеров в 2022 году оказали 3 чел.</a:t>
            </a:r>
            <a:endParaRPr sz="1000" dirty="0">
              <a:latin typeface="+mn-lt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166" y="80308"/>
            <a:ext cx="1636754" cy="1540555"/>
          </a:xfrm>
          <a:prstGeom prst="rect">
            <a:avLst/>
          </a:prstGeom>
        </p:spPr>
      </p:pic>
      <p:pic>
        <p:nvPicPr>
          <p:cNvPr id="4098" name="Picture 2" descr="https://astrakhanzapoved.ru/wp-content/uploads/2018/07/Y2_7PxeC79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745" y="2147372"/>
            <a:ext cx="2889099" cy="43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ердце 1"/>
          <p:cNvSpPr/>
          <p:nvPr/>
        </p:nvSpPr>
        <p:spPr>
          <a:xfrm>
            <a:off x="7886257" y="5674494"/>
            <a:ext cx="1477818" cy="1051787"/>
          </a:xfrm>
          <a:prstGeom prst="hear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8094075" y="5878302"/>
            <a:ext cx="1062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512 чел.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74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4" descr="C:\Users\Соня\Desktop\Мывместе 2\Шаблон\Элементы\Ресурс 12@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777" y="1915166"/>
            <a:ext cx="6674287" cy="39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4"/>
          <p:cNvSpPr/>
          <p:nvPr/>
        </p:nvSpPr>
        <p:spPr>
          <a:xfrm>
            <a:off x="-25740" y="-77786"/>
            <a:ext cx="12245900" cy="69357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4"/>
          <p:cNvSpPr/>
          <p:nvPr/>
        </p:nvSpPr>
        <p:spPr>
          <a:xfrm>
            <a:off x="4053901" y="1292738"/>
            <a:ext cx="4369177" cy="461665"/>
          </a:xfrm>
          <a:prstGeom prst="roundRect">
            <a:avLst>
              <a:gd name="adj" fmla="val 50000"/>
            </a:avLst>
          </a:prstGeom>
          <a:solidFill>
            <a:srgbClr val="FF95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4"/>
          <p:cNvSpPr/>
          <p:nvPr/>
        </p:nvSpPr>
        <p:spPr>
          <a:xfrm>
            <a:off x="4308491" y="443060"/>
            <a:ext cx="3575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rgbClr val="C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ПРОЕКТЕ</a:t>
            </a:r>
            <a:endParaRPr sz="4000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4"/>
          <p:cNvSpPr txBox="1"/>
          <p:nvPr/>
        </p:nvSpPr>
        <p:spPr>
          <a:xfrm>
            <a:off x="4210680" y="1339680"/>
            <a:ext cx="4043658" cy="313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ru-RU" sz="19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География участников</a:t>
            </a:r>
            <a:endParaRPr dirty="0"/>
          </a:p>
        </p:txBody>
      </p:sp>
      <p:pic>
        <p:nvPicPr>
          <p:cNvPr id="155" name="Google Shape;155;p4" descr="C:\Users\Соня\Desktop\Мывместе 2\Шаблон\Элементы\Ресурс 11@2x.png"/>
          <p:cNvPicPr preferRelativeResize="0"/>
          <p:nvPr/>
        </p:nvPicPr>
        <p:blipFill rotWithShape="1">
          <a:blip r:embed="rId5">
            <a:alphaModFix/>
          </a:blip>
          <a:srcRect r="58451" b="40180"/>
          <a:stretch/>
        </p:blipFill>
        <p:spPr>
          <a:xfrm>
            <a:off x="-53900" y="-77786"/>
            <a:ext cx="4443020" cy="359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4" descr="C:\Users\Соня\Desktop\Мывместе 2\Шаблон\Элементы\Ресурс 2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71100" y="-132492"/>
            <a:ext cx="1574800" cy="281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4" descr="C:\Users\Соня\Desktop\Мывместе 2\Шаблон\Элементы\Ресурс 3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407252" y="393570"/>
            <a:ext cx="1460500" cy="241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4"/>
          <p:cNvSpPr/>
          <p:nvPr/>
        </p:nvSpPr>
        <p:spPr>
          <a:xfrm>
            <a:off x="432349" y="2079411"/>
            <a:ext cx="7348808" cy="4105525"/>
          </a:xfrm>
          <a:prstGeom prst="roundRect">
            <a:avLst>
              <a:gd name="adj" fmla="val 9552"/>
            </a:avLst>
          </a:prstGeom>
          <a:noFill/>
          <a:ln w="38100" cap="flat" cmpd="sng">
            <a:solidFill>
              <a:srgbClr val="FF954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166" y="80308"/>
            <a:ext cx="1636754" cy="15405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9"/>
          <a:srcRect l="6337" t="19957" r="36841" b="26645"/>
          <a:stretch/>
        </p:blipFill>
        <p:spPr>
          <a:xfrm>
            <a:off x="763421" y="2299856"/>
            <a:ext cx="6779491" cy="37093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39801" y="2254272"/>
            <a:ext cx="399358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За 8 лет </a:t>
            </a:r>
            <a:r>
              <a:rPr lang="ru-RU" b="1" dirty="0"/>
              <a:t>участниками заповедных </a:t>
            </a:r>
            <a:r>
              <a:rPr lang="ru-RU" b="1" dirty="0" smtClean="0"/>
              <a:t>волонтерских проектов </a:t>
            </a:r>
            <a:r>
              <a:rPr lang="ru-RU" b="1" dirty="0"/>
              <a:t>стали более </a:t>
            </a:r>
            <a:r>
              <a:rPr lang="ru-RU" b="1" dirty="0" smtClean="0"/>
              <a:t>500 </a:t>
            </a:r>
            <a:r>
              <a:rPr lang="ru-RU" b="1" dirty="0"/>
              <a:t>добровольцев из Астрахани, Москвы, Санкт-Петербурга, Батайска, Белгорода, Брянска, Валдая, Великого Новгорода, Волгограда, Екатеринбурга, </a:t>
            </a:r>
            <a:r>
              <a:rPr lang="ru-RU" b="1" dirty="0" err="1"/>
              <a:t>с.Игумново</a:t>
            </a:r>
            <a:r>
              <a:rPr lang="ru-RU" b="1" dirty="0"/>
              <a:t>, Казани, Калуги, Королева, Краснодара, Ростова-на-Дону, Самары, Симферополя, Сочи, Тюмени, Омска, </a:t>
            </a:r>
            <a:r>
              <a:rPr lang="ru-RU" b="1" dirty="0" smtClean="0"/>
              <a:t>Щелково, Магнитогорска, Челябинска</a:t>
            </a:r>
            <a:r>
              <a:rPr lang="ru-RU" b="1" dirty="0"/>
              <a:t>,  </a:t>
            </a:r>
            <a:r>
              <a:rPr lang="ru-RU" b="1" dirty="0" smtClean="0"/>
              <a:t>Хвалынска</a:t>
            </a:r>
            <a:r>
              <a:rPr lang="ru-RU" b="1" dirty="0"/>
              <a:t>, Ярославля, и др. городов России</a:t>
            </a:r>
            <a:r>
              <a:rPr lang="ru-RU" b="1" dirty="0" smtClean="0"/>
              <a:t>.</a:t>
            </a:r>
          </a:p>
          <a:p>
            <a:endParaRPr lang="ru-RU" b="1" dirty="0" smtClean="0"/>
          </a:p>
          <a:p>
            <a:r>
              <a:rPr lang="ru-RU" b="1" dirty="0" smtClean="0"/>
              <a:t>В базе данных волонтеров в настоящее время размещено 390 анкет. При этом среди потенциальных волонтёров большинство жители </a:t>
            </a:r>
            <a:r>
              <a:rPr lang="ru-RU" dirty="0" smtClean="0"/>
              <a:t>Москвы </a:t>
            </a:r>
            <a:r>
              <a:rPr lang="ru-RU" dirty="0"/>
              <a:t>(19,83%), Астрахани (17,05%) и </a:t>
            </a:r>
            <a:r>
              <a:rPr lang="ru-RU" dirty="0" smtClean="0"/>
              <a:t>Санкт-Петербурга </a:t>
            </a:r>
            <a:r>
              <a:rPr lang="ru-RU" dirty="0"/>
              <a:t>(11,36%), остальные из других 74 городов </a:t>
            </a:r>
            <a:r>
              <a:rPr lang="ru-RU" dirty="0" smtClean="0"/>
              <a:t>РФ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4" descr="C:\Users\Соня\Desktop\Мывместе 2\Шаблон\Элементы\Ресурс 12@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777" y="1915166"/>
            <a:ext cx="6674287" cy="39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4"/>
          <p:cNvSpPr/>
          <p:nvPr/>
        </p:nvSpPr>
        <p:spPr>
          <a:xfrm>
            <a:off x="-53900" y="-132492"/>
            <a:ext cx="12245900" cy="69357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4"/>
          <p:cNvSpPr/>
          <p:nvPr/>
        </p:nvSpPr>
        <p:spPr>
          <a:xfrm>
            <a:off x="4053901" y="1292738"/>
            <a:ext cx="4369177" cy="461665"/>
          </a:xfrm>
          <a:prstGeom prst="roundRect">
            <a:avLst>
              <a:gd name="adj" fmla="val 50000"/>
            </a:avLst>
          </a:prstGeom>
          <a:solidFill>
            <a:srgbClr val="FF95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4"/>
          <p:cNvSpPr/>
          <p:nvPr/>
        </p:nvSpPr>
        <p:spPr>
          <a:xfrm>
            <a:off x="4308491" y="443060"/>
            <a:ext cx="3575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rgbClr val="C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ПРОЕКТЕ</a:t>
            </a:r>
            <a:endParaRPr sz="4000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4"/>
          <p:cNvSpPr txBox="1"/>
          <p:nvPr/>
        </p:nvSpPr>
        <p:spPr>
          <a:xfrm>
            <a:off x="4389119" y="1366755"/>
            <a:ext cx="4043658" cy="313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ru-RU" sz="19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МЫ В СОЦИАЛЬНЫХ СЕТЯХ</a:t>
            </a:r>
            <a:endParaRPr/>
          </a:p>
        </p:txBody>
      </p:sp>
      <p:pic>
        <p:nvPicPr>
          <p:cNvPr id="155" name="Google Shape;155;p4" descr="C:\Users\Соня\Desktop\Мывместе 2\Шаблон\Элементы\Ресурс 11@2x.png"/>
          <p:cNvPicPr preferRelativeResize="0"/>
          <p:nvPr/>
        </p:nvPicPr>
        <p:blipFill rotWithShape="1">
          <a:blip r:embed="rId5">
            <a:alphaModFix/>
          </a:blip>
          <a:srcRect r="58451" b="40180"/>
          <a:stretch/>
        </p:blipFill>
        <p:spPr>
          <a:xfrm>
            <a:off x="-53900" y="-77786"/>
            <a:ext cx="4443020" cy="3599848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4"/>
          <p:cNvSpPr txBox="1"/>
          <p:nvPr/>
        </p:nvSpPr>
        <p:spPr>
          <a:xfrm>
            <a:off x="2117430" y="2243785"/>
            <a:ext cx="8235922" cy="3832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54D"/>
              </a:buClr>
              <a:buSzPts val="1800"/>
              <a:buFont typeface="Arial"/>
              <a:buNone/>
            </a:pPr>
            <a:r>
              <a:rPr lang="ru-RU" sz="1800" b="1">
                <a:solidFill>
                  <a:srgbClr val="FF954D"/>
                </a:solidFill>
                <a:latin typeface="Montserrat"/>
                <a:ea typeface="Montserrat"/>
                <a:cs typeface="Montserrat"/>
                <a:sym typeface="Montserrat"/>
              </a:rPr>
              <a:t>Ссылки и QR-коды на социальные сети проекта, организации:</a:t>
            </a:r>
            <a:endParaRPr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rgbClr val="FF954D"/>
              </a:buClr>
              <a:buSzPts val="1800"/>
              <a:buFont typeface="Arial"/>
              <a:buNone/>
            </a:pPr>
            <a:r>
              <a:rPr lang="ru-RU" sz="180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180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800">
              <a:solidFill>
                <a:srgbClr val="FF954D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57" name="Google Shape;157;p4" descr="C:\Users\Соня\Desktop\Мывместе 2\Шаблон\Элементы\Ресурс 2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71100" y="-132492"/>
            <a:ext cx="1574800" cy="281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4" descr="C:\Users\Соня\Desktop\Мывместе 2\Шаблон\Элементы\Ресурс 3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407252" y="393570"/>
            <a:ext cx="1460500" cy="241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4"/>
          <p:cNvSpPr/>
          <p:nvPr/>
        </p:nvSpPr>
        <p:spPr>
          <a:xfrm>
            <a:off x="1743916" y="2079411"/>
            <a:ext cx="8784798" cy="4105525"/>
          </a:xfrm>
          <a:prstGeom prst="roundRect">
            <a:avLst>
              <a:gd name="adj" fmla="val 9552"/>
            </a:avLst>
          </a:prstGeom>
          <a:noFill/>
          <a:ln w="38100" cap="flat" cmpd="sng">
            <a:solidFill>
              <a:srgbClr val="FF954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22" name="Picture 2" descr="http://qrcoder.ru/code/?https%3A%2F%2Fdobro.ru%2Forganizations%2F10016776%2Finfo&amp;4&amp;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614" y="2613557"/>
            <a:ext cx="2244769" cy="224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67708" y="4858326"/>
            <a:ext cx="73890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   мы на нашем сайте                      мы на </a:t>
            </a:r>
            <a:r>
              <a:rPr lang="ru-RU" b="1" dirty="0" err="1" smtClean="0">
                <a:solidFill>
                  <a:srgbClr val="C00000"/>
                </a:solidFill>
              </a:rPr>
              <a:t>Добро.ру</a:t>
            </a:r>
            <a:r>
              <a:rPr lang="ru-RU" b="1" dirty="0" smtClean="0">
                <a:solidFill>
                  <a:srgbClr val="C00000"/>
                </a:solidFill>
              </a:rPr>
              <a:t>.                      мы </a:t>
            </a:r>
            <a:r>
              <a:rPr lang="ru-RU" b="1" dirty="0" err="1" smtClean="0">
                <a:solidFill>
                  <a:srgbClr val="C00000"/>
                </a:solidFill>
              </a:rPr>
              <a:t>Вконтакте</a:t>
            </a:r>
            <a:endParaRPr lang="ru-RU" b="1" dirty="0" smtClean="0">
              <a:solidFill>
                <a:srgbClr val="C0000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166" y="80308"/>
            <a:ext cx="1636754" cy="1540555"/>
          </a:xfrm>
          <a:prstGeom prst="rect">
            <a:avLst/>
          </a:prstGeom>
        </p:spPr>
      </p:pic>
      <p:pic>
        <p:nvPicPr>
          <p:cNvPr id="5130" name="Picture 10" descr="http://qrcoder.ru/code/?https%3A%2F%2Fvk.com%2Fvolonter_astrakhanzap&amp;4&amp;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897" y="2692960"/>
            <a:ext cx="2242035" cy="224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qrcoder.ru/code/?https%3A%2F%2Fastrakhanzapoved.ru%2F%25d0%25bf%25d0%25be%25d0%25bc%25d0%25be%25d0%25b3%25d0%25b0%25d1%2582%25d1%258c%2F%25d0%25b2%25d0%25be%25d0%25bb%25d0%25be%25d0%25bd%25d1%2582%25d1%2591%25d1%2580%25d1%258b-%25d0%25b0%25d1%2581%25d1%2582%25d1%2580%25d0%25b0%25d1%2585%25d0%25b0%25d0%25bd%25d1%2581%25d0%25ba%25d0%25be%25d0%25b3%25d0%25be-%25d0%25b7%25d0%25b0%25d0%25bf%25d0%25be%25d0%25b2%25d0%25b5%25d0%25b4%25d0%25bd%25d0%25b8%25d0%25ba%25d0%25b0%2F&amp;4&amp;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206" y="2697319"/>
            <a:ext cx="2195267" cy="219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24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5" descr="C:\Users\Соня\Desktop\Мывместе 2\Шаблон\Элементы\Ресурс 12@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777" y="1915166"/>
            <a:ext cx="6674287" cy="39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5"/>
          <p:cNvSpPr/>
          <p:nvPr/>
        </p:nvSpPr>
        <p:spPr>
          <a:xfrm>
            <a:off x="-53900" y="-77786"/>
            <a:ext cx="12245900" cy="69357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5"/>
          <p:cNvSpPr/>
          <p:nvPr/>
        </p:nvSpPr>
        <p:spPr>
          <a:xfrm>
            <a:off x="398796" y="236981"/>
            <a:ext cx="7813357" cy="169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954D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ПРИЗНАНИЕ И ВОВЛЕЧЕННОСТЬ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954D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(«ДЕЙСТВУЮЩИЕ ЛИЦА»)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167;p5" descr="C:\Users\Соня\Desktop\Мывместе 2\Шаблон\Элементы\Ресурс 15@2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4777" y="1603212"/>
            <a:ext cx="10449600" cy="623908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5"/>
          <p:cNvSpPr txBox="1"/>
          <p:nvPr/>
        </p:nvSpPr>
        <p:spPr>
          <a:xfrm>
            <a:off x="824614" y="1803337"/>
            <a:ext cx="10229762" cy="55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ru-RU" sz="22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БЛАГОПОЛУЧАТЕЛИ</a:t>
            </a:r>
            <a:r>
              <a:rPr lang="ru-RU" sz="22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ru-RU" sz="2200" b="1" dirty="0" smtClean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ООПТ (Астраханский биосферный заповедник) </a:t>
            </a:r>
            <a:endParaRPr dirty="0">
              <a:solidFill>
                <a:srgbClr val="C00000"/>
              </a:solidFill>
            </a:endParaRPr>
          </a:p>
          <a:p>
            <a:pPr marL="0" marR="0" lvl="0" indent="0" algn="l" rtl="0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ru-RU" sz="1500" dirty="0">
                <a:solidFill>
                  <a:srgbClr val="C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1500" dirty="0">
                <a:solidFill>
                  <a:srgbClr val="C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500" dirty="0">
              <a:solidFill>
                <a:srgbClr val="C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69" name="Google Shape;169;p5" descr="C:\Users\Соня\Desktop\Мывместе 2\Шаблон\Элементы\Ресурс 4@2x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38189" y="326822"/>
            <a:ext cx="2234388" cy="371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5" descr="C:\Users\Соня\Desktop\Мывместе 2\Шаблон\Элементы\Ресурс 15@2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4777" y="2387611"/>
            <a:ext cx="10449600" cy="623908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5"/>
          <p:cNvSpPr txBox="1"/>
          <p:nvPr/>
        </p:nvSpPr>
        <p:spPr>
          <a:xfrm>
            <a:off x="824614" y="2571071"/>
            <a:ext cx="10229762" cy="546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ru-RU" sz="22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ВОЛОНТЁРЫ: </a:t>
            </a:r>
            <a:r>
              <a:rPr lang="ru-RU" sz="2200" b="1" dirty="0" smtClean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граждане РФ старше 18 лет</a:t>
            </a:r>
            <a:endParaRPr dirty="0">
              <a:solidFill>
                <a:srgbClr val="C00000"/>
              </a:solidFill>
            </a:endParaRPr>
          </a:p>
          <a:p>
            <a:pPr marL="0" marR="0" lvl="0" indent="0" algn="l" rtl="0">
              <a:spcBef>
                <a:spcPts val="187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ru-RU" sz="1500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1500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500" dirty="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72" name="Google Shape;172;p5" descr="C:\Users\Соня\Desktop\Мывместе 2\Шаблон\Элементы\Ресурс 15@2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4777" y="3157316"/>
            <a:ext cx="10449600" cy="623908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5"/>
          <p:cNvSpPr txBox="1"/>
          <p:nvPr/>
        </p:nvSpPr>
        <p:spPr>
          <a:xfrm>
            <a:off x="824614" y="3297552"/>
            <a:ext cx="10229763" cy="638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>
              <a:buClr>
                <a:schemeClr val="lt1"/>
              </a:buClr>
              <a:buSzPts val="1400"/>
            </a:pPr>
            <a:r>
              <a:rPr lang="ru-RU" sz="14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ПАРТНЁРЫ</a:t>
            </a:r>
            <a:r>
              <a:rPr lang="ru-RU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ru-RU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Федеральный портал </a:t>
            </a:r>
            <a:r>
              <a:rPr lang="ru-RU" b="1" dirty="0" err="1" smtClean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Добро.ру</a:t>
            </a:r>
            <a:r>
              <a:rPr lang="ru-RU" b="1" dirty="0" smtClean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, интернет-площадки </a:t>
            </a:r>
            <a:r>
              <a:rPr lang="ru-RU" b="1" dirty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Грин-</a:t>
            </a:r>
            <a:r>
              <a:rPr lang="ru-RU" b="1" dirty="0" err="1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Борд</a:t>
            </a:r>
            <a:r>
              <a:rPr lang="ru-RU" b="1" dirty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 и </a:t>
            </a:r>
            <a:r>
              <a:rPr lang="ru-RU" b="1" dirty="0" err="1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Гудсерфинг</a:t>
            </a:r>
            <a:r>
              <a:rPr lang="ru-RU" b="1" dirty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400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4" name="Google Shape;174;p5" descr="C:\Users\Соня\Desktop\Мывместе 2\Шаблон\Элементы\Ресурс 15@2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4777" y="3909600"/>
            <a:ext cx="10449600" cy="685333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5"/>
          <p:cNvSpPr txBox="1"/>
          <p:nvPr/>
        </p:nvSpPr>
        <p:spPr>
          <a:xfrm>
            <a:off x="824614" y="3962700"/>
            <a:ext cx="10229764" cy="634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lvl="0">
              <a:buClr>
                <a:schemeClr val="lt1"/>
              </a:buClr>
              <a:buSzPts val="1400"/>
            </a:pPr>
            <a:r>
              <a:rPr lang="ru-RU" sz="14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ОРГАНЫ ВЛАСТИ: </a:t>
            </a:r>
            <a:r>
              <a:rPr lang="ru-RU" sz="14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400" b="1" dirty="0" smtClean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Все мероприятия проводятся </a:t>
            </a:r>
            <a:r>
              <a:rPr lang="ru-RU" b="1" dirty="0" smtClean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при поддержке Министерства природных ресурсов и экологии РФ в рамках реализации плановых мероприятий, Образцово-</a:t>
            </a:r>
            <a:r>
              <a:rPr lang="ru-RU" b="1" dirty="0" err="1" smtClean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Травинский</a:t>
            </a:r>
            <a:r>
              <a:rPr lang="ru-RU" b="1" dirty="0" smtClean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сельсовет </a:t>
            </a:r>
            <a:r>
              <a:rPr lang="ru-RU" b="1" dirty="0" smtClean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оказывает помощь в акциях на территории сел)</a:t>
            </a:r>
            <a:endParaRPr sz="1400" b="1" i="1" dirty="0">
              <a:solidFill>
                <a:srgbClr val="C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6" name="Google Shape;176;p5" descr="C:\Users\Соня\Desktop\Мывместе 2\Шаблон\Элементы\Ресурс 15@2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4777" y="4711317"/>
            <a:ext cx="10449600" cy="1008014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5"/>
          <p:cNvSpPr txBox="1"/>
          <p:nvPr/>
        </p:nvSpPr>
        <p:spPr>
          <a:xfrm>
            <a:off x="824614" y="4899071"/>
            <a:ext cx="10218518" cy="705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lvl="0">
              <a:buClr>
                <a:schemeClr val="lt1"/>
              </a:buClr>
              <a:buSzPts val="1400"/>
            </a:pPr>
            <a:r>
              <a:rPr lang="ru-RU" sz="14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МЕДИА: </a:t>
            </a:r>
            <a:r>
              <a:rPr lang="ru-RU" sz="14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b="1" i="1" dirty="0" smtClean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Волонтерские </a:t>
            </a:r>
            <a:r>
              <a:rPr lang="ru-RU" b="1" i="1" dirty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проекты Астраханского заповедника регулярно освещаются в региональных СМИ (ГТРК "Лотос", Канал "Астрахань 24" и др</a:t>
            </a:r>
            <a:r>
              <a:rPr lang="ru-RU" b="1" i="1" dirty="0" smtClean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.), а также в районных и областных печатных изданиях и электронных сетевых изданиях различного уровня. </a:t>
            </a:r>
            <a:endParaRPr dirty="0">
              <a:solidFill>
                <a:srgbClr val="C00000"/>
              </a:solidFill>
            </a:endParaRPr>
          </a:p>
        </p:txBody>
      </p:sp>
      <p:pic>
        <p:nvPicPr>
          <p:cNvPr id="178" name="Google Shape;178;p5" descr="C:\Users\Соня\Desktop\Мывместе 2\Шаблон\Элементы\Ресурс 15@2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2488" y="5904010"/>
            <a:ext cx="10449600" cy="652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5" descr="C:\Users\Соня\Desktop\Мывместе 2\Шаблон\Элементы\Ресурс 22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39103" y="5370329"/>
            <a:ext cx="3252897" cy="1487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510" y="15035"/>
            <a:ext cx="1636754" cy="1540555"/>
          </a:xfrm>
          <a:prstGeom prst="rect">
            <a:avLst/>
          </a:prstGeom>
        </p:spPr>
      </p:pic>
      <p:sp>
        <p:nvSpPr>
          <p:cNvPr id="179" name="Google Shape;179;p5"/>
          <p:cNvSpPr txBox="1"/>
          <p:nvPr/>
        </p:nvSpPr>
        <p:spPr>
          <a:xfrm>
            <a:off x="824612" y="6012436"/>
            <a:ext cx="10229764" cy="502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ДОПОЛНИТЕЛЬНАЯ </a:t>
            </a:r>
            <a:r>
              <a:rPr lang="ru-RU" sz="14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ИНФОРМАЦИЯ: </a:t>
            </a:r>
            <a:r>
              <a:rPr lang="ru-RU" sz="1400" b="1" dirty="0" smtClean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проект «Друзья Астраханского заповедника» в 2022 году включен в программу летних волонтерских лагерей на базе ООПТ, поддержанную Фондом Потанина.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176" t="43357" r="66974" b="23035"/>
          <a:stretch/>
        </p:blipFill>
        <p:spPr>
          <a:xfrm>
            <a:off x="645783" y="3314942"/>
            <a:ext cx="5503159" cy="3372281"/>
          </a:xfrm>
          <a:prstGeom prst="rect">
            <a:avLst/>
          </a:prstGeom>
        </p:spPr>
      </p:pic>
      <p:pic>
        <p:nvPicPr>
          <p:cNvPr id="5" name="Google Shape;136;p3" descr="C:\Users\Соня\Desktop\Мывместе 2\Шаблон\Элементы\Ресурс 11@2x.png"/>
          <p:cNvPicPr preferRelativeResize="0"/>
          <p:nvPr/>
        </p:nvPicPr>
        <p:blipFill rotWithShape="1">
          <a:blip r:embed="rId3">
            <a:alphaModFix/>
          </a:blip>
          <a:srcRect r="58451" b="40180"/>
          <a:stretch/>
        </p:blipFill>
        <p:spPr>
          <a:xfrm>
            <a:off x="-43430" y="0"/>
            <a:ext cx="4443020" cy="359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80;p5" descr="C:\Users\Соня\Desktop\Мывместе 2\Шаблон\Элементы\Ресурс 2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39103" y="5370329"/>
            <a:ext cx="3252897" cy="148767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26633" y="1858329"/>
            <a:ext cx="47360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В 2022 году проект «Друзья Астраханского заповедника» стал победителем регионального </a:t>
            </a:r>
            <a:r>
              <a:rPr lang="ru-RU" sz="2000" dirty="0">
                <a:solidFill>
                  <a:srgbClr val="FF0000"/>
                </a:solidFill>
              </a:rPr>
              <a:t>этапа </a:t>
            </a:r>
            <a:r>
              <a:rPr lang="ru-RU" sz="2000" dirty="0" smtClean="0">
                <a:solidFill>
                  <a:srgbClr val="FF0000"/>
                </a:solidFill>
              </a:rPr>
              <a:t>Премии </a:t>
            </a:r>
            <a:r>
              <a:rPr lang="ru-RU" sz="2000" dirty="0">
                <a:solidFill>
                  <a:srgbClr val="FF0000"/>
                </a:solidFill>
              </a:rPr>
              <a:t>#МЫВМЕСТЕ </a:t>
            </a:r>
            <a:r>
              <a:rPr lang="ru-RU" sz="2000" dirty="0" smtClean="0">
                <a:solidFill>
                  <a:srgbClr val="FF0000"/>
                </a:solidFill>
              </a:rPr>
              <a:t>– 2022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в категории </a:t>
            </a:r>
            <a:r>
              <a:rPr lang="ru-RU" sz="2000" dirty="0">
                <a:solidFill>
                  <a:srgbClr val="FF0000"/>
                </a:solidFill>
              </a:rPr>
              <a:t>"Волонтеры"</a:t>
            </a:r>
          </a:p>
        </p:txBody>
      </p:sp>
      <p:pic>
        <p:nvPicPr>
          <p:cNvPr id="8" name="Google Shape;169;p5" descr="C:\Users\Соня\Desktop\Мывместе 2\Шаблон\Элементы\Ресурс 4@2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31163" y="5184490"/>
            <a:ext cx="2234388" cy="371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852" y="5001082"/>
            <a:ext cx="1636754" cy="154055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618" y="274132"/>
            <a:ext cx="6500947" cy="472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9120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1179</Words>
  <Application>Microsoft Office PowerPoint</Application>
  <PresentationFormat>Широкоэкранный</PresentationFormat>
  <Paragraphs>92</Paragraphs>
  <Slides>10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Montserrat SemiBold</vt:lpstr>
      <vt:lpstr>Arial</vt:lpstr>
      <vt:lpstr>Montserrat ExtraBold</vt:lpstr>
      <vt:lpstr>Montserrat</vt:lpstr>
      <vt:lpstr>Montserrat Black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Зоя Дурдина</dc:creator>
  <cp:lastModifiedBy>Халиуллин Эмиль</cp:lastModifiedBy>
  <cp:revision>28</cp:revision>
  <dcterms:created xsi:type="dcterms:W3CDTF">2020-03-24T07:41:27Z</dcterms:created>
  <dcterms:modified xsi:type="dcterms:W3CDTF">2023-09-13T05:53:14Z</dcterms:modified>
</cp:coreProperties>
</file>