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15260053" TargetMode="External"/><Relationship Id="rId2" Type="http://schemas.openxmlformats.org/officeDocument/2006/relationships/hyperlink" Target="https://vk.com/vita_priu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13386532" TargetMode="External"/><Relationship Id="rId2" Type="http://schemas.openxmlformats.org/officeDocument/2006/relationships/hyperlink" Target="https://vk.com/club2277323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CDB390-350A-2D52-9B6B-38C2F61D3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621311"/>
            <a:ext cx="8915399" cy="8835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E241A-EC86-91F3-722C-B5C7207B0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614" y="300628"/>
            <a:ext cx="10086761" cy="62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929B0-C49F-787A-F5E3-F8632D23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949" y="624110"/>
            <a:ext cx="9900664" cy="128089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нашей деятельности за учебный год 2024-2025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AF7D8-18DF-E614-BF01-AECECFCE6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948" y="1768839"/>
            <a:ext cx="9900664" cy="4841823"/>
          </a:xfrm>
        </p:spPr>
        <p:txBody>
          <a:bodyPr>
            <a:noAutofit/>
          </a:bodyPr>
          <a:lstStyle/>
          <a:p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Организовали и провели встречу учеников и педагогов гимназии с ветераном Великой Отечественной войны </a:t>
            </a:r>
            <a:r>
              <a:rPr lang="ru-RU" sz="22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Михаилом Николаевичем </a:t>
            </a:r>
            <a:r>
              <a:rPr lang="ru-RU" sz="2200" b="1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Пеймером</a:t>
            </a: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раз мы ездили в гости к нашим </a:t>
            </a:r>
            <a:r>
              <a:rPr lang="ru-RU" sz="22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любимым хвостикам </a:t>
            </a: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 приют "Вита" к собачкам  </a:t>
            </a:r>
            <a:r>
              <a:rPr lang="en-US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https://vk.com/vita_priut</a:t>
            </a: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; в приют "Вита" к кошкам </a:t>
            </a:r>
            <a:r>
              <a:rPr lang="ru-RU" sz="2200" b="0" i="0" u="none" strike="noStrike" dirty="0">
                <a:solidFill>
                  <a:srgbClr val="54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https://vk.com/public215260053</a:t>
            </a: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; к собачкам в "Светлый" </a:t>
            </a:r>
            <a:r>
              <a:rPr lang="en-US" sz="2200" dirty="0">
                <a:solidFill>
                  <a:srgbClr val="54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https://vk.com/svetly_yaroslavl</a:t>
            </a:r>
            <a:r>
              <a:rPr lang="ru-RU" sz="2200" dirty="0">
                <a:solidFill>
                  <a:srgbClr val="540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Приезжали с </a:t>
            </a:r>
            <a:r>
              <a:rPr lang="ru-RU" sz="2200" b="0" i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гостинцами и, конечно</a:t>
            </a: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общались и гуляли.</a:t>
            </a:r>
          </a:p>
          <a:p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*7 раз собирали теплые письма, поздравления, гостинцы и медикаменты для наших бойцов </a:t>
            </a:r>
            <a:r>
              <a:rPr lang="ru-RU" sz="22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зону СВО</a:t>
            </a: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  <a:r>
              <a:rPr lang="ru-RU" sz="22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рождественские поздравления</a:t>
            </a: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пожилых людей и детей с ДЦП (выездная Ёлка).</a:t>
            </a:r>
          </a:p>
          <a:p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раз был организован </a:t>
            </a:r>
            <a:r>
              <a:rPr lang="ru-RU" sz="22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сбор макулатуры</a:t>
            </a:r>
            <a:r>
              <a:rPr lang="ru-RU" sz="22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6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D44574-83B5-D832-6BAB-433481D07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789" y="3270231"/>
            <a:ext cx="4284021" cy="32130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C89D8-D2D8-5D88-9E2F-EED0D678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C26187-D81B-FC51-3341-6C87E99CC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7550" y="3652123"/>
            <a:ext cx="4980474" cy="280151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F37A2C-7FEA-5B79-34A5-E4EEB207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376" y="4262683"/>
            <a:ext cx="1483881" cy="19712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FBD50D-D7CE-DC69-B274-16FDC9C7C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101" y="624110"/>
            <a:ext cx="5171607" cy="29090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369993-9E03-E9A2-35E5-6B1C6B2CB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240" y="624110"/>
            <a:ext cx="5387569" cy="30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8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F1BC2-F490-629D-341F-7A593808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037" y="494675"/>
            <a:ext cx="10035576" cy="1638925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«Волонтеры Гимназии»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https://vk.com/club227732385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https://dobro.ru/organizations/10116522/info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A348A-FDE3-B6AF-6201-092E88471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Наш отряд – это педагоги и ученики Гимназии 5-11 классов</a:t>
            </a:r>
            <a:r>
              <a:rPr lang="ru-RU" b="1" dirty="0">
                <a:solidFill>
                  <a:srgbClr val="212529"/>
                </a:solidFill>
                <a:latin typeface="PT Sans" panose="020B0503020203020204" pitchFamily="34" charset="-52"/>
              </a:rPr>
              <a:t>.</a:t>
            </a:r>
            <a:endParaRPr lang="ru-RU" b="1" i="0" dirty="0">
              <a:solidFill>
                <a:srgbClr val="212529"/>
              </a:solidFill>
              <a:effectLst/>
              <a:latin typeface="PT Sans" panose="020B0503020203020204" pitchFamily="34" charset="-52"/>
            </a:endParaRPr>
          </a:p>
          <a:p>
            <a:r>
              <a:rPr lang="ru-RU" b="1" dirty="0">
                <a:solidFill>
                  <a:srgbClr val="212529"/>
                </a:solidFill>
                <a:latin typeface="PT Sans" panose="020B0503020203020204" pitchFamily="34" charset="-52"/>
              </a:rPr>
              <a:t>Мы о</a:t>
            </a:r>
            <a:r>
              <a:rPr lang="ru-RU" b="1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рганизуем акции по сбору корма для приютов бездомных животных, снимаем ролики, проводим занятия для младших школьников, а также стремимся расширять диапазон мероприятий и направлений волонтерской деятельности. </a:t>
            </a:r>
          </a:p>
          <a:p>
            <a:r>
              <a:rPr lang="ru-RU" b="1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Младшие школьники и их педагоги принимают активное участие в волонтерских акциях.</a:t>
            </a:r>
          </a:p>
          <a:p>
            <a:endParaRPr lang="ru-RU" b="1" dirty="0">
              <a:solidFill>
                <a:srgbClr val="212529"/>
              </a:solidFill>
              <a:latin typeface="PT Sans" panose="020B0503020203020204" pitchFamily="34" charset="-52"/>
            </a:endParaRPr>
          </a:p>
          <a:p>
            <a:endParaRPr lang="ru-RU" b="1" dirty="0">
              <a:solidFill>
                <a:srgbClr val="212529"/>
              </a:solidFill>
              <a:latin typeface="PT Sans" panose="020B0503020203020204" pitchFamily="34" charset="-52"/>
            </a:endParaRPr>
          </a:p>
          <a:p>
            <a:r>
              <a:rPr lang="ru-RU" b="1" dirty="0">
                <a:solidFill>
                  <a:srgbClr val="212529"/>
                </a:solidFill>
                <a:latin typeface="PT Sans" panose="020B0503020203020204" pitchFamily="34" charset="-52"/>
              </a:rPr>
              <a:t>Руководитель отряда – Гиляревская Анна Андреевна, учитель русского языка и литературы. </a:t>
            </a:r>
            <a:r>
              <a:rPr lang="en-US" b="1" dirty="0">
                <a:solidFill>
                  <a:srgbClr val="212529"/>
                </a:solidFill>
                <a:latin typeface="PT Sans" panose="020B0503020203020204" pitchFamily="34" charset="-52"/>
                <a:hlinkClick r:id="rId3"/>
              </a:rPr>
              <a:t>https://vk.com/id13386532</a:t>
            </a:r>
            <a:r>
              <a:rPr lang="ru-RU" b="1" dirty="0">
                <a:solidFill>
                  <a:srgbClr val="212529"/>
                </a:solidFill>
                <a:latin typeface="PT Sans" panose="020B0503020203020204" pitchFamily="34" charset="-52"/>
              </a:rPr>
              <a:t> </a:t>
            </a:r>
            <a:r>
              <a:rPr lang="en-US" b="1" dirty="0">
                <a:solidFill>
                  <a:srgbClr val="212529"/>
                </a:solidFill>
                <a:latin typeface="PT Sans" panose="020B0503020203020204" pitchFamily="34" charset="-52"/>
              </a:rPr>
              <a:t>e-mail</a:t>
            </a:r>
            <a:r>
              <a:rPr lang="ru-RU" b="1" dirty="0">
                <a:solidFill>
                  <a:srgbClr val="212529"/>
                </a:solidFill>
                <a:latin typeface="PT Sans" panose="020B0503020203020204" pitchFamily="34" charset="-52"/>
              </a:rPr>
              <a:t>:</a:t>
            </a:r>
            <a:r>
              <a:rPr lang="en-US" b="1" dirty="0">
                <a:solidFill>
                  <a:srgbClr val="212529"/>
                </a:solidFill>
                <a:latin typeface="PT Sans" panose="020B0503020203020204" pitchFamily="34" charset="-52"/>
              </a:rPr>
              <a:t> filfisha@rambler.ru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16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3B181-70DB-CB31-ABD4-ED9F6AD9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18" y="474208"/>
            <a:ext cx="10253272" cy="165939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 «Волонтеры Гимназии»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(ЧОУ «Ярославская Губернская Гимназия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им.Свт.Игнатия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Брянчанинова»)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2C5B7-F38D-23DD-51A6-AE778573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584" y="2133600"/>
            <a:ext cx="9503764" cy="4250192"/>
          </a:xfrm>
        </p:spPr>
        <p:txBody>
          <a:bodyPr/>
          <a:lstStyle/>
          <a:p>
            <a:pPr algn="l">
              <a:buNone/>
            </a:pPr>
            <a:r>
              <a:rPr lang="ru-RU" sz="24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ЧОУ "Ярославская Губернская Гимназия имени святителя Игнатия Брянчанинова" образована в 2003 году решением Епархиального Совета Ярославской Епархии. Учредителем Гимназии является Православная религиозная организация Ярославская Епархия Русской Православной Церкви.</a:t>
            </a:r>
          </a:p>
          <a:p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отряд в гимназии существует на </a:t>
            </a:r>
            <a:r>
              <a:rPr lang="ru-RU" sz="24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базе 5-11 классов с 2012 года.</a:t>
            </a:r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</a:t>
            </a:r>
            <a:r>
              <a:rPr lang="ru-RU" sz="240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Добро.РФ</a:t>
            </a:r>
            <a:r>
              <a:rPr lang="ru-RU" sz="24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отряд зарегистрирован в сентябре 2024 года, делаем лишь первые шаги по освоению интернет-ресурсов</a:t>
            </a:r>
            <a:r>
              <a:rPr lang="ru-RU" sz="240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5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6911D-19BC-5CF9-E85C-6C51F9EB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811" y="624109"/>
            <a:ext cx="9938478" cy="1479511"/>
          </a:xfrm>
        </p:spPr>
        <p:txBody>
          <a:bodyPr>
            <a:noAutofit/>
          </a:bodyPr>
          <a:lstStyle/>
          <a:p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волонтерского отряда - развитие у учащихся высоких нравственных качеств путём пропа­ганды идей добровольного труда на благо общества и привлечения их к решению социально значимых проблем.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ACA209-FFD6-5C5D-4178-125AD05B4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811" y="2103620"/>
            <a:ext cx="9938477" cy="428219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у учащихся активной гражданской позиции, формирование лидерских и нравственно-этических качеств, чувства патриотизма;</a:t>
            </a:r>
          </a:p>
          <a:p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идей добровольчества в гимназии;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учащихся в проекты, связанные с оказанием помощи и поддержки различным группам населения;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подготовке и проведении социально-культурных, информационно-просветительских и спортивных мероприятий;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налаживание сотрудничества с социальными партнерами для совместной социально-значимой деятельности.</a:t>
            </a:r>
            <a:endParaRPr lang="ru-R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81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56A2D-41CD-3BD7-2E3D-E8324F11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751" y="664109"/>
            <a:ext cx="8911687" cy="81494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нашей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11356-2706-B01A-1A9C-5BC7B6378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908" y="1369151"/>
            <a:ext cx="5351489" cy="4542071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и историческая память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C75280-8E31-B25E-C821-18AA00E4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08" y="1369151"/>
            <a:ext cx="5124059" cy="52165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CD027-6770-7704-948C-FDFFEDF0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515" y="2014677"/>
            <a:ext cx="4362997" cy="45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5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DD5EB-CB38-28B1-47D2-A00B0FAB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нашей деятельности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A3AFB-381A-C9B7-7D07-72C7C7BF8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51" y="1319134"/>
            <a:ext cx="4332157" cy="809469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Старшее поколение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8CD19F-C504-4F38-9D56-B4DF984CE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359" y="1905000"/>
            <a:ext cx="4061837" cy="45407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BE4F2E-B930-CF59-31DE-A0B4D914B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399" y="1270416"/>
            <a:ext cx="3820446" cy="54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7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AF097-74F8-5200-256F-15170EF6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929" y="624110"/>
            <a:ext cx="7480091" cy="94985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нашей деятельности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DCBE62-B74B-7146-63EB-F6806CFAB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79" y="1349116"/>
            <a:ext cx="4781862" cy="143905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 (подготовка и сбор писем, поздравлений, гостинцев и медикаментов)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0A2CAA-B0A0-8F65-27A3-FE5EC2CA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899" y="2788170"/>
            <a:ext cx="3502658" cy="38611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AFA7AD-B104-670F-D65A-2A638473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603" y="1244185"/>
            <a:ext cx="3399165" cy="49897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8807DE-6CA6-910E-AD4E-9D3FC747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321" y="1550474"/>
            <a:ext cx="2431592" cy="47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1363E-F8F9-3BF2-5F73-001D82DF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899" y="624110"/>
            <a:ext cx="7585022" cy="76997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нашей деятельности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920FF9-030E-63C3-21AC-ED42C0DF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244184"/>
            <a:ext cx="4137285" cy="58797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молодёжь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1480C7-0E00-A869-39E9-BCC65AECB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38" y="1753102"/>
            <a:ext cx="3741980" cy="50984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56EE38-3BBF-0D45-8080-D4CCE7E33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42" y="1832162"/>
            <a:ext cx="7825294" cy="44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8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F96A0-D0D6-AC93-2B04-1D70D268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98" y="624109"/>
            <a:ext cx="5036694" cy="159991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нашей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77141-E75D-A502-E162-35866C66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8545" y="2803162"/>
            <a:ext cx="2743199" cy="79995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DF0A67-4444-9A42-4342-B1468AA6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92" y="273898"/>
            <a:ext cx="4271818" cy="64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0F60D-7737-6FD4-443F-39F8E5DB9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899" y="624110"/>
            <a:ext cx="9728616" cy="75825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нашей деятельности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4D5E2-B136-B0A6-EA07-6580CE841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2327222"/>
            <a:ext cx="2413417" cy="220355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25E36F-BCBA-A5E6-CFC3-22D0B1E9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45" y="1511988"/>
            <a:ext cx="4244406" cy="47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0743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</TotalTime>
  <Words>456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PT Sans</vt:lpstr>
      <vt:lpstr>Times New Roman</vt:lpstr>
      <vt:lpstr>Wingdings 3</vt:lpstr>
      <vt:lpstr>Легкий дым</vt:lpstr>
      <vt:lpstr>Презентация PowerPoint</vt:lpstr>
      <vt:lpstr>Отряд «Волонтеры Гимназии» (ЧОУ «Ярославская Губернская Гимназия им.Свт.Игнатия Брянчанинова»)</vt:lpstr>
      <vt:lpstr>Цель волонтерского отряда - развитие у учащихся высоких нравственных качеств путём пропа­ганды идей добровольного труда на благо общества и привлечения их к решению социально значимых проблем.</vt:lpstr>
      <vt:lpstr>Направления нашей деятельности</vt:lpstr>
      <vt:lpstr>Направления нашей деятельности</vt:lpstr>
      <vt:lpstr>Направления нашей деятельности</vt:lpstr>
      <vt:lpstr>Направления нашей деятельности</vt:lpstr>
      <vt:lpstr>Направления нашей  деятельности</vt:lpstr>
      <vt:lpstr>Направления нашей деятельности</vt:lpstr>
      <vt:lpstr>Результаты нашей деятельности за учебный год 2024-2025</vt:lpstr>
      <vt:lpstr>Презентация PowerPoint</vt:lpstr>
      <vt:lpstr>«Волонтеры Гимназии» https://vk.com/club227732385 https://dobro.ru/organizations/10116522/info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</dc:creator>
  <cp:lastModifiedBy>Anna</cp:lastModifiedBy>
  <cp:revision>3</cp:revision>
  <dcterms:created xsi:type="dcterms:W3CDTF">2025-05-24T18:55:13Z</dcterms:created>
  <dcterms:modified xsi:type="dcterms:W3CDTF">2025-05-24T20:12:30Z</dcterms:modified>
</cp:coreProperties>
</file>