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Comfortaa" panose="020B0604020202020204" charset="0"/>
      <p:regular r:id="rId12"/>
      <p:bold r:id="rId13"/>
    </p:embeddedFont>
    <p:embeddedFont>
      <p:font typeface="Comfortaa SemiBold" panose="020B0604020202020204" charset="0"/>
      <p:regular r:id="rId14"/>
      <p:bold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9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a0c66398f8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a0c66398f8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a0c66398f8_6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a0c66398f8_6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a0c66398f8_6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a0c66398f8_6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a0c66398f8_6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a0c66398f8_6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a0c66398f8_6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a0c66398f8_6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a2d6437bd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a2d6437bd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a0c66398f8_6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a0c66398f8_6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a0c66398f8_6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a0c66398f8_6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a2d6437bd3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a2d6437bd3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18" Type="http://schemas.openxmlformats.org/officeDocument/2006/relationships/image" Target="../media/image51.jpg"/><Relationship Id="rId26" Type="http://schemas.openxmlformats.org/officeDocument/2006/relationships/image" Target="../media/image59.jpg"/><Relationship Id="rId3" Type="http://schemas.openxmlformats.org/officeDocument/2006/relationships/image" Target="../media/image37.jpg"/><Relationship Id="rId21" Type="http://schemas.openxmlformats.org/officeDocument/2006/relationships/image" Target="../media/image54.jpg"/><Relationship Id="rId34" Type="http://schemas.openxmlformats.org/officeDocument/2006/relationships/image" Target="../media/image67.jp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17" Type="http://schemas.openxmlformats.org/officeDocument/2006/relationships/image" Target="../media/image50.jpg"/><Relationship Id="rId25" Type="http://schemas.openxmlformats.org/officeDocument/2006/relationships/image" Target="../media/image58.jpg"/><Relationship Id="rId33" Type="http://schemas.openxmlformats.org/officeDocument/2006/relationships/image" Target="../media/image66.jpg"/><Relationship Id="rId38" Type="http://schemas.openxmlformats.org/officeDocument/2006/relationships/image" Target="../media/image71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jpg"/><Relationship Id="rId20" Type="http://schemas.openxmlformats.org/officeDocument/2006/relationships/image" Target="../media/image53.jpg"/><Relationship Id="rId29" Type="http://schemas.openxmlformats.org/officeDocument/2006/relationships/image" Target="../media/image62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g"/><Relationship Id="rId11" Type="http://schemas.openxmlformats.org/officeDocument/2006/relationships/image" Target="../media/image44.jpg"/><Relationship Id="rId24" Type="http://schemas.openxmlformats.org/officeDocument/2006/relationships/image" Target="../media/image57.jpg"/><Relationship Id="rId32" Type="http://schemas.openxmlformats.org/officeDocument/2006/relationships/image" Target="../media/image65.jpg"/><Relationship Id="rId37" Type="http://schemas.openxmlformats.org/officeDocument/2006/relationships/image" Target="../media/image70.jpg"/><Relationship Id="rId5" Type="http://schemas.openxmlformats.org/officeDocument/2006/relationships/image" Target="../media/image39.jpg"/><Relationship Id="rId15" Type="http://schemas.openxmlformats.org/officeDocument/2006/relationships/image" Target="../media/image48.jpg"/><Relationship Id="rId23" Type="http://schemas.openxmlformats.org/officeDocument/2006/relationships/image" Target="../media/image56.jpg"/><Relationship Id="rId28" Type="http://schemas.openxmlformats.org/officeDocument/2006/relationships/image" Target="../media/image61.jpg"/><Relationship Id="rId36" Type="http://schemas.openxmlformats.org/officeDocument/2006/relationships/image" Target="../media/image69.jpg"/><Relationship Id="rId10" Type="http://schemas.openxmlformats.org/officeDocument/2006/relationships/image" Target="../media/image43.jpg"/><Relationship Id="rId19" Type="http://schemas.openxmlformats.org/officeDocument/2006/relationships/image" Target="../media/image52.jpg"/><Relationship Id="rId31" Type="http://schemas.openxmlformats.org/officeDocument/2006/relationships/image" Target="../media/image64.jpg"/><Relationship Id="rId4" Type="http://schemas.openxmlformats.org/officeDocument/2006/relationships/image" Target="../media/image38.jpg"/><Relationship Id="rId9" Type="http://schemas.openxmlformats.org/officeDocument/2006/relationships/image" Target="../media/image42.jpg"/><Relationship Id="rId14" Type="http://schemas.openxmlformats.org/officeDocument/2006/relationships/image" Target="../media/image47.jpg"/><Relationship Id="rId22" Type="http://schemas.openxmlformats.org/officeDocument/2006/relationships/image" Target="../media/image55.jpg"/><Relationship Id="rId27" Type="http://schemas.openxmlformats.org/officeDocument/2006/relationships/image" Target="../media/image60.jpg"/><Relationship Id="rId30" Type="http://schemas.openxmlformats.org/officeDocument/2006/relationships/image" Target="../media/image63.jpg"/><Relationship Id="rId35" Type="http://schemas.openxmlformats.org/officeDocument/2006/relationships/image" Target="../media/image6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450" y="0"/>
            <a:ext cx="8222125" cy="46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973100" y="4265525"/>
            <a:ext cx="7060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МОАУ “ СОШ №19” г.Оренбурга</a:t>
            </a:r>
            <a:endParaRPr sz="21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311700" y="43900"/>
            <a:ext cx="8520600" cy="44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latin typeface="Comfortaa"/>
                <a:ea typeface="Comfortaa"/>
                <a:cs typeface="Comfortaa"/>
                <a:sym typeface="Comfortaa"/>
              </a:rPr>
              <a:t>Состав отряда:</a:t>
            </a:r>
            <a:endParaRPr b="1" i="1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</a:rPr>
              <a:t>Руководитель отряда - Школовская О.Л.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</a:rPr>
              <a:t>Капитан отряда - Красикова В.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i="1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Помощники капитана: </a:t>
            </a:r>
            <a:endParaRPr sz="1600" i="1">
              <a:solidFill>
                <a:srgbClr val="00000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</a:rPr>
              <a:t>Буранбаева Ад - </a:t>
            </a:r>
            <a:r>
              <a:rPr lang="ru" sz="1600">
                <a:solidFill>
                  <a:srgbClr val="000000"/>
                </a:solidFill>
                <a:highlight>
                  <a:schemeClr val="lt1"/>
                </a:highlight>
              </a:rPr>
              <a:t>редактор содержаний поста для соц.сетей;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</a:rPr>
              <a:t>Буранбаева Ам.- помощник в проведении;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</a:rPr>
              <a:t>Гуськова В. - помощник в проведении;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</a:rPr>
              <a:t>Иванова А.- ответственный за фото- видео съемку;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</a:rPr>
              <a:t>Казакова А. - ответственный за фото- видео съемку;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</a:rPr>
              <a:t>Карташова Т. - организатор ;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</a:rPr>
              <a:t>Маликова К.- редактор содержаний поста для соц.сетей;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</a:rPr>
              <a:t>Назарова Е. - редактор фото-видео;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>
                <a:solidFill>
                  <a:srgbClr val="000000"/>
                </a:solidFill>
                <a:highlight>
                  <a:srgbClr val="FFFFFF"/>
                </a:highlight>
              </a:rPr>
              <a:t>Юдина А. - помощник в проведении.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311700" y="43900"/>
            <a:ext cx="8520600" cy="44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>
                <a:latin typeface="Comfortaa"/>
                <a:ea typeface="Comfortaa"/>
                <a:cs typeface="Comfortaa"/>
                <a:sym typeface="Comfortaa"/>
              </a:rPr>
              <a:t>Состав отряда:</a:t>
            </a:r>
            <a:endParaRPr b="1" i="1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 dirty="0">
                <a:solidFill>
                  <a:srgbClr val="000000"/>
                </a:solidFill>
                <a:highlight>
                  <a:srgbClr val="FFFFFF"/>
                </a:highlight>
              </a:rPr>
              <a:t>Руководитель отряда - Школовская О.Л.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 dirty="0">
                <a:solidFill>
                  <a:srgbClr val="000000"/>
                </a:solidFill>
                <a:highlight>
                  <a:srgbClr val="FFFFFF"/>
                </a:highlight>
              </a:rPr>
              <a:t>Капитан отряда - Красикова В.</a:t>
            </a:r>
            <a:endParaRPr lang="ru-RU" sz="16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600" i="1" dirty="0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Помощники капитана: </a:t>
            </a: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 dirty="0">
                <a:solidFill>
                  <a:srgbClr val="000000"/>
                </a:solidFill>
                <a:highlight>
                  <a:srgbClr val="FFFFFF"/>
                </a:highlight>
              </a:rPr>
              <a:t>Буранбаева Ад - </a:t>
            </a:r>
            <a:r>
              <a:rPr lang="ru" sz="1600" dirty="0">
                <a:solidFill>
                  <a:srgbClr val="000000"/>
                </a:solidFill>
                <a:highlight>
                  <a:schemeClr val="lt1"/>
                </a:highlight>
              </a:rPr>
              <a:t>редактор содержаний поста для соц.сетей;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 dirty="0">
                <a:solidFill>
                  <a:srgbClr val="000000"/>
                </a:solidFill>
                <a:highlight>
                  <a:srgbClr val="FFFFFF"/>
                </a:highlight>
              </a:rPr>
              <a:t>Буранбаева Ам.- помощник в проведении мероприятий;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 dirty="0">
                <a:solidFill>
                  <a:srgbClr val="000000"/>
                </a:solidFill>
                <a:highlight>
                  <a:srgbClr val="FFFFFF"/>
                </a:highlight>
              </a:rPr>
              <a:t>Гуськова В. - помощник в проведении мероприятий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 dirty="0">
                <a:solidFill>
                  <a:srgbClr val="000000"/>
                </a:solidFill>
                <a:highlight>
                  <a:srgbClr val="FFFFFF"/>
                </a:highlight>
              </a:rPr>
              <a:t>Иванова А.- ответственный за фото- видео съемку;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 dirty="0">
                <a:solidFill>
                  <a:srgbClr val="000000"/>
                </a:solidFill>
                <a:highlight>
                  <a:srgbClr val="FFFFFF"/>
                </a:highlight>
              </a:rPr>
              <a:t>Казакова А. - ответственный за фото- видео съемку;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 dirty="0">
                <a:solidFill>
                  <a:srgbClr val="000000"/>
                </a:solidFill>
                <a:highlight>
                  <a:srgbClr val="FFFFFF"/>
                </a:highlight>
              </a:rPr>
              <a:t>Карташова Т. - организатор ;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 dirty="0">
                <a:solidFill>
                  <a:srgbClr val="000000"/>
                </a:solidFill>
                <a:highlight>
                  <a:srgbClr val="FFFFFF"/>
                </a:highlight>
              </a:rPr>
              <a:t>Маликова К.- редактор содержаний поста для соц.сетей;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 dirty="0">
                <a:solidFill>
                  <a:srgbClr val="000000"/>
                </a:solidFill>
                <a:highlight>
                  <a:srgbClr val="FFFFFF"/>
                </a:highlight>
              </a:rPr>
              <a:t>Назарова Е. - редактор фото-видео;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ru" sz="1600" dirty="0">
                <a:solidFill>
                  <a:srgbClr val="000000"/>
                </a:solidFill>
                <a:highlight>
                  <a:srgbClr val="FFFFFF"/>
                </a:highlight>
              </a:rPr>
              <a:t>Юдина А. - помощник в проведении мероприятий.</a:t>
            </a:r>
            <a:endParaRPr sz="1600" dirty="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925" y="87800"/>
            <a:ext cx="804823" cy="892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4"/>
          <p:cNvCxnSpPr>
            <a:cxnSpLocks/>
            <a:endCxn id="93" idx="1"/>
          </p:cNvCxnSpPr>
          <p:nvPr/>
        </p:nvCxnSpPr>
        <p:spPr>
          <a:xfrm flipV="1">
            <a:off x="4682599" y="534031"/>
            <a:ext cx="1141326" cy="17574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8987" y="1063242"/>
            <a:ext cx="571849" cy="708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4"/>
          <p:cNvCxnSpPr/>
          <p:nvPr/>
        </p:nvCxnSpPr>
        <p:spPr>
          <a:xfrm>
            <a:off x="3833850" y="1009675"/>
            <a:ext cx="2114400" cy="18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7" name="Google Shape;9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7424" y="131103"/>
            <a:ext cx="869749" cy="9810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14"/>
          <p:cNvCxnSpPr/>
          <p:nvPr/>
        </p:nvCxnSpPr>
        <p:spPr>
          <a:xfrm rot="10800000" flipH="1">
            <a:off x="6628750" y="1148825"/>
            <a:ext cx="497400" cy="72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9" name="Google Shape;9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3000" y="445796"/>
            <a:ext cx="793485" cy="9810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14"/>
          <p:cNvCxnSpPr/>
          <p:nvPr/>
        </p:nvCxnSpPr>
        <p:spPr>
          <a:xfrm rot="10800000" flipH="1">
            <a:off x="4902200" y="1426800"/>
            <a:ext cx="3116700" cy="738900"/>
          </a:xfrm>
          <a:prstGeom prst="curvedConnector3">
            <a:avLst>
              <a:gd name="adj1" fmla="val 9389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1" name="Google Shape;10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58075" y="2165698"/>
            <a:ext cx="729099" cy="926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4"/>
          <p:cNvCxnSpPr/>
          <p:nvPr/>
        </p:nvCxnSpPr>
        <p:spPr>
          <a:xfrm rot="10800000" flipH="1">
            <a:off x="4572000" y="2026575"/>
            <a:ext cx="3454200" cy="46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3" name="Google Shape;10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94727" y="1456751"/>
            <a:ext cx="757214" cy="9346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4"/>
          <p:cNvCxnSpPr>
            <a:cxnSpLocks/>
          </p:cNvCxnSpPr>
          <p:nvPr/>
        </p:nvCxnSpPr>
        <p:spPr>
          <a:xfrm flipV="1">
            <a:off x="5823925" y="2640330"/>
            <a:ext cx="1182665" cy="7409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5" name="Google Shape;10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27763" y="2690979"/>
            <a:ext cx="732674" cy="926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14"/>
          <p:cNvCxnSpPr>
            <a:cxnSpLocks/>
            <a:endCxn id="105" idx="1"/>
          </p:cNvCxnSpPr>
          <p:nvPr/>
        </p:nvCxnSpPr>
        <p:spPr>
          <a:xfrm>
            <a:off x="5968987" y="2838357"/>
            <a:ext cx="2158776" cy="31574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7" name="Google Shape;10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91986" y="3125956"/>
            <a:ext cx="717239" cy="8055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14"/>
          <p:cNvCxnSpPr>
            <a:cxnSpLocks/>
          </p:cNvCxnSpPr>
          <p:nvPr/>
        </p:nvCxnSpPr>
        <p:spPr>
          <a:xfrm>
            <a:off x="3760725" y="3220110"/>
            <a:ext cx="2780111" cy="242529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9" name="Google Shape;10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52298" y="3848475"/>
            <a:ext cx="717239" cy="10122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4"/>
          <p:cNvCxnSpPr>
            <a:cxnSpLocks/>
          </p:cNvCxnSpPr>
          <p:nvPr/>
        </p:nvCxnSpPr>
        <p:spPr>
          <a:xfrm>
            <a:off x="5691917" y="3754550"/>
            <a:ext cx="1832244" cy="5183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1" name="Google Shape;11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38915" y="4087224"/>
            <a:ext cx="659478" cy="797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14"/>
          <p:cNvCxnSpPr>
            <a:cxnSpLocks/>
          </p:cNvCxnSpPr>
          <p:nvPr/>
        </p:nvCxnSpPr>
        <p:spPr>
          <a:xfrm>
            <a:off x="4265525" y="3848475"/>
            <a:ext cx="1849525" cy="21460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3" name="Google Shape;113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47255" y="4268547"/>
            <a:ext cx="659478" cy="7803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4"/>
          <p:cNvCxnSpPr/>
          <p:nvPr/>
        </p:nvCxnSpPr>
        <p:spPr>
          <a:xfrm>
            <a:off x="4338675" y="4163100"/>
            <a:ext cx="600000" cy="10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131700" y="87800"/>
            <a:ext cx="9050400" cy="44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fortaa SemiBold"/>
                <a:ea typeface="Comfortaa SemiBold"/>
                <a:cs typeface="Comfortaa SemiBold"/>
                <a:sym typeface="Comfortaa SemiBold"/>
              </a:rPr>
              <a:t>Основные направления работы  волонтерского отряда </a:t>
            </a:r>
            <a:endParaRPr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latin typeface="Comfortaa SemiBold"/>
                <a:ea typeface="Comfortaa SemiBold"/>
                <a:cs typeface="Comfortaa SemiBold"/>
                <a:sym typeface="Comfortaa SemiBold"/>
              </a:rPr>
              <a:t>Поколение “NEXT”:</a:t>
            </a:r>
            <a:endParaRPr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457200" lvl="0" indent="-342900" algn="ctr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Патриотическое направление;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Культурное направление;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Экологическое направление;</a:t>
            </a:r>
            <a:endParaRPr/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ru"/>
              <a:t>Событийное направление.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0" name="Google Shape;12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3013" y="2571750"/>
            <a:ext cx="1987776" cy="198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9150" y="1338925"/>
            <a:ext cx="2063249" cy="206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300" y="1496221"/>
            <a:ext cx="2063250" cy="2063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311700" y="194725"/>
            <a:ext cx="5278200" cy="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Патриотическое направление:</a:t>
            </a:r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311700" y="775050"/>
            <a:ext cx="4339200" cy="3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</a:rPr>
              <a:t>Возложение цветов у памятника воинам-интернационалистам в парке 50-летия СССР (февраль 2023 г.);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</a:rPr>
              <a:t>Приняли участие во ll этапе Областной поисковой акции “Обелиск”(май 2022 г.);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</a:rPr>
              <a:t>Ежегодное проведение мероприятия посвященному Дню Защитника Отечества(февраль 2022 г.,2023 г.);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</a:rPr>
              <a:t>Приняли участие в Форуме Евразия Глобал (май 2021 г.);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highlight>
                  <a:srgbClr val="FFFFFF"/>
                </a:highlight>
              </a:rPr>
              <a:t>Помощь в организации всероссийской акции “Георгиевская ленточка”(май 2022 г.,2023г.).</a:t>
            </a:r>
            <a:endParaRPr sz="12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00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350" y="3119000"/>
            <a:ext cx="1621526" cy="143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7525" y="3627950"/>
            <a:ext cx="1914101" cy="14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5345" y="970675"/>
            <a:ext cx="1396130" cy="186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075" y="3627950"/>
            <a:ext cx="1945724" cy="12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4675" y="194713"/>
            <a:ext cx="2277725" cy="1708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6832" y="2130300"/>
            <a:ext cx="1893398" cy="2524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 txBox="1">
            <a:spLocks noGrp="1"/>
          </p:cNvSpPr>
          <p:nvPr>
            <p:ph type="title"/>
          </p:nvPr>
        </p:nvSpPr>
        <p:spPr>
          <a:xfrm>
            <a:off x="479525" y="238875"/>
            <a:ext cx="5801400" cy="20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Культурное направление: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highlight>
                  <a:srgbClr val="FFFFFF"/>
                </a:highlight>
              </a:rPr>
              <a:t>Регулярное посещение Оренбургского областного Дома ребенка(май 2022 г., 2023г.);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highlight>
                  <a:srgbClr val="FFFFFF"/>
                </a:highlight>
              </a:rPr>
              <a:t> Проведение акции “Добро не уходит на каникулы!(июнь 2021г.,2022 г.);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highlight>
                  <a:srgbClr val="FFFFFF"/>
                </a:highlight>
              </a:rPr>
              <a:t>Помощь в проведении Турнира молодых команд КВН(ноябрь-декабрь 2021 г.);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highlight>
                  <a:srgbClr val="FFFFFF"/>
                </a:highlight>
              </a:rPr>
              <a:t>Помощь в организации Масленицы( март 2022 г).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6137" y="129825"/>
            <a:ext cx="2426602" cy="242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975" y="2734900"/>
            <a:ext cx="2759600" cy="20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2715" y="3100636"/>
            <a:ext cx="1339985" cy="178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250" y="3117450"/>
            <a:ext cx="1314751" cy="175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/>
        </p:nvSpPr>
        <p:spPr>
          <a:xfrm>
            <a:off x="190225" y="299975"/>
            <a:ext cx="581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18"/>
          <p:cNvSpPr txBox="1"/>
          <p:nvPr/>
        </p:nvSpPr>
        <p:spPr>
          <a:xfrm>
            <a:off x="387775" y="161000"/>
            <a:ext cx="6321600" cy="27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Событийное направление:</a:t>
            </a:r>
            <a:endParaRPr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Ежегодное проведение всероссийской акции по сбору макулатуры “#БУМБАТЛ”(каждый год);</a:t>
            </a: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Ежегодное проведение эколого-благотворительном проекте “Добрые крышечки”(каждый год);</a:t>
            </a: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Проведение мероприятия “Классная встреча”; ( декабрь 2022 г);</a:t>
            </a: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Проведение акции “Радужная неделя”(апрель 2021 г.,2022 г.,2023 г.);</a:t>
            </a: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Ежегодное проведение дня Здоровья (апрель 2021 г., 2022 г., 2023.);</a:t>
            </a: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Принимаем участие в благотворительной акции “Сундучок храбреца”(декабрь 2022 г.-январь 2023 г.).</a:t>
            </a:r>
            <a:endParaRPr sz="1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0" name="Google Shape;15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5687" y="3402300"/>
            <a:ext cx="1965768" cy="147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175" y="3321813"/>
            <a:ext cx="2372602" cy="15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9500" y="200913"/>
            <a:ext cx="1362375" cy="162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9531" y="3069725"/>
            <a:ext cx="1278867" cy="170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9591" y="1873875"/>
            <a:ext cx="1168275" cy="15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96915" y="161000"/>
            <a:ext cx="913650" cy="1624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Экологическое направление:</a:t>
            </a:r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body" idx="1"/>
          </p:nvPr>
        </p:nvSpPr>
        <p:spPr>
          <a:xfrm>
            <a:off x="311700" y="956225"/>
            <a:ext cx="7319400" cy="19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Проведение акции “Международный субботник”(каждый год);</a:t>
            </a:r>
            <a:endParaRPr sz="13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/>
              <a:t>Организация проекта “Экология.Город.2022” в муниципальном учреждении (с февраля по Ноябрь 2022 г.);</a:t>
            </a:r>
            <a:endParaRPr sz="13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0"/>
              <a:t>Организация проекта “Экология.город.2023” в муниципальном учреждении (с февраля по ноябрь 2023 г.);</a:t>
            </a:r>
            <a:endParaRPr sz="130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300"/>
              <a:t>Проведение ежегодной акции “Синичкин день”.( февраль 2021 г., 2022 г., 2023 г.).</a:t>
            </a:r>
            <a:endParaRPr sz="1300"/>
          </a:p>
        </p:txBody>
      </p:sp>
      <p:pic>
        <p:nvPicPr>
          <p:cNvPr id="162" name="Google Shape;16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126" y="3214125"/>
            <a:ext cx="2352648" cy="176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6025" y="3042275"/>
            <a:ext cx="2440166" cy="183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2225" y="105800"/>
            <a:ext cx="1528450" cy="20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5350" y="3110113"/>
            <a:ext cx="1494800" cy="18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89311" y="2752400"/>
            <a:ext cx="1401355" cy="186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00" y="114950"/>
            <a:ext cx="943850" cy="126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8425" y="2406262"/>
            <a:ext cx="1149398" cy="130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1975" y="904063"/>
            <a:ext cx="943851" cy="133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5672" y="1455510"/>
            <a:ext cx="1040993" cy="13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1200" y="1094174"/>
            <a:ext cx="943849" cy="126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29300" y="2165262"/>
            <a:ext cx="1074225" cy="13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14113" y="1140250"/>
            <a:ext cx="1580376" cy="126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78375" y="-13162"/>
            <a:ext cx="1755950" cy="129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10625" y="1214500"/>
            <a:ext cx="1001925" cy="126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20450" y="3388698"/>
            <a:ext cx="1040999" cy="126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514913" y="2522311"/>
            <a:ext cx="1074226" cy="126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2925" y="2297138"/>
            <a:ext cx="1001925" cy="130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0800000">
            <a:off x="2683999" y="876474"/>
            <a:ext cx="942576" cy="128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68213" y="3816575"/>
            <a:ext cx="1001925" cy="130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203570" y="39100"/>
            <a:ext cx="894429" cy="126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0475" y="3482100"/>
            <a:ext cx="894425" cy="130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525900" y="3924500"/>
            <a:ext cx="894425" cy="11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033746" y="41588"/>
            <a:ext cx="894425" cy="125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792977" y="2059938"/>
            <a:ext cx="942575" cy="132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469975" y="2239525"/>
            <a:ext cx="1074226" cy="15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992775" y="800325"/>
            <a:ext cx="942575" cy="12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02013" y="1353400"/>
            <a:ext cx="1040999" cy="126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472112" y="2908500"/>
            <a:ext cx="1001925" cy="14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8200153" y="1735513"/>
            <a:ext cx="943850" cy="132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735538" y="-186374"/>
            <a:ext cx="940127" cy="132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472835" y="3466500"/>
            <a:ext cx="894425" cy="125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9238" y="3707487"/>
            <a:ext cx="831249" cy="117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603775" y="68700"/>
            <a:ext cx="831249" cy="117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6264325" y="3024975"/>
            <a:ext cx="894424" cy="1264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3394088" y="3466488"/>
            <a:ext cx="942575" cy="133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264325" y="-36750"/>
            <a:ext cx="1001925" cy="141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5582049" y="2016750"/>
            <a:ext cx="943849" cy="132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2634800" y="3786924"/>
            <a:ext cx="1041000" cy="133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255875" y="2394425"/>
            <a:ext cx="1074226" cy="13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1697056" y="3651038"/>
            <a:ext cx="1040999" cy="1472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0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8052952" y="3754925"/>
            <a:ext cx="943849" cy="13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265500" y="363100"/>
            <a:ext cx="4045200" cy="10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/>
              <a:t>Итог проведенной работы:</a:t>
            </a:r>
            <a:endParaRPr sz="2700"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1"/>
          </p:nvPr>
        </p:nvSpPr>
        <p:spPr>
          <a:xfrm>
            <a:off x="265500" y="1430200"/>
            <a:ext cx="4306500" cy="3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Активно развивается Школьный отряд “Волонтеров Победы”, за активность выдали награду в виде грамоты;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 Диплом 3 место за участие в квизе “ВселеннаЯ!” посвященному дню космонавтики;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Реализация добровольческого проекта “Экология.Город.2022”;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Школьный отряд “Волонтеров Победы” активно участвует в онлайн-викторинах посвященных великой отечественной войне.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Волонтерский отряд активно участвует в организации мероприятий за пределами муниципального учреждения; </a:t>
            </a:r>
            <a:endParaRPr sz="1400"/>
          </a:p>
        </p:txBody>
      </p:sp>
      <p:sp>
        <p:nvSpPr>
          <p:cNvPr id="213" name="Google Shape;213;p21"/>
          <p:cNvSpPr txBox="1">
            <a:spLocks noGrp="1"/>
          </p:cNvSpPr>
          <p:nvPr>
            <p:ph type="body" idx="2"/>
          </p:nvPr>
        </p:nvSpPr>
        <p:spPr>
          <a:xfrm>
            <a:off x="4678200" y="724200"/>
            <a:ext cx="4306500" cy="3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Члены отряда за плодотворную работу в различных мероприятиях  были награждены благодарственными письмами как личными так и отряда в целом;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/>
              <a:t>Помимо бумажных наград волонтеры были награждены незабываемыми поездками в лагеря.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</Words>
  <Application>Microsoft Office PowerPoint</Application>
  <PresentationFormat>Экран (16:9)</PresentationFormat>
  <Paragraphs>77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Comfortaa SemiBold</vt:lpstr>
      <vt:lpstr>Comfortaa</vt:lpstr>
      <vt:lpstr>Roboto</vt:lpstr>
      <vt:lpstr>Geometric</vt:lpstr>
      <vt:lpstr>Презентация PowerPoint</vt:lpstr>
      <vt:lpstr>Презентация PowerPoint</vt:lpstr>
      <vt:lpstr>Презентация PowerPoint</vt:lpstr>
      <vt:lpstr>Патриотическое направление:</vt:lpstr>
      <vt:lpstr>Культурное направление:  Регулярное посещение Оренбургского областного Дома ребенка(май 2022 г., 2023г.);   Проведение акции “Добро не уходит на каникулы!(июнь 2021г.,2022 г.);  Помощь в проведении Турнира молодых команд КВН(ноябрь-декабрь 2021 г.);  Помощь в организации Масленицы( март 2022 г).  </vt:lpstr>
      <vt:lpstr>Презентация PowerPoint</vt:lpstr>
      <vt:lpstr>Экологическое направление:</vt:lpstr>
      <vt:lpstr>Презентация PowerPoint</vt:lpstr>
      <vt:lpstr>Итог проведенной работы: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</cp:revision>
  <dcterms:modified xsi:type="dcterms:W3CDTF">2023-05-12T17:16:47Z</dcterms:modified>
</cp:coreProperties>
</file>