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2" y="-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11936" y="100584"/>
            <a:ext cx="10363200" cy="2447925"/>
          </a:xfrm>
          <a:custGeom>
            <a:avLst/>
            <a:gdLst/>
            <a:ahLst/>
            <a:cxnLst/>
            <a:rect l="l" t="t" r="r" b="b"/>
            <a:pathLst>
              <a:path w="10363200" h="2447925">
                <a:moveTo>
                  <a:pt x="10363200" y="0"/>
                </a:moveTo>
                <a:lnTo>
                  <a:pt x="0" y="0"/>
                </a:lnTo>
                <a:lnTo>
                  <a:pt x="0" y="2447544"/>
                </a:lnTo>
                <a:lnTo>
                  <a:pt x="10363200" y="2447544"/>
                </a:lnTo>
                <a:lnTo>
                  <a:pt x="10363200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11936" y="100584"/>
            <a:ext cx="10363200" cy="2447925"/>
          </a:xfrm>
          <a:custGeom>
            <a:avLst/>
            <a:gdLst/>
            <a:ahLst/>
            <a:cxnLst/>
            <a:rect l="l" t="t" r="r" b="b"/>
            <a:pathLst>
              <a:path w="10363200" h="2447925">
                <a:moveTo>
                  <a:pt x="0" y="2447544"/>
                </a:moveTo>
                <a:lnTo>
                  <a:pt x="10363200" y="2447544"/>
                </a:lnTo>
                <a:lnTo>
                  <a:pt x="10363200" y="0"/>
                </a:lnTo>
                <a:lnTo>
                  <a:pt x="0" y="0"/>
                </a:lnTo>
                <a:lnTo>
                  <a:pt x="0" y="2447544"/>
                </a:lnTo>
                <a:close/>
              </a:path>
            </a:pathLst>
          </a:custGeom>
          <a:ln w="12191">
            <a:solidFill>
              <a:srgbClr val="007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3760" y="1918842"/>
            <a:ext cx="393700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636135" cy="6858000"/>
            </a:xfrm>
            <a:custGeom>
              <a:avLst/>
              <a:gdLst/>
              <a:ahLst/>
              <a:cxnLst/>
              <a:rect l="l" t="t" r="r" b="b"/>
              <a:pathLst>
                <a:path w="4636135" h="6858000">
                  <a:moveTo>
                    <a:pt x="463600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636008" y="6858000"/>
                  </a:lnTo>
                  <a:lnTo>
                    <a:pt x="4636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36008" y="0"/>
              <a:ext cx="7556500" cy="6858000"/>
            </a:xfrm>
            <a:custGeom>
              <a:avLst/>
              <a:gdLst/>
              <a:ahLst/>
              <a:cxnLst/>
              <a:rect l="l" t="t" r="r" b="b"/>
              <a:pathLst>
                <a:path w="7556500" h="6858000">
                  <a:moveTo>
                    <a:pt x="755599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555992" y="6858000"/>
                  </a:lnTo>
                  <a:lnTo>
                    <a:pt x="7555992" y="0"/>
                  </a:lnTo>
                  <a:close/>
                </a:path>
              </a:pathLst>
            </a:custGeom>
            <a:solidFill>
              <a:srgbClr val="359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60491" y="2388107"/>
            <a:ext cx="5928360" cy="1645920"/>
          </a:xfrm>
          <a:prstGeom prst="rect">
            <a:avLst/>
          </a:prstGeom>
          <a:solidFill>
            <a:srgbClr val="3596ED"/>
          </a:solidFill>
          <a:ln w="39623">
            <a:solidFill>
              <a:srgbClr val="FFFFFF"/>
            </a:solidFill>
          </a:ln>
        </p:spPr>
        <p:txBody>
          <a:bodyPr vert="horz" wrap="square" lIns="0" tIns="177800" rIns="0" bIns="0" rtlCol="0">
            <a:spAutoFit/>
          </a:bodyPr>
          <a:lstStyle/>
          <a:p>
            <a:pPr marL="5715" algn="ctr">
              <a:lnSpc>
                <a:spcPts val="2510"/>
              </a:lnSpc>
              <a:spcBef>
                <a:spcPts val="1400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МОРЕ</a:t>
            </a:r>
            <a:r>
              <a:rPr sz="2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БЕЗ</a:t>
            </a:r>
            <a:r>
              <a:rPr sz="2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Times New Roman"/>
                <a:cs typeface="Times New Roman"/>
              </a:rPr>
              <a:t>ГРАНИЦ:</a:t>
            </a:r>
            <a:endParaRPr sz="2200">
              <a:latin typeface="Times New Roman"/>
              <a:cs typeface="Times New Roman"/>
            </a:endParaRPr>
          </a:p>
          <a:p>
            <a:pPr marL="466725" marR="452755" algn="ctr">
              <a:lnSpc>
                <a:spcPts val="2380"/>
              </a:lnSpc>
              <a:spcBef>
                <a:spcPts val="160"/>
              </a:spcBef>
            </a:pP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ИНКЛЮЗИВНАЯ</a:t>
            </a:r>
            <a:r>
              <a:rPr sz="22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Times New Roman"/>
                <a:cs typeface="Times New Roman"/>
              </a:rPr>
              <a:t>ШКОЛА</a:t>
            </a:r>
            <a:r>
              <a:rPr sz="2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ГРЕБЛИ</a:t>
            </a:r>
            <a:r>
              <a:rPr sz="22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ДЛЯ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ДЕТЕЙ С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ОСОБЕННОСТЯМИ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МЕНТАЛЬНОГО</a:t>
            </a:r>
            <a:r>
              <a:rPr sz="2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Times New Roman"/>
                <a:cs typeface="Times New Roman"/>
              </a:rPr>
              <a:t>РАЗВИТИЯ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3403" y="4361865"/>
            <a:ext cx="10001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marR="5080" indent="-238125">
              <a:lnSpc>
                <a:spcPct val="105100"/>
              </a:lnSpc>
              <a:spcBef>
                <a:spcPts val="100"/>
              </a:spcBef>
            </a:pP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ага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ро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г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2023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59536" y="1848485"/>
            <a:ext cx="3386454" cy="3696335"/>
            <a:chOff x="859536" y="1848485"/>
            <a:chExt cx="3386454" cy="369633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5413" y="1848485"/>
              <a:ext cx="2753105" cy="16719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536" y="3892295"/>
              <a:ext cx="1078991" cy="14630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7271" y="3855720"/>
              <a:ext cx="1688592" cy="168859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30986" y="5572150"/>
            <a:ext cx="2840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9DD9"/>
                </a:solidFill>
                <a:latin typeface="Times New Roman"/>
                <a:cs typeface="Times New Roman"/>
              </a:rPr>
              <a:t>АНО</a:t>
            </a:r>
            <a:r>
              <a:rPr sz="1800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9DD9"/>
                </a:solidFill>
                <a:latin typeface="Times New Roman"/>
                <a:cs typeface="Times New Roman"/>
              </a:rPr>
              <a:t>«СК</a:t>
            </a:r>
            <a:r>
              <a:rPr sz="1800" spc="55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9DD9"/>
                </a:solidFill>
                <a:latin typeface="Times New Roman"/>
                <a:cs typeface="Times New Roman"/>
              </a:rPr>
              <a:t>«Южный</a:t>
            </a:r>
            <a:r>
              <a:rPr sz="1800" spc="30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9DD9"/>
                </a:solidFill>
                <a:latin typeface="Times New Roman"/>
                <a:cs typeface="Times New Roman"/>
              </a:rPr>
              <a:t>Дракон»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0183" y="435863"/>
            <a:ext cx="3444240" cy="10424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4222" y="5342331"/>
            <a:ext cx="105918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4290060" algn="l"/>
              </a:tabLst>
            </a:pPr>
            <a:r>
              <a:rPr sz="2400" spc="-5" dirty="0">
                <a:solidFill>
                  <a:srgbClr val="009DD9"/>
                </a:solidFill>
                <a:latin typeface="Times New Roman"/>
                <a:cs typeface="Times New Roman"/>
              </a:rPr>
              <a:t>Проект</a:t>
            </a:r>
            <a:r>
              <a:rPr sz="2400" spc="15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9DD9"/>
                </a:solidFill>
                <a:latin typeface="Times New Roman"/>
                <a:cs typeface="Times New Roman"/>
              </a:rPr>
              <a:t>является</a:t>
            </a:r>
            <a:r>
              <a:rPr sz="2400" spc="15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9DD9"/>
                </a:solidFill>
                <a:latin typeface="Times New Roman"/>
                <a:cs typeface="Times New Roman"/>
              </a:rPr>
              <a:t>продолжением	</a:t>
            </a:r>
            <a:r>
              <a:rPr sz="2400" spc="-5" dirty="0">
                <a:solidFill>
                  <a:srgbClr val="009DD9"/>
                </a:solidFill>
                <a:latin typeface="Times New Roman"/>
                <a:cs typeface="Times New Roman"/>
              </a:rPr>
              <a:t>реализованной</a:t>
            </a:r>
            <a:r>
              <a:rPr sz="2400" spc="-15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9DD9"/>
                </a:solidFill>
                <a:latin typeface="Times New Roman"/>
                <a:cs typeface="Times New Roman"/>
              </a:rPr>
              <a:t>в</a:t>
            </a:r>
            <a:r>
              <a:rPr sz="2400" spc="15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9DD9"/>
                </a:solidFill>
                <a:latin typeface="Times New Roman"/>
                <a:cs typeface="Times New Roman"/>
              </a:rPr>
              <a:t>2020</a:t>
            </a:r>
            <a:r>
              <a:rPr sz="2400" spc="-5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2400" spc="-135" dirty="0">
                <a:solidFill>
                  <a:srgbClr val="009DD9"/>
                </a:solidFill>
                <a:latin typeface="Times New Roman"/>
                <a:cs typeface="Times New Roman"/>
              </a:rPr>
              <a:t>г.</a:t>
            </a:r>
            <a:r>
              <a:rPr sz="2400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9DD9"/>
                </a:solidFill>
                <a:latin typeface="Times New Roman"/>
                <a:cs typeface="Times New Roman"/>
              </a:rPr>
              <a:t>Программы</a:t>
            </a:r>
            <a:r>
              <a:rPr sz="2400" spc="40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9DD9"/>
                </a:solidFill>
                <a:latin typeface="Times New Roman"/>
                <a:cs typeface="Times New Roman"/>
              </a:rPr>
              <a:t>социальной </a:t>
            </a:r>
            <a:r>
              <a:rPr sz="2400" spc="-585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9DD9"/>
                </a:solidFill>
                <a:latin typeface="Times New Roman"/>
                <a:cs typeface="Times New Roman"/>
              </a:rPr>
              <a:t>адаптации</a:t>
            </a:r>
            <a:r>
              <a:rPr sz="2400" spc="-20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9DD9"/>
                </a:solidFill>
                <a:latin typeface="Times New Roman"/>
                <a:cs typeface="Times New Roman"/>
              </a:rPr>
              <a:t>детей-инвалидов </a:t>
            </a:r>
            <a:r>
              <a:rPr sz="2400" spc="-35" dirty="0">
                <a:solidFill>
                  <a:srgbClr val="009DD9"/>
                </a:solidFill>
                <a:latin typeface="Times New Roman"/>
                <a:cs typeface="Times New Roman"/>
              </a:rPr>
              <a:t>«Море</a:t>
            </a:r>
            <a:r>
              <a:rPr sz="2400" spc="110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9DD9"/>
                </a:solidFill>
                <a:latin typeface="Times New Roman"/>
                <a:cs typeface="Times New Roman"/>
              </a:rPr>
              <a:t>без</a:t>
            </a:r>
            <a:r>
              <a:rPr sz="2400" spc="10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9DD9"/>
                </a:solidFill>
                <a:latin typeface="Times New Roman"/>
                <a:cs typeface="Times New Roman"/>
              </a:rPr>
              <a:t>границ!»,</a:t>
            </a:r>
            <a:r>
              <a:rPr sz="2400" spc="70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9DD9"/>
                </a:solidFill>
                <a:latin typeface="Times New Roman"/>
                <a:cs typeface="Times New Roman"/>
              </a:rPr>
              <a:t>поддержанной</a:t>
            </a:r>
            <a:r>
              <a:rPr sz="2400" spc="5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9DD9"/>
                </a:solidFill>
                <a:latin typeface="Times New Roman"/>
                <a:cs typeface="Times New Roman"/>
              </a:rPr>
              <a:t>Фондом</a:t>
            </a:r>
            <a:endParaRPr sz="2400">
              <a:latin typeface="Times New Roman"/>
              <a:cs typeface="Times New Roman"/>
            </a:endParaRPr>
          </a:p>
          <a:p>
            <a:pPr marL="14604" algn="ctr">
              <a:lnSpc>
                <a:spcPts val="2810"/>
              </a:lnSpc>
            </a:pPr>
            <a:r>
              <a:rPr sz="2400" dirty="0">
                <a:solidFill>
                  <a:srgbClr val="009DD9"/>
                </a:solidFill>
                <a:latin typeface="Times New Roman"/>
                <a:cs typeface="Times New Roman"/>
              </a:rPr>
              <a:t>Президентских</a:t>
            </a:r>
            <a:r>
              <a:rPr sz="2400" spc="-35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9DD9"/>
                </a:solidFill>
                <a:latin typeface="Times New Roman"/>
                <a:cs typeface="Times New Roman"/>
              </a:rPr>
              <a:t>грантов </a:t>
            </a:r>
            <a:r>
              <a:rPr sz="2400" dirty="0">
                <a:solidFill>
                  <a:srgbClr val="009DD9"/>
                </a:solidFill>
                <a:latin typeface="Times New Roman"/>
                <a:cs typeface="Times New Roman"/>
              </a:rPr>
              <a:t>и </a:t>
            </a:r>
            <a:r>
              <a:rPr sz="2400" spc="-10" dirty="0">
                <a:solidFill>
                  <a:srgbClr val="009DD9"/>
                </a:solidFill>
                <a:latin typeface="Times New Roman"/>
                <a:cs typeface="Times New Roman"/>
              </a:rPr>
              <a:t>проводимой</a:t>
            </a:r>
            <a:r>
              <a:rPr sz="2400" dirty="0">
                <a:solidFill>
                  <a:srgbClr val="009DD9"/>
                </a:solidFill>
                <a:latin typeface="Times New Roman"/>
                <a:cs typeface="Times New Roman"/>
              </a:rPr>
              <a:t> при</a:t>
            </a:r>
            <a:r>
              <a:rPr sz="2400" spc="5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9DD9"/>
                </a:solidFill>
                <a:latin typeface="Times New Roman"/>
                <a:cs typeface="Times New Roman"/>
              </a:rPr>
              <a:t>активном</a:t>
            </a:r>
            <a:r>
              <a:rPr sz="2400" spc="-40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9DD9"/>
                </a:solidFill>
                <a:latin typeface="Times New Roman"/>
                <a:cs typeface="Times New Roman"/>
              </a:rPr>
              <a:t>участии</a:t>
            </a:r>
            <a:r>
              <a:rPr sz="2400" spc="75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9DD9"/>
                </a:solidFill>
                <a:latin typeface="Times New Roman"/>
                <a:cs typeface="Times New Roman"/>
              </a:rPr>
              <a:t>клуба</a:t>
            </a:r>
            <a:r>
              <a:rPr sz="2400" spc="55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9DD9"/>
                </a:solidFill>
                <a:latin typeface="Times New Roman"/>
                <a:cs typeface="Times New Roman"/>
              </a:rPr>
              <a:t>#Мывместе</a:t>
            </a:r>
            <a:endParaRPr sz="2400">
              <a:latin typeface="Times New Roman"/>
              <a:cs typeface="Times New Roman"/>
            </a:endParaRPr>
          </a:p>
          <a:p>
            <a:pPr marL="9525" algn="ctr">
              <a:lnSpc>
                <a:spcPct val="100000"/>
              </a:lnSpc>
              <a:spcBef>
                <a:spcPts val="70"/>
              </a:spcBef>
            </a:pPr>
            <a:r>
              <a:rPr sz="2400" dirty="0">
                <a:solidFill>
                  <a:srgbClr val="0E66B4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7152" y="0"/>
            <a:ext cx="8790432" cy="52059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4290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0" y="3429000"/>
                </a:moveTo>
                <a:lnTo>
                  <a:pt x="12192000" y="3429000"/>
                </a:lnTo>
                <a:lnTo>
                  <a:pt x="12192000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28999"/>
            <a:ext cx="12192000" cy="34290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12192000" y="0"/>
                </a:moveTo>
                <a:lnTo>
                  <a:pt x="0" y="0"/>
                </a:lnTo>
                <a:lnTo>
                  <a:pt x="0" y="3429000"/>
                </a:lnTo>
                <a:lnTo>
                  <a:pt x="12192000" y="3429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9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00911" y="3861815"/>
            <a:ext cx="9333230" cy="853440"/>
          </a:xfrm>
          <a:prstGeom prst="rect">
            <a:avLst/>
          </a:prstGeom>
          <a:solidFill>
            <a:srgbClr val="3596ED"/>
          </a:solidFill>
          <a:ln w="30480">
            <a:solidFill>
              <a:srgbClr val="FFFFFF"/>
            </a:solidFill>
          </a:ln>
        </p:spPr>
        <p:txBody>
          <a:bodyPr vert="horz" wrap="square" lIns="0" tIns="217804" rIns="0" bIns="0" rtlCol="0">
            <a:spAutoFit/>
          </a:bodyPr>
          <a:lstStyle/>
          <a:p>
            <a:pPr marR="18415" algn="ctr">
              <a:lnSpc>
                <a:spcPct val="100000"/>
              </a:lnSpc>
              <a:spcBef>
                <a:spcPts val="1714"/>
              </a:spcBef>
            </a:pPr>
            <a:r>
              <a:rPr sz="24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ЦЕЛЬ</a:t>
            </a:r>
            <a:r>
              <a:rPr sz="2400" b="1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ПРОЕКТА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73732" y="5091760"/>
            <a:ext cx="9170670" cy="1115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55"/>
              </a:lnSpc>
              <a:spcBef>
                <a:spcPts val="105"/>
              </a:spcBef>
            </a:pP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Повышение</a:t>
            </a:r>
            <a:r>
              <a:rPr sz="23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Times New Roman"/>
                <a:cs typeface="Times New Roman"/>
              </a:rPr>
              <a:t>уровня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социализации</a:t>
            </a:r>
            <a:r>
              <a:rPr sz="23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300</a:t>
            </a:r>
            <a:r>
              <a:rPr sz="23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детей</a:t>
            </a:r>
            <a:r>
              <a:rPr sz="23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особенностями</a:t>
            </a:r>
            <a:r>
              <a:rPr sz="23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ментального</a:t>
            </a:r>
            <a:endParaRPr sz="2300">
              <a:latin typeface="Times New Roman"/>
              <a:cs typeface="Times New Roman"/>
            </a:endParaRPr>
          </a:p>
          <a:p>
            <a:pPr marL="213360" algn="ctr">
              <a:lnSpc>
                <a:spcPts val="1935"/>
              </a:lnSpc>
              <a:tabLst>
                <a:tab pos="5678170" algn="l"/>
              </a:tabLst>
            </a:pP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развития</a:t>
            </a:r>
            <a:r>
              <a:rPr sz="23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3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членов</a:t>
            </a:r>
            <a:r>
              <a:rPr sz="23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их</a:t>
            </a:r>
            <a:r>
              <a:rPr sz="23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семей</a:t>
            </a:r>
            <a:r>
              <a:rPr sz="23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Times New Roman"/>
                <a:cs typeface="Times New Roman"/>
              </a:rPr>
              <a:t>путём создания	условий</a:t>
            </a:r>
            <a:r>
              <a:rPr sz="23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23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занятия</a:t>
            </a:r>
            <a:endParaRPr sz="2300">
              <a:latin typeface="Times New Roman"/>
              <a:cs typeface="Times New Roman"/>
            </a:endParaRPr>
          </a:p>
          <a:p>
            <a:pPr marL="213995" algn="ctr">
              <a:lnSpc>
                <a:spcPts val="1930"/>
              </a:lnSpc>
            </a:pPr>
            <a:r>
              <a:rPr sz="2300" spc="-30" dirty="0">
                <a:solidFill>
                  <a:srgbClr val="FFFFFF"/>
                </a:solidFill>
                <a:latin typeface="Times New Roman"/>
                <a:cs typeface="Times New Roman"/>
              </a:rPr>
              <a:t>физической</a:t>
            </a:r>
            <a:r>
              <a:rPr sz="23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Times New Roman"/>
                <a:cs typeface="Times New Roman"/>
              </a:rPr>
              <a:t>культурой</a:t>
            </a: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3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Times New Roman"/>
                <a:cs typeface="Times New Roman"/>
              </a:rPr>
              <a:t>спортом</a:t>
            </a:r>
            <a:r>
              <a:rPr sz="23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3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45" dirty="0">
                <a:solidFill>
                  <a:srgbClr val="FFFFFF"/>
                </a:solidFill>
                <a:latin typeface="Times New Roman"/>
                <a:cs typeface="Times New Roman"/>
              </a:rPr>
              <a:t>воде</a:t>
            </a:r>
            <a:r>
              <a:rPr sz="2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3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греблей</a:t>
            </a:r>
            <a:r>
              <a:rPr sz="23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3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Times New Roman"/>
                <a:cs typeface="Times New Roman"/>
              </a:rPr>
              <a:t>лодках</a:t>
            </a:r>
            <a:r>
              <a:rPr sz="23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45" dirty="0">
                <a:solidFill>
                  <a:srgbClr val="FFFFFF"/>
                </a:solidFill>
                <a:latin typeface="Times New Roman"/>
                <a:cs typeface="Times New Roman"/>
              </a:rPr>
              <a:t>«Дракон»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endParaRPr sz="2300">
              <a:latin typeface="Times New Roman"/>
              <a:cs typeface="Times New Roman"/>
            </a:endParaRPr>
          </a:p>
          <a:p>
            <a:pPr marL="212090" algn="ctr">
              <a:lnSpc>
                <a:spcPts val="2350"/>
              </a:lnSpc>
            </a:pPr>
            <a:r>
              <a:rPr sz="2300" spc="-30" dirty="0">
                <a:solidFill>
                  <a:srgbClr val="FFFFFF"/>
                </a:solidFill>
                <a:latin typeface="Times New Roman"/>
                <a:cs typeface="Times New Roman"/>
              </a:rPr>
              <a:t>SUP-бордах.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6"/>
            <a:ext cx="12192000" cy="6858000"/>
            <a:chOff x="0" y="56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6"/>
              <a:ext cx="7537703" cy="685787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537704" y="6094"/>
              <a:ext cx="4654550" cy="6852284"/>
            </a:xfrm>
            <a:custGeom>
              <a:avLst/>
              <a:gdLst/>
              <a:ahLst/>
              <a:cxnLst/>
              <a:rect l="l" t="t" r="r" b="b"/>
              <a:pathLst>
                <a:path w="4654550" h="6852284">
                  <a:moveTo>
                    <a:pt x="4654296" y="0"/>
                  </a:moveTo>
                  <a:lnTo>
                    <a:pt x="0" y="0"/>
                  </a:lnTo>
                  <a:lnTo>
                    <a:pt x="0" y="6851902"/>
                  </a:lnTo>
                  <a:lnTo>
                    <a:pt x="4654296" y="6851902"/>
                  </a:lnTo>
                  <a:lnTo>
                    <a:pt x="4654296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887716" y="2092528"/>
            <a:ext cx="4127500" cy="3928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27305" indent="2540" algn="ctr">
              <a:lnSpc>
                <a:spcPct val="100000"/>
              </a:lnSpc>
              <a:spcBef>
                <a:spcPts val="95"/>
              </a:spcBef>
            </a:pP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Задача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№1: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Подготовка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детей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с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особенностями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ментального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развития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к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гребле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лодках</a:t>
            </a:r>
            <a:endParaRPr sz="32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«Дракон»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SUP-бордах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с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использованием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адаптивной физической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культуры.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906511" y="210311"/>
            <a:ext cx="3916679" cy="1188720"/>
          </a:xfrm>
          <a:prstGeom prst="rect">
            <a:avLst/>
          </a:prstGeom>
          <a:solidFill>
            <a:srgbClr val="009DD9"/>
          </a:solidFill>
          <a:ln w="30480">
            <a:solidFill>
              <a:srgbClr val="C6F0FC"/>
            </a:solidFill>
          </a:ln>
        </p:spPr>
        <p:txBody>
          <a:bodyPr vert="horz" wrap="square" lIns="0" tIns="349885" rIns="0" bIns="0" rtlCol="0">
            <a:spAutoFit/>
          </a:bodyPr>
          <a:lstStyle/>
          <a:p>
            <a:pPr marL="246379">
              <a:lnSpc>
                <a:spcPct val="100000"/>
              </a:lnSpc>
              <a:spcBef>
                <a:spcPts val="2755"/>
              </a:spcBef>
              <a:tabLst>
                <a:tab pos="1883410" algn="l"/>
              </a:tabLst>
            </a:pPr>
            <a:r>
              <a:rPr sz="2800" spc="85" dirty="0"/>
              <a:t>ЗАДАЧИ	</a:t>
            </a:r>
            <a:r>
              <a:rPr sz="2800" spc="140" dirty="0"/>
              <a:t>ПРОЕКТА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1247" y="0"/>
              <a:ext cx="7540752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654550" cy="6858000"/>
            </a:xfrm>
            <a:custGeom>
              <a:avLst/>
              <a:gdLst/>
              <a:ahLst/>
              <a:cxnLst/>
              <a:rect l="l" t="t" r="r" b="b"/>
              <a:pathLst>
                <a:path w="4654550" h="6858000">
                  <a:moveTo>
                    <a:pt x="46542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654296" y="6858000"/>
                  </a:lnTo>
                  <a:lnTo>
                    <a:pt x="4654296" y="0"/>
                  </a:lnTo>
                  <a:close/>
                </a:path>
              </a:pathLst>
            </a:custGeom>
            <a:solidFill>
              <a:srgbClr val="359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4447" y="480186"/>
            <a:ext cx="4248785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473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FFFFFF"/>
                </a:solidFill>
                <a:latin typeface="Times New Roman"/>
                <a:cs typeface="Times New Roman"/>
              </a:rPr>
              <a:t>Задача</a:t>
            </a:r>
            <a:r>
              <a:rPr sz="3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№2: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Проведение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занятий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3600" spc="-15" dirty="0">
                <a:solidFill>
                  <a:srgbClr val="FFFFFF"/>
                </a:solidFill>
                <a:latin typeface="Times New Roman"/>
                <a:cs typeface="Times New Roman"/>
              </a:rPr>
              <a:t>гребле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3600" spc="-25" dirty="0">
                <a:solidFill>
                  <a:srgbClr val="FFFFFF"/>
                </a:solidFill>
                <a:latin typeface="Times New Roman"/>
                <a:cs typeface="Times New Roman"/>
              </a:rPr>
              <a:t>лодках </a:t>
            </a:r>
            <a:r>
              <a:rPr sz="3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Times New Roman"/>
                <a:cs typeface="Times New Roman"/>
              </a:rPr>
              <a:t>Дракон</a:t>
            </a:r>
            <a:r>
              <a:rPr sz="3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3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Times New Roman"/>
                <a:cs typeface="Times New Roman"/>
              </a:rPr>
              <a:t>SUP-бордах</a:t>
            </a:r>
            <a:endParaRPr sz="3600">
              <a:latin typeface="Times New Roman"/>
              <a:cs typeface="Times New Roman"/>
            </a:endParaRPr>
          </a:p>
          <a:p>
            <a:pPr marL="637540" marR="627380" indent="393065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для детей с </a:t>
            </a:r>
            <a:r>
              <a:rPr sz="3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9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со</a:t>
            </a:r>
            <a:r>
              <a:rPr sz="3600" spc="-5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енн</a:t>
            </a:r>
            <a:r>
              <a:rPr sz="3600" spc="9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3600" spc="-3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ями</a:t>
            </a:r>
            <a:endParaRPr sz="3600">
              <a:latin typeface="Times New Roman"/>
              <a:cs typeface="Times New Roman"/>
            </a:endParaRPr>
          </a:p>
          <a:p>
            <a:pPr marL="1201420" marR="883919" indent="-31115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мен</a:t>
            </a:r>
            <a:r>
              <a:rPr sz="3600" spc="6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3600" spc="2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ль</a:t>
            </a:r>
            <a:r>
              <a:rPr sz="3600" spc="-1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3600" spc="-8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о  развития.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48508" y="5515457"/>
            <a:ext cx="7090409" cy="62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55"/>
              </a:lnSpc>
              <a:spcBef>
                <a:spcPts val="105"/>
              </a:spcBef>
            </a:pPr>
            <a:r>
              <a:rPr sz="2300" spc="-5" dirty="0">
                <a:solidFill>
                  <a:srgbClr val="C6F0FC"/>
                </a:solidFill>
                <a:latin typeface="Times New Roman"/>
                <a:cs typeface="Times New Roman"/>
              </a:rPr>
              <a:t>Выявление</a:t>
            </a:r>
            <a:r>
              <a:rPr sz="2300" spc="-30" dirty="0">
                <a:solidFill>
                  <a:srgbClr val="C6F0FC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C6F0FC"/>
                </a:solidFill>
                <a:latin typeface="Times New Roman"/>
                <a:cs typeface="Times New Roman"/>
              </a:rPr>
              <a:t>уровня</a:t>
            </a:r>
            <a:r>
              <a:rPr sz="2300" spc="60" dirty="0">
                <a:solidFill>
                  <a:srgbClr val="C6F0F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C6F0FC"/>
                </a:solidFill>
                <a:latin typeface="Times New Roman"/>
                <a:cs typeface="Times New Roman"/>
              </a:rPr>
              <a:t>социализации</a:t>
            </a:r>
            <a:r>
              <a:rPr sz="2300" spc="-45" dirty="0">
                <a:solidFill>
                  <a:srgbClr val="C6F0F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C6F0FC"/>
                </a:solidFill>
                <a:latin typeface="Times New Roman"/>
                <a:cs typeface="Times New Roman"/>
              </a:rPr>
              <a:t>детей</a:t>
            </a:r>
            <a:r>
              <a:rPr sz="2300" spc="-40" dirty="0">
                <a:solidFill>
                  <a:srgbClr val="C6F0F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C6F0FC"/>
                </a:solidFill>
                <a:latin typeface="Times New Roman"/>
                <a:cs typeface="Times New Roman"/>
              </a:rPr>
              <a:t>с</a:t>
            </a:r>
            <a:r>
              <a:rPr sz="2300" spc="-30" dirty="0">
                <a:solidFill>
                  <a:srgbClr val="C6F0FC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C6F0FC"/>
                </a:solidFill>
                <a:latin typeface="Times New Roman"/>
                <a:cs typeface="Times New Roman"/>
              </a:rPr>
              <a:t>особенностями</a:t>
            </a:r>
            <a:endParaRPr sz="2300">
              <a:latin typeface="Times New Roman"/>
              <a:cs typeface="Times New Roman"/>
            </a:endParaRPr>
          </a:p>
          <a:p>
            <a:pPr marL="4445" algn="ctr">
              <a:lnSpc>
                <a:spcPts val="2355"/>
              </a:lnSpc>
            </a:pPr>
            <a:r>
              <a:rPr sz="2300" spc="-5" dirty="0">
                <a:solidFill>
                  <a:srgbClr val="C6F0FC"/>
                </a:solidFill>
                <a:latin typeface="Times New Roman"/>
                <a:cs typeface="Times New Roman"/>
              </a:rPr>
              <a:t>ментального</a:t>
            </a:r>
            <a:r>
              <a:rPr sz="2300" spc="-50" dirty="0">
                <a:solidFill>
                  <a:srgbClr val="C6F0FC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C6F0FC"/>
                </a:solidFill>
                <a:latin typeface="Times New Roman"/>
                <a:cs typeface="Times New Roman"/>
              </a:rPr>
              <a:t>развития</a:t>
            </a:r>
            <a:r>
              <a:rPr sz="2300" spc="5" dirty="0">
                <a:solidFill>
                  <a:srgbClr val="C6F0F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C6F0FC"/>
                </a:solidFill>
                <a:latin typeface="Times New Roman"/>
                <a:cs typeface="Times New Roman"/>
              </a:rPr>
              <a:t>и</a:t>
            </a:r>
            <a:r>
              <a:rPr sz="2300" spc="-10" dirty="0">
                <a:solidFill>
                  <a:srgbClr val="C6F0FC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C6F0FC"/>
                </a:solidFill>
                <a:latin typeface="Times New Roman"/>
                <a:cs typeface="Times New Roman"/>
              </a:rPr>
              <a:t>членов их</a:t>
            </a:r>
            <a:r>
              <a:rPr sz="2300" spc="5" dirty="0">
                <a:solidFill>
                  <a:srgbClr val="C6F0FC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C6F0FC"/>
                </a:solidFill>
                <a:latin typeface="Times New Roman"/>
                <a:cs typeface="Times New Roman"/>
              </a:rPr>
              <a:t>семей.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4572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96439" y="4312920"/>
            <a:ext cx="8568055" cy="951230"/>
          </a:xfrm>
          <a:prstGeom prst="rect">
            <a:avLst/>
          </a:prstGeom>
          <a:solidFill>
            <a:srgbClr val="D3FAFC"/>
          </a:solidFill>
          <a:ln w="30480">
            <a:solidFill>
              <a:srgbClr val="404040"/>
            </a:solidFill>
          </a:ln>
        </p:spPr>
        <p:txBody>
          <a:bodyPr vert="horz" wrap="square" lIns="0" tIns="153670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1210"/>
              </a:spcBef>
            </a:pPr>
            <a:r>
              <a:rPr sz="2200" spc="100" dirty="0">
                <a:solidFill>
                  <a:srgbClr val="045268"/>
                </a:solidFill>
                <a:latin typeface="Times New Roman"/>
                <a:cs typeface="Times New Roman"/>
              </a:rPr>
              <a:t>ЗАДАЧА</a:t>
            </a:r>
            <a:r>
              <a:rPr sz="2200" spc="390" dirty="0">
                <a:solidFill>
                  <a:srgbClr val="045268"/>
                </a:solidFill>
                <a:latin typeface="Times New Roman"/>
                <a:cs typeface="Times New Roman"/>
              </a:rPr>
              <a:t> </a:t>
            </a:r>
            <a:r>
              <a:rPr sz="2200" spc="105" dirty="0">
                <a:solidFill>
                  <a:srgbClr val="045268"/>
                </a:solidFill>
                <a:latin typeface="Times New Roman"/>
                <a:cs typeface="Times New Roman"/>
              </a:rPr>
              <a:t>№3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1247" y="0"/>
              <a:ext cx="7540752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654550" cy="6858000"/>
            </a:xfrm>
            <a:custGeom>
              <a:avLst/>
              <a:gdLst/>
              <a:ahLst/>
              <a:cxnLst/>
              <a:rect l="l" t="t" r="r" b="b"/>
              <a:pathLst>
                <a:path w="4654550" h="6858000">
                  <a:moveTo>
                    <a:pt x="46542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654296" y="6858000"/>
                  </a:lnTo>
                  <a:lnTo>
                    <a:pt x="4654296" y="0"/>
                  </a:lnTo>
                  <a:close/>
                </a:path>
              </a:pathLst>
            </a:custGeom>
            <a:solidFill>
              <a:srgbClr val="359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3127" y="219456"/>
            <a:ext cx="3365500" cy="1369060"/>
          </a:xfrm>
          <a:prstGeom prst="rect">
            <a:avLst/>
          </a:prstGeom>
          <a:solidFill>
            <a:srgbClr val="3596ED"/>
          </a:solidFill>
          <a:ln w="30479">
            <a:solidFill>
              <a:srgbClr val="FFFFF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305435" marR="330200" algn="ctr">
              <a:lnSpc>
                <a:spcPct val="90100"/>
              </a:lnSpc>
            </a:pPr>
            <a:r>
              <a:rPr sz="2000" spc="12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spc="8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17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000" spc="180" dirty="0">
                <a:solidFill>
                  <a:srgbClr val="FFFFFF"/>
                </a:solidFill>
                <a:latin typeface="Times New Roman"/>
                <a:cs typeface="Times New Roman"/>
              </a:rPr>
              <a:t>ИЧ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000" spc="17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spc="21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spc="19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21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000" spc="200" dirty="0">
                <a:solidFill>
                  <a:srgbClr val="FFFFFF"/>
                </a:solidFill>
                <a:latin typeface="Times New Roman"/>
                <a:cs typeface="Times New Roman"/>
              </a:rPr>
              <a:t>НН</a:t>
            </a:r>
            <a:r>
              <a:rPr sz="2000" spc="17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Е  И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spc="-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2000" spc="-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000" spc="17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spc="2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spc="19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2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000" spc="18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spc="204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spc="195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Е  </a:t>
            </a:r>
            <a:r>
              <a:rPr sz="2000" spc="180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2000" spc="17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spc="10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2000" spc="-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spc="-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000" spc="19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4175" algn="l"/>
                <a:tab pos="2466340" algn="l"/>
                <a:tab pos="3466465" algn="l"/>
              </a:tabLst>
            </a:pPr>
            <a:r>
              <a:rPr dirty="0"/>
              <a:t>-	</a:t>
            </a:r>
            <a:r>
              <a:rPr spc="5" dirty="0"/>
              <a:t>з</a:t>
            </a:r>
            <a:r>
              <a:rPr spc="-10" dirty="0"/>
              <a:t>а</a:t>
            </a:r>
            <a:r>
              <a:rPr dirty="0"/>
              <a:t>д</a:t>
            </a:r>
            <a:r>
              <a:rPr spc="-10" dirty="0"/>
              <a:t>е</a:t>
            </a:r>
            <a:r>
              <a:rPr spc="5" dirty="0"/>
              <a:t>й</a:t>
            </a:r>
            <a:r>
              <a:rPr spc="-10" dirty="0"/>
              <a:t>с</a:t>
            </a:r>
            <a:r>
              <a:rPr dirty="0"/>
              <a:t>т</a:t>
            </a:r>
            <a:r>
              <a:rPr spc="-25" dirty="0"/>
              <a:t>в</a:t>
            </a:r>
            <a:r>
              <a:rPr dirty="0"/>
              <a:t>о</a:t>
            </a:r>
            <a:r>
              <a:rPr spc="-30" dirty="0"/>
              <a:t>в</a:t>
            </a:r>
            <a:r>
              <a:rPr spc="-85" dirty="0"/>
              <a:t>а</a:t>
            </a:r>
            <a:r>
              <a:rPr dirty="0"/>
              <a:t>ть	более	300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5160" y="2247722"/>
            <a:ext cx="4170045" cy="39382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5080" algn="just">
              <a:lnSpc>
                <a:spcPct val="90000"/>
              </a:lnSpc>
              <a:spcBef>
                <a:spcPts val="39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детей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с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особенностями 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ментального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развития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членов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их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семей.</a:t>
            </a:r>
            <a:endParaRPr sz="2400">
              <a:latin typeface="Times New Roman"/>
              <a:cs typeface="Times New Roman"/>
            </a:endParaRPr>
          </a:p>
          <a:p>
            <a:pPr marL="241300" marR="7620" algn="just">
              <a:lnSpc>
                <a:spcPct val="90000"/>
              </a:lnSpc>
              <a:spcBef>
                <a:spcPts val="98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повысить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уровень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социализации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детей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с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особенностями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ментального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развития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членов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их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семей;</a:t>
            </a:r>
            <a:endParaRPr sz="2400">
              <a:latin typeface="Times New Roman"/>
              <a:cs typeface="Times New Roman"/>
            </a:endParaRPr>
          </a:p>
          <a:p>
            <a:pPr marL="241300" marR="8255" indent="-228600" algn="just">
              <a:lnSpc>
                <a:spcPct val="90100"/>
              </a:lnSpc>
              <a:spcBef>
                <a:spcPts val="1010"/>
              </a:spcBef>
              <a:tabLst>
                <a:tab pos="993775" algn="l"/>
                <a:tab pos="311277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		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овы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ит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ь	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ро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ь 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доступности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адаптивного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спорта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воде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Таганроге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24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лиц</a:t>
            </a:r>
            <a:r>
              <a:rPr sz="2400" spc="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ОВЗ.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1246" y="240233"/>
            <a:ext cx="36315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/>
              <a:t>ПАРТНЕРЫ</a:t>
            </a:r>
            <a:r>
              <a:rPr sz="2800" spc="-35" dirty="0"/>
              <a:t> </a:t>
            </a:r>
            <a:r>
              <a:rPr sz="2800" spc="-45" dirty="0"/>
              <a:t>ПРОЕКТА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505711" y="688848"/>
            <a:ext cx="9589135" cy="5962015"/>
            <a:chOff x="1505711" y="688848"/>
            <a:chExt cx="9589135" cy="59620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8863" y="2182368"/>
              <a:ext cx="9247632" cy="4468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0159" y="762000"/>
              <a:ext cx="2194559" cy="12070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5479" y="762000"/>
              <a:ext cx="987551" cy="13350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87183" y="688848"/>
              <a:ext cx="1408176" cy="1408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5711" y="917448"/>
              <a:ext cx="3444240" cy="10393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</Words>
  <Application>Microsoft Office PowerPoint</Application>
  <PresentationFormat>Произвольный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ЗАДАЧИ ПРОЕКТА</vt:lpstr>
      <vt:lpstr>Слайд 5</vt:lpstr>
      <vt:lpstr>Слайд 6</vt:lpstr>
      <vt:lpstr>- задействовать более 300</vt:lpstr>
      <vt:lpstr>ПАРТНЕРЫ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created xsi:type="dcterms:W3CDTF">2023-04-15T17:43:47Z</dcterms:created>
  <dcterms:modified xsi:type="dcterms:W3CDTF">2023-04-15T17:45:48Z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2023-04-15T00:00:00Z</vt:filetime>
  </property>
</Properties>
</file>