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53" r:id="rId2"/>
    <p:sldId id="462" r:id="rId3"/>
    <p:sldId id="470" r:id="rId4"/>
    <p:sldId id="443" r:id="rId5"/>
    <p:sldId id="445" r:id="rId6"/>
    <p:sldId id="466" r:id="rId7"/>
    <p:sldId id="446" r:id="rId8"/>
    <p:sldId id="465" r:id="rId9"/>
    <p:sldId id="448" r:id="rId10"/>
    <p:sldId id="436" r:id="rId11"/>
    <p:sldId id="459" r:id="rId12"/>
    <p:sldId id="469" r:id="rId13"/>
    <p:sldId id="450" r:id="rId14"/>
  </p:sldIdLst>
  <p:sldSz cx="10974388" cy="6858000"/>
  <p:notesSz cx="6718300" cy="98679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7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7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6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949" algn="l" defTabSz="914379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139" algn="l" defTabSz="914379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328" algn="l" defTabSz="914379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518" algn="l" defTabSz="914379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4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2"/>
    <a:srgbClr val="800000"/>
    <a:srgbClr val="008000"/>
    <a:srgbClr val="333300"/>
    <a:srgbClr val="000066"/>
    <a:srgbClr val="007D7A"/>
    <a:srgbClr val="5F5F5F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98" autoAdjust="0"/>
    <p:restoredTop sz="98868" autoAdjust="0"/>
  </p:normalViewPr>
  <p:slideViewPr>
    <p:cSldViewPr>
      <p:cViewPr varScale="1">
        <p:scale>
          <a:sx n="109" d="100"/>
          <a:sy n="109" d="100"/>
        </p:scale>
        <p:origin x="528" y="120"/>
      </p:cViewPr>
      <p:guideLst>
        <p:guide orient="horz" pos="2183"/>
        <p:guide pos="34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05238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2EECA-D51F-48C1-9F16-3871CD053F03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260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05238" y="937260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11DA8-74BA-4325-8640-EB0CB21493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5238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1EF790D-2F48-496A-A39F-943CECB20689}" type="datetimeFigureOut">
              <a:rPr lang="ru-RU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739775"/>
            <a:ext cx="5921375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1513" y="4687888"/>
            <a:ext cx="5375275" cy="44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260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5238" y="937260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5012582-1519-45B2-B5F2-E1CF874D6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671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7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9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9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8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18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739775"/>
            <a:ext cx="5921375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AFE7B7-326F-4E90-BBEE-0349A5264D69}" type="slidenum">
              <a:rPr lang="ru-RU" sz="1200"/>
              <a:pPr algn="r"/>
              <a:t>2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719909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739775"/>
            <a:ext cx="5921375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AFE7B7-326F-4E90-BBEE-0349A5264D69}" type="slidenum">
              <a:rPr lang="ru-RU" sz="1200"/>
              <a:pPr algn="r"/>
              <a:t>13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402168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739775"/>
            <a:ext cx="5921375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AFE7B7-326F-4E90-BBEE-0349A5264D69}" type="slidenum">
              <a:rPr lang="ru-RU" sz="1200"/>
              <a:pPr algn="r"/>
              <a:t>3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73142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739775"/>
            <a:ext cx="5921375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AFE7B7-326F-4E90-BBEE-0349A5264D69}" type="slidenum">
              <a:rPr lang="ru-RU" sz="1200"/>
              <a:pPr algn="r"/>
              <a:t>4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81693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739775"/>
            <a:ext cx="5921375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AFE7B7-326F-4E90-BBEE-0349A5264D69}" type="slidenum">
              <a:rPr lang="ru-RU" sz="1200"/>
              <a:pPr algn="r"/>
              <a:t>5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05428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739775"/>
            <a:ext cx="5921375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AFE7B7-326F-4E90-BBEE-0349A5264D69}" type="slidenum">
              <a:rPr lang="ru-RU" sz="1200"/>
              <a:pPr algn="r"/>
              <a:t>6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238614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739775"/>
            <a:ext cx="5921375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AFE7B7-326F-4E90-BBEE-0349A5264D69}" type="slidenum">
              <a:rPr lang="ru-RU" sz="1200"/>
              <a:pPr algn="r"/>
              <a:t>7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052753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739775"/>
            <a:ext cx="5921375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AFE7B7-326F-4E90-BBEE-0349A5264D69}" type="slidenum">
              <a:rPr lang="ru-RU" sz="1200"/>
              <a:pPr algn="r"/>
              <a:t>8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30064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739775"/>
            <a:ext cx="5921375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AFE7B7-326F-4E90-BBEE-0349A5264D69}" type="slidenum">
              <a:rPr lang="ru-RU" sz="1200"/>
              <a:pPr algn="r"/>
              <a:t>9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860239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739775"/>
            <a:ext cx="5921375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AFE7B7-326F-4E90-BBEE-0349A5264D69}" type="slidenum">
              <a:rPr lang="ru-RU" sz="1200"/>
              <a:pPr algn="r"/>
              <a:t>10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59546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17" y="2130432"/>
            <a:ext cx="6476063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834" y="3886200"/>
            <a:ext cx="533322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846A5-04A0-48B1-BE7D-3809AA3F11C3}" type="datetime1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Правовая работа Первичной профсоюзной организации Самарской дирекции связи за 2016 год.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8C58F-0C6A-4E62-A0B4-92A68642E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2AB7C-DE40-4248-9809-F999B2A0C512}" type="datetime1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Правовая работа Первичной профсоюзной организации Самарской дирекции связи за 2016 год.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AEEB5-8703-4A7E-8110-1F7082478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523703" y="274639"/>
            <a:ext cx="1714252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0945" y="274639"/>
            <a:ext cx="5015774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B4761-A561-45BE-8516-AA11C7B2166B}" type="datetime1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Правовая работа Первичной профсоюзной организации Самарской дирекции связи за 2016 год.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8E54F-C52F-4FB7-9D9F-191184FA7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2F544-218C-437B-8A31-D5B730000374}" type="datetime1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Правовая работа Первичной профсоюзной организации Самарской дирекции связи за 2016 год.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84A53-0792-418D-8A52-3357FA9C01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840" y="4406905"/>
            <a:ext cx="647606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1840" y="2906713"/>
            <a:ext cx="647606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143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A2702-B41A-47C6-8E88-6A8E6EDD0B25}" type="datetime1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Правовая работа Первичной профсоюзной организации Самарской дирекции связи за 2016 год.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24DAE-680B-442B-A962-E2FDEA04F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0946" y="1600205"/>
            <a:ext cx="3365013" cy="452596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72940" y="1600205"/>
            <a:ext cx="3365013" cy="452596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59E8-08D6-4B89-AE5B-4FB0D2406A0F}" type="datetime1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Правовая работа Первичной профсоюзной организации Самарской дирекции связи за 2016 год.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E044F-BCE8-4FD9-83F6-20D7829DB5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0945" y="1535113"/>
            <a:ext cx="336633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79" indent="0">
              <a:buNone/>
              <a:defRPr sz="17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49" indent="0">
              <a:buNone/>
              <a:defRPr sz="1600" b="1"/>
            </a:lvl6pPr>
            <a:lvl7pPr marL="2743139" indent="0">
              <a:buNone/>
              <a:defRPr sz="1600" b="1"/>
            </a:lvl7pPr>
            <a:lvl8pPr marL="3200328" indent="0">
              <a:buNone/>
              <a:defRPr sz="1600" b="1"/>
            </a:lvl8pPr>
            <a:lvl9pPr marL="36575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0945" y="2174875"/>
            <a:ext cx="336633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70296" y="1535113"/>
            <a:ext cx="3367659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79" indent="0">
              <a:buNone/>
              <a:defRPr sz="17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49" indent="0">
              <a:buNone/>
              <a:defRPr sz="1600" b="1"/>
            </a:lvl6pPr>
            <a:lvl7pPr marL="2743139" indent="0">
              <a:buNone/>
              <a:defRPr sz="1600" b="1"/>
            </a:lvl7pPr>
            <a:lvl8pPr marL="3200328" indent="0">
              <a:buNone/>
              <a:defRPr sz="1600" b="1"/>
            </a:lvl8pPr>
            <a:lvl9pPr marL="36575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870296" y="2174875"/>
            <a:ext cx="336765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D9DB2-3505-4FD3-9966-4F1F1CB2370E}" type="datetime1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Правовая работа Первичной профсоюзной организации Самарской дирекции связи за 2016 год.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9CDE2-7858-4759-9D9F-FAAA13FA48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621D4-3EBC-4BBA-9178-52047BE566C0}" type="datetime1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Правовая работа Первичной профсоюзной организации Самарской дирекции связи за 2016 год.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78663-9DB1-44B5-88F5-A237A12E27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D3BFC-CCBD-49CE-8CA0-D27A96606414}" type="datetime1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Правовая работа Первичной профсоюзной организации Самарской дирекции связи за 2016 год.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3FE1A-695E-42ED-9B19-849DF2C9DF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946" y="273049"/>
            <a:ext cx="250656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78779" y="273053"/>
            <a:ext cx="4259175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0946" y="1435103"/>
            <a:ext cx="250656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79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49" indent="0">
              <a:buNone/>
              <a:defRPr sz="900"/>
            </a:lvl6pPr>
            <a:lvl7pPr marL="2743139" indent="0">
              <a:buNone/>
              <a:defRPr sz="900"/>
            </a:lvl7pPr>
            <a:lvl8pPr marL="3200328" indent="0">
              <a:buNone/>
              <a:defRPr sz="900"/>
            </a:lvl8pPr>
            <a:lvl9pPr marL="365751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6AE4E-E1AF-4FD5-8BB4-F8DFFDB34BC1}" type="datetime1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Правовая работа Первичной профсоюзной организации Самарской дирекции связи за 2016 год.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13D0F-65B7-4B06-A0FE-C34DFDC3C3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357" y="4800600"/>
            <a:ext cx="457133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93357" y="612775"/>
            <a:ext cx="4571338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90" indent="0">
              <a:buNone/>
              <a:defRPr sz="2700"/>
            </a:lvl2pPr>
            <a:lvl3pPr marL="914379" indent="0">
              <a:buNone/>
              <a:defRPr sz="2400"/>
            </a:lvl3pPr>
            <a:lvl4pPr marL="1371570" indent="0">
              <a:buNone/>
              <a:defRPr sz="2000"/>
            </a:lvl4pPr>
            <a:lvl5pPr marL="1828760" indent="0">
              <a:buNone/>
              <a:defRPr sz="2000"/>
            </a:lvl5pPr>
            <a:lvl6pPr marL="2285949" indent="0">
              <a:buNone/>
              <a:defRPr sz="2000"/>
            </a:lvl6pPr>
            <a:lvl7pPr marL="2743139" indent="0">
              <a:buNone/>
              <a:defRPr sz="2000"/>
            </a:lvl7pPr>
            <a:lvl8pPr marL="3200328" indent="0">
              <a:buNone/>
              <a:defRPr sz="2000"/>
            </a:lvl8pPr>
            <a:lvl9pPr marL="3657518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93357" y="5367338"/>
            <a:ext cx="457133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79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49" indent="0">
              <a:buNone/>
              <a:defRPr sz="900"/>
            </a:lvl6pPr>
            <a:lvl7pPr marL="2743139" indent="0">
              <a:buNone/>
              <a:defRPr sz="900"/>
            </a:lvl7pPr>
            <a:lvl8pPr marL="3200328" indent="0">
              <a:buNone/>
              <a:defRPr sz="900"/>
            </a:lvl8pPr>
            <a:lvl9pPr marL="365751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6FA3C-C3B0-4292-8C4A-6785FC8942C7}" type="datetime1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Правовая работа Первичной профсоюзной организации Самарской дирекции связи за 2016 год.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F4DDF-AB60-4EC4-8B3F-E75AA7728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663" y="274637"/>
            <a:ext cx="822867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663" y="1600205"/>
            <a:ext cx="822867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663" y="6356356"/>
            <a:ext cx="2133556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58735C4-E264-4175-BCA0-62E18F09B6A4}" type="datetime1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78" y="6356356"/>
            <a:ext cx="2895447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Правовая работа Первичной профсоюзной организации Самарской дирекции связи за 2016 год.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2781" y="6356356"/>
            <a:ext cx="2133556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04863E-47B6-4B44-A423-26F7551D0D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9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7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6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4" indent="-28574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5" indent="-22859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4" indent="-22859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5" indent="-228595" algn="l" defTabSz="9143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4" indent="-228595" algn="l" defTabSz="9143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3" indent="-228595" algn="l" defTabSz="9143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9" algn="l" defTabSz="9143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0" algn="l" defTabSz="9143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8" algn="l" defTabSz="9143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7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FE70F19-8C88-402D-B8A8-C1CEA7787D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92"/>
          <a:stretch/>
        </p:blipFill>
        <p:spPr>
          <a:xfrm>
            <a:off x="0" y="-1"/>
            <a:ext cx="10974388" cy="4561972"/>
          </a:xfrm>
          <a:prstGeom prst="rect">
            <a:avLst/>
          </a:prstGeom>
        </p:spPr>
      </p:pic>
      <p:pic>
        <p:nvPicPr>
          <p:cNvPr id="12291" name="Picture 4" descr="cover_2.png"/>
          <p:cNvPicPr>
            <a:picLocks noChangeAspect="1"/>
          </p:cNvPicPr>
          <p:nvPr/>
        </p:nvPicPr>
        <p:blipFill>
          <a:blip r:embed="rId3" cstate="print"/>
          <a:srcRect t="48518"/>
          <a:stretch>
            <a:fillRect/>
          </a:stretch>
        </p:blipFill>
        <p:spPr bwMode="auto">
          <a:xfrm>
            <a:off x="0" y="3333741"/>
            <a:ext cx="10974388" cy="357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36194" name="Text Box 1026"/>
          <p:cNvSpPr txBox="1">
            <a:spLocks noChangeArrowheads="1"/>
          </p:cNvSpPr>
          <p:nvPr/>
        </p:nvSpPr>
        <p:spPr bwMode="auto">
          <a:xfrm>
            <a:off x="8969" y="4707459"/>
            <a:ext cx="941163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</a:rPr>
              <a:t>Руководитель отряда: Прочанкина Анна Сергеевна</a:t>
            </a:r>
            <a:endParaRPr lang="ru-RU" sz="2000" dirty="0">
              <a:solidFill>
                <a:srgbClr val="C0000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9" name="Title 5"/>
          <p:cNvSpPr>
            <a:spLocks/>
          </p:cNvSpPr>
          <p:nvPr/>
        </p:nvSpPr>
        <p:spPr bwMode="auto">
          <a:xfrm>
            <a:off x="554646" y="3203049"/>
            <a:ext cx="7704243" cy="13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pPr algn="ctr" defTabSz="914379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Самарский регион </a:t>
            </a:r>
          </a:p>
          <a:p>
            <a:pPr algn="ctr" defTabSz="914379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ЛИГА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ВОЛОНТЕРОВ КУЙБЫШЕВСКОЙ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9">
              <a:defRPr/>
            </a:pP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ЖЕЛЕЗНОЙ ДОРОГИ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8" name="Рисунок 7" descr="Без имени-1.jpg">
            <a:extLst>
              <a:ext uri="{FF2B5EF4-FFF2-40B4-BE49-F238E27FC236}">
                <a16:creationId xmlns="" xmlns:a16="http://schemas.microsoft.com/office/drawing/2014/main" id="{6A4F8397-1D8F-47C6-A10E-7A1C19909A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6074" y="4061205"/>
            <a:ext cx="2357786" cy="151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24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Лого Вн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3578" y="728700"/>
            <a:ext cx="1842708" cy="1537509"/>
          </a:xfrm>
          <a:prstGeom prst="rect">
            <a:avLst/>
          </a:prstGeom>
        </p:spPr>
      </p:pic>
      <p:sp>
        <p:nvSpPr>
          <p:cNvPr id="17" name="Нижний колонтитул 7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10974388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algn="r"/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2022</a:t>
            </a: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1728788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endParaRPr lang="ru-RU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" y="6611780"/>
            <a:ext cx="255194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fld id="{B08655B0-6782-4873-8631-3E35E40F88BC}" type="slidenum">
              <a:rPr lang="ru-RU" sz="1000" smtClean="0">
                <a:latin typeface="RussianRail A Pro"/>
              </a:rPr>
              <a:pPr/>
              <a:t>10</a:t>
            </a:fld>
            <a:endParaRPr lang="ru-RU" sz="1000" dirty="0">
              <a:latin typeface="RussianRail A Pro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0" y="0"/>
            <a:ext cx="10974388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rmAutofit/>
          </a:bodyPr>
          <a:lstStyle/>
          <a:p>
            <a:pPr algn="ctr" defTabSz="914379" eaLnBrk="0" hangingPunct="0"/>
            <a:endParaRPr lang="ru-RU" sz="4400" dirty="0">
              <a:solidFill>
                <a:srgbClr val="FF0000"/>
              </a:solidFill>
              <a:latin typeface="RussianRail G Pro" pitchFamily="50" charset="-52"/>
              <a:ea typeface="+mj-ea"/>
              <a:cs typeface="+mj-cs"/>
            </a:endParaRPr>
          </a:p>
        </p:txBody>
      </p:sp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230610" y="1016732"/>
            <a:ext cx="10441160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marL="9525" indent="-9525" algn="just"/>
            <a:r>
              <a:rPr lang="ru-RU" sz="2400" dirty="0">
                <a:latin typeface="Verdana" pitchFamily="34" charset="0"/>
                <a:ea typeface="Verdana" pitchFamily="34" charset="0"/>
              </a:rPr>
              <a:t>Помощь на ежемесячных акциях благотворительного </a:t>
            </a:r>
          </a:p>
          <a:p>
            <a:pPr marL="9525" indent="-9525" algn="just"/>
            <a:r>
              <a:rPr lang="ru-RU" sz="2400" dirty="0">
                <a:latin typeface="Verdana" pitchFamily="34" charset="0"/>
                <a:ea typeface="Verdana" pitchFamily="34" charset="0"/>
              </a:rPr>
              <a:t>проекта «Вторсырье на благотворительность» </a:t>
            </a:r>
          </a:p>
          <a:p>
            <a:pPr marL="9525" indent="-9525" algn="just"/>
            <a:r>
              <a:rPr lang="ru-RU" sz="2400" dirty="0">
                <a:latin typeface="Verdana" pitchFamily="34" charset="0"/>
                <a:ea typeface="Verdana" pitchFamily="34" charset="0"/>
              </a:rPr>
              <a:t>(раздельный сбор отходов)</a:t>
            </a:r>
          </a:p>
        </p:txBody>
      </p:sp>
      <p:pic>
        <p:nvPicPr>
          <p:cNvPr id="21" name="Рисунок 20" descr="A3AfW4MsTv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94048" y="2672916"/>
            <a:ext cx="1780340" cy="2376264"/>
          </a:xfrm>
          <a:prstGeom prst="rect">
            <a:avLst/>
          </a:prstGeom>
        </p:spPr>
      </p:pic>
      <p:pic>
        <p:nvPicPr>
          <p:cNvPr id="22" name="Рисунок 21" descr="9JbIVgBb5x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51117">
            <a:off x="8016257" y="3958581"/>
            <a:ext cx="1807315" cy="2412268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2E0FE863-4845-4A2A-979F-A085A79BD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5599"/>
            <a:ext cx="10974388" cy="4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1682712" algn="l"/>
              </a:tabLst>
            </a:pPr>
            <a:r>
              <a:rPr lang="ru-RU" sz="2600" b="1" dirty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ВТОРСЫРЬЕ НА БЛАГОТВОРИТЕЛЬНОСТЬ</a:t>
            </a:r>
          </a:p>
        </p:txBody>
      </p:sp>
      <p:pic>
        <p:nvPicPr>
          <p:cNvPr id="18" name="Рисунок 17" descr="IMG_20201205_1450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55246" y="1916832"/>
            <a:ext cx="2891813" cy="21688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" y="2427216"/>
            <a:ext cx="3271515" cy="24470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14" y="2250797"/>
            <a:ext cx="2926160" cy="38970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044">
            <a:off x="6000862" y="3918447"/>
            <a:ext cx="1870960" cy="2492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2" y="4570307"/>
            <a:ext cx="2507771" cy="18808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IMG_7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112" y="1016732"/>
            <a:ext cx="3564396" cy="2376264"/>
          </a:xfrm>
          <a:prstGeom prst="rect">
            <a:avLst/>
          </a:prstGeom>
        </p:spPr>
      </p:pic>
      <p:pic>
        <p:nvPicPr>
          <p:cNvPr id="12" name="Рисунок 11" descr="IMG_69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3998" y="836712"/>
            <a:ext cx="3510390" cy="2340260"/>
          </a:xfrm>
          <a:prstGeom prst="rect">
            <a:avLst/>
          </a:prstGeom>
        </p:spPr>
      </p:pic>
      <p:pic>
        <p:nvPicPr>
          <p:cNvPr id="21" name="Рисунок 20" descr="IMG_7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47234" y="2852936"/>
            <a:ext cx="2952328" cy="1968219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0"/>
            <a:ext cx="10974388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rmAutofit/>
          </a:bodyPr>
          <a:lstStyle/>
          <a:p>
            <a:pPr algn="ctr" defTabSz="914379" eaLnBrk="0" hangingPunct="0"/>
            <a:r>
              <a:rPr lang="ru-RU" sz="4400" dirty="0">
                <a:solidFill>
                  <a:srgbClr val="FF0000"/>
                </a:solidFill>
                <a:latin typeface="RussianRail G Pro" pitchFamily="50" charset="-52"/>
                <a:ea typeface="+mj-ea"/>
                <a:cs typeface="+mj-cs"/>
              </a:rPr>
              <a:t>Проект «Стань Дедом Морозом»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6D92FCF-77C2-4778-93B6-A793D20CC39D}"/>
              </a:ext>
            </a:extLst>
          </p:cNvPr>
          <p:cNvSpPr txBox="1"/>
          <p:nvPr/>
        </p:nvSpPr>
        <p:spPr>
          <a:xfrm>
            <a:off x="0" y="836712"/>
            <a:ext cx="3060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B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Самара</a:t>
            </a:r>
            <a:endParaRPr lang="ru-RU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Рисунок 16" descr="IMG_7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00708"/>
            <a:ext cx="4198470" cy="2798980"/>
          </a:xfrm>
          <a:prstGeom prst="rect">
            <a:avLst/>
          </a:prstGeom>
        </p:spPr>
      </p:pic>
      <p:pic>
        <p:nvPicPr>
          <p:cNvPr id="20" name="Рисунок 19" descr="IMG_70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8902" y="3104964"/>
            <a:ext cx="3276364" cy="2184243"/>
          </a:xfrm>
          <a:prstGeom prst="rect">
            <a:avLst/>
          </a:prstGeom>
        </p:spPr>
      </p:pic>
      <p:pic>
        <p:nvPicPr>
          <p:cNvPr id="23" name="Рисунок 22" descr="IMG_715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54260" y="4311248"/>
            <a:ext cx="3820128" cy="2546752"/>
          </a:xfrm>
          <a:prstGeom prst="rect">
            <a:avLst/>
          </a:prstGeom>
        </p:spPr>
      </p:pic>
      <p:pic>
        <p:nvPicPr>
          <p:cNvPr id="14" name="Рисунок 13" descr="IMG_697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284984"/>
            <a:ext cx="2894906" cy="1929937"/>
          </a:xfrm>
          <a:prstGeom prst="rect">
            <a:avLst/>
          </a:prstGeom>
        </p:spPr>
      </p:pic>
      <p:pic>
        <p:nvPicPr>
          <p:cNvPr id="13" name="Рисунок 12" descr="IMG_697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8662" y="5081802"/>
            <a:ext cx="2664296" cy="1776198"/>
          </a:xfrm>
          <a:prstGeom prst="rect">
            <a:avLst/>
          </a:prstGeom>
        </p:spPr>
      </p:pic>
      <p:pic>
        <p:nvPicPr>
          <p:cNvPr id="24" name="Рисунок 23" descr="IMG_712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95006" y="4889781"/>
            <a:ext cx="2952328" cy="196821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0" y="0"/>
            <a:ext cx="10974388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rmAutofit/>
          </a:bodyPr>
          <a:lstStyle/>
          <a:p>
            <a:pPr algn="ctr" defTabSz="914379" eaLnBrk="0" hangingPunct="0"/>
            <a:r>
              <a:rPr lang="ru-RU" sz="4400" dirty="0">
                <a:solidFill>
                  <a:srgbClr val="FF0000"/>
                </a:solidFill>
                <a:latin typeface="RussianRail G Pro" pitchFamily="50" charset="-52"/>
                <a:ea typeface="+mj-ea"/>
                <a:cs typeface="+mj-cs"/>
              </a:rPr>
              <a:t>КОНТАКТЫ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D92FCF-77C2-4778-93B6-A793D20CC39D}"/>
              </a:ext>
            </a:extLst>
          </p:cNvPr>
          <p:cNvSpPr txBox="1"/>
          <p:nvPr/>
        </p:nvSpPr>
        <p:spPr>
          <a:xfrm>
            <a:off x="0" y="836712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B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Сообщество </a:t>
            </a:r>
            <a:r>
              <a:rPr lang="ru-RU" sz="2400" b="1" dirty="0" err="1">
                <a:solidFill>
                  <a:srgbClr val="0000B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ВКонтакте</a:t>
            </a:r>
            <a:endParaRPr 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6D92FCF-77C2-4778-93B6-A793D20CC39D}"/>
              </a:ext>
            </a:extLst>
          </p:cNvPr>
          <p:cNvSpPr txBox="1"/>
          <p:nvPr/>
        </p:nvSpPr>
        <p:spPr>
          <a:xfrm>
            <a:off x="7997436" y="995731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0000B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Телеграм</a:t>
            </a:r>
            <a:r>
              <a:rPr lang="ru-RU" sz="2400" b="1" dirty="0">
                <a:solidFill>
                  <a:srgbClr val="0000B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канал</a:t>
            </a:r>
            <a:endParaRPr 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Рисунок 10" descr="aea6044685813047371ff6ea0719ce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4226" y="2593225"/>
            <a:ext cx="3298905" cy="172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6D92FCF-77C2-4778-93B6-A793D20CC39D}"/>
              </a:ext>
            </a:extLst>
          </p:cNvPr>
          <p:cNvSpPr txBox="1"/>
          <p:nvPr/>
        </p:nvSpPr>
        <p:spPr>
          <a:xfrm>
            <a:off x="5145254" y="1754824"/>
            <a:ext cx="248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B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Чат</a:t>
            </a:r>
          </a:p>
          <a:p>
            <a:pPr algn="ctr"/>
            <a:r>
              <a:rPr lang="en-US" sz="2400" b="1" dirty="0" err="1">
                <a:solidFill>
                  <a:srgbClr val="0000B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Whats</a:t>
            </a:r>
            <a:r>
              <a:rPr lang="en-US" sz="2400" b="1" dirty="0">
                <a:solidFill>
                  <a:srgbClr val="0000B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App</a:t>
            </a:r>
            <a:endParaRPr 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6D92FCF-77C2-4778-93B6-A793D20CC39D}"/>
              </a:ext>
            </a:extLst>
          </p:cNvPr>
          <p:cNvSpPr txBox="1"/>
          <p:nvPr/>
        </p:nvSpPr>
        <p:spPr>
          <a:xfrm>
            <a:off x="0" y="5517232"/>
            <a:ext cx="6747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B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Телефон руководителя</a:t>
            </a:r>
          </a:p>
          <a:p>
            <a:r>
              <a:rPr lang="ru-RU" sz="2400" b="1" dirty="0">
                <a:solidFill>
                  <a:srgbClr val="0000B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«Лиги волонтеров</a:t>
            </a:r>
          </a:p>
          <a:p>
            <a:r>
              <a:rPr lang="ru-RU" sz="2400" b="1" dirty="0">
                <a:solidFill>
                  <a:srgbClr val="0000B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Куйбышевской» - 89277150780</a:t>
            </a:r>
            <a:endParaRPr 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0" y="1465250"/>
            <a:ext cx="4684034" cy="40519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51" y="2054263"/>
            <a:ext cx="2669781" cy="45252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59190F9-1452-CCD5-96F1-2123207D5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15" y="3491241"/>
            <a:ext cx="1996840" cy="19968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CB2C08A-E5DD-D0A8-EB5E-6A2F1520FC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93" y="1939145"/>
            <a:ext cx="2458296" cy="47185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ез имени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0850" y="1880828"/>
            <a:ext cx="5855723" cy="3753036"/>
          </a:xfrm>
          <a:prstGeom prst="rect">
            <a:avLst/>
          </a:prstGeom>
        </p:spPr>
      </p:pic>
      <p:sp>
        <p:nvSpPr>
          <p:cNvPr id="17" name="Нижний колонтитул 7"/>
          <p:cNvSpPr>
            <a:spLocks noGrp="1"/>
          </p:cNvSpPr>
          <p:nvPr>
            <p:ph type="ftr" sz="quarter" idx="4294967295"/>
          </p:nvPr>
        </p:nvSpPr>
        <p:spPr>
          <a:xfrm>
            <a:off x="0" y="6496051"/>
            <a:ext cx="10974388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algn="r"/>
            <a:r>
              <a:rPr lang="ru-RU" sz="1000" b="1" dirty="0">
                <a:solidFill>
                  <a:schemeClr val="bg2">
                    <a:lumMod val="50000"/>
                  </a:schemeClr>
                </a:solidFill>
              </a:rPr>
              <a:t>2020</a:t>
            </a:r>
            <a:endParaRPr lang="ru-RU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1728788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endParaRPr lang="ru-RU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" y="6611780"/>
            <a:ext cx="255194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fld id="{B08655B0-6782-4873-8631-3E35E40F88BC}" type="slidenum">
              <a:rPr lang="ru-RU" sz="1000" smtClean="0">
                <a:latin typeface="RussianRail A Pro"/>
              </a:rPr>
              <a:pPr/>
              <a:t>13</a:t>
            </a:fld>
            <a:endParaRPr lang="ru-RU" sz="1000" dirty="0">
              <a:latin typeface="RussianRail A Pro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38622" y="0"/>
            <a:ext cx="1040515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dirty="0"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  <a:p>
            <a:pPr algn="ctr">
              <a:defRPr/>
            </a:pPr>
            <a:r>
              <a:rPr lang="ru-RU" sz="4400" b="1" dirty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ижний колонтитул 7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10974388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algn="r"/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ru-RU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1728788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endParaRPr lang="ru-RU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" y="6611780"/>
            <a:ext cx="255194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fld id="{B08655B0-6782-4873-8631-3E35E40F88BC}" type="slidenum">
              <a:rPr lang="ru-RU" sz="1000" smtClean="0">
                <a:latin typeface="RussianRail A Pro"/>
              </a:rPr>
              <a:pPr/>
              <a:t>2</a:t>
            </a:fld>
            <a:endParaRPr lang="ru-RU" sz="1000" dirty="0">
              <a:latin typeface="RussianRail A Pro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0" y="0"/>
            <a:ext cx="10974388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rmAutofit/>
          </a:bodyPr>
          <a:lstStyle/>
          <a:p>
            <a:pPr algn="ctr" defTabSz="914379" eaLnBrk="0" hangingPunct="0"/>
            <a:endParaRPr lang="ru-RU" sz="4400" dirty="0">
              <a:solidFill>
                <a:srgbClr val="FF0000"/>
              </a:solidFill>
              <a:latin typeface="RussianRail G Pro" pitchFamily="50" charset="-52"/>
              <a:ea typeface="+mj-ea"/>
              <a:cs typeface="+mj-cs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235599"/>
            <a:ext cx="10974388" cy="4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1682712" algn="l"/>
              </a:tabLst>
            </a:pPr>
            <a:r>
              <a:rPr lang="ru-RU" sz="26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Наша команда</a:t>
            </a:r>
            <a:endParaRPr lang="ru-RU" sz="2600" b="1" dirty="0">
              <a:solidFill>
                <a:srgbClr val="FF0000"/>
              </a:solidFill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92363" y="2577567"/>
            <a:ext cx="1891359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sz="12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Руководитель </a:t>
            </a:r>
          </a:p>
          <a:p>
            <a:pPr>
              <a:tabLst>
                <a:tab pos="1682712" algn="l"/>
              </a:tabLst>
            </a:pPr>
            <a:r>
              <a:rPr lang="ru-RU" sz="12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волонтерского отряда</a:t>
            </a:r>
            <a:endParaRPr lang="ru-RU" sz="1200" b="1" dirty="0">
              <a:solidFill>
                <a:srgbClr val="FF0000"/>
              </a:solidFill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74620" y="3037951"/>
            <a:ext cx="224988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b="1" dirty="0" smtClean="0">
                <a:latin typeface="RussianRail B Pro" pitchFamily="50" charset="-52"/>
                <a:ea typeface="Verdana" pitchFamily="34" charset="0"/>
                <a:cs typeface="Verdana" pitchFamily="34" charset="0"/>
              </a:rPr>
              <a:t>Прочанкина Анна</a:t>
            </a:r>
            <a:endParaRPr lang="ru-RU" b="1" dirty="0"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7" y="976137"/>
            <a:ext cx="1574859" cy="15927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66" y="992152"/>
            <a:ext cx="1612040" cy="1597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47" y="976138"/>
            <a:ext cx="1558956" cy="1613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77" y="988545"/>
            <a:ext cx="1443932" cy="1601362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312883" y="2724827"/>
            <a:ext cx="1891359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sz="12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Активист</a:t>
            </a:r>
            <a:endParaRPr lang="ru-RU" sz="1200" b="1" dirty="0">
              <a:solidFill>
                <a:srgbClr val="FF0000"/>
              </a:solidFill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229127" y="2983600"/>
            <a:ext cx="249282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b="1" dirty="0" smtClean="0">
                <a:latin typeface="RussianRail B Pro" pitchFamily="50" charset="-52"/>
                <a:ea typeface="Verdana" pitchFamily="34" charset="0"/>
                <a:cs typeface="Verdana" pitchFamily="34" charset="0"/>
              </a:rPr>
              <a:t>Иванюкова Наталья</a:t>
            </a:r>
            <a:endParaRPr lang="ru-RU" b="1" dirty="0"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665854" y="3039681"/>
            <a:ext cx="224988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b="1" dirty="0" smtClean="0">
                <a:latin typeface="RussianRail B Pro" pitchFamily="50" charset="-52"/>
                <a:ea typeface="Verdana" pitchFamily="34" charset="0"/>
                <a:cs typeface="Verdana" pitchFamily="34" charset="0"/>
              </a:rPr>
              <a:t>Косарева Анна</a:t>
            </a:r>
            <a:endParaRPr lang="ru-RU" b="1" dirty="0"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668844" y="2724827"/>
            <a:ext cx="1891359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sz="12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Активист</a:t>
            </a:r>
            <a:endParaRPr lang="ru-RU" sz="1200" b="1" dirty="0">
              <a:solidFill>
                <a:srgbClr val="FF0000"/>
              </a:solidFill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6872529" y="2731131"/>
            <a:ext cx="1891359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sz="12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Активист</a:t>
            </a:r>
            <a:endParaRPr lang="ru-RU" sz="1200" b="1" dirty="0">
              <a:solidFill>
                <a:srgbClr val="FF0000"/>
              </a:solidFill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6518474" y="2952078"/>
            <a:ext cx="249711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b="1" dirty="0" smtClean="0">
                <a:latin typeface="RussianRail B Pro" pitchFamily="50" charset="-52"/>
                <a:ea typeface="Verdana" pitchFamily="34" charset="0"/>
                <a:cs typeface="Verdana" pitchFamily="34" charset="0"/>
              </a:rPr>
              <a:t>Суханова Татьяна</a:t>
            </a:r>
            <a:endParaRPr lang="ru-RU" b="1" dirty="0"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467" y="985088"/>
            <a:ext cx="1319250" cy="1583846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9015585" y="2952078"/>
            <a:ext cx="2249882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b="1" dirty="0" smtClean="0">
                <a:latin typeface="RussianRail B Pro" pitchFamily="50" charset="-52"/>
                <a:ea typeface="Verdana" pitchFamily="34" charset="0"/>
                <a:cs typeface="Verdana" pitchFamily="34" charset="0"/>
              </a:rPr>
              <a:t>Биктимирова</a:t>
            </a:r>
          </a:p>
          <a:p>
            <a:pPr>
              <a:tabLst>
                <a:tab pos="1682712" algn="l"/>
              </a:tabLst>
            </a:pPr>
            <a:r>
              <a:rPr lang="ru-RU" b="1" dirty="0" smtClean="0">
                <a:latin typeface="RussianRail B Pro" pitchFamily="50" charset="-52"/>
                <a:ea typeface="Verdana" pitchFamily="34" charset="0"/>
                <a:cs typeface="Verdana" pitchFamily="34" charset="0"/>
              </a:rPr>
              <a:t>Анастасия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9015585" y="2696790"/>
            <a:ext cx="1891359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sz="12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Активист</a:t>
            </a:r>
            <a:endParaRPr lang="ru-RU" sz="1200" b="1" dirty="0">
              <a:solidFill>
                <a:srgbClr val="FF0000"/>
              </a:solidFill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466" y="3598408"/>
            <a:ext cx="1395933" cy="2032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238" y="3509917"/>
            <a:ext cx="1660585" cy="2106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58" y="3512564"/>
            <a:ext cx="2116774" cy="21037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83" y="3512564"/>
            <a:ext cx="1785197" cy="210373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7" y="3586006"/>
            <a:ext cx="1503195" cy="2030290"/>
          </a:xfrm>
          <a:prstGeom prst="rect">
            <a:avLst/>
          </a:prstGeom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74620" y="5646602"/>
            <a:ext cx="1891359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sz="12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Активист</a:t>
            </a:r>
            <a:endParaRPr lang="ru-RU" sz="1200" b="1" dirty="0">
              <a:solidFill>
                <a:srgbClr val="FF0000"/>
              </a:solidFill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2312883" y="5619295"/>
            <a:ext cx="1891359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sz="12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Активист</a:t>
            </a:r>
            <a:endParaRPr lang="ru-RU" sz="1200" b="1" dirty="0">
              <a:solidFill>
                <a:srgbClr val="FF0000"/>
              </a:solidFill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4605051" y="5652906"/>
            <a:ext cx="1891359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sz="12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Активист</a:t>
            </a:r>
            <a:endParaRPr lang="ru-RU" sz="1200" b="1" dirty="0">
              <a:solidFill>
                <a:srgbClr val="FF0000"/>
              </a:solidFill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6869248" y="5637624"/>
            <a:ext cx="1891359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sz="12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Активист</a:t>
            </a:r>
            <a:endParaRPr lang="ru-RU" sz="1200" b="1" dirty="0">
              <a:solidFill>
                <a:srgbClr val="FF0000"/>
              </a:solidFill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9122984" y="5628227"/>
            <a:ext cx="1891359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sz="12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Активист</a:t>
            </a:r>
            <a:endParaRPr lang="ru-RU" sz="1200" b="1" dirty="0">
              <a:solidFill>
                <a:srgbClr val="FF0000"/>
              </a:solidFill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40727" y="5799929"/>
            <a:ext cx="2249882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b="1" dirty="0" err="1" smtClean="0">
                <a:latin typeface="RussianRail B Pro" pitchFamily="50" charset="-52"/>
                <a:ea typeface="Verdana" pitchFamily="34" charset="0"/>
                <a:cs typeface="Verdana" pitchFamily="34" charset="0"/>
              </a:rPr>
              <a:t>Берстагалиев</a:t>
            </a:r>
            <a:r>
              <a:rPr lang="ru-RU" b="1" dirty="0" smtClean="0">
                <a:latin typeface="RussianRail B Pro" pitchFamily="50" charset="-52"/>
                <a:ea typeface="Verdana" pitchFamily="34" charset="0"/>
                <a:cs typeface="Verdana" pitchFamily="34" charset="0"/>
              </a:rPr>
              <a:t> Дамир</a:t>
            </a:r>
            <a:endParaRPr lang="ru-RU" b="1" dirty="0"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2225116" y="5790465"/>
            <a:ext cx="2249882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b="1" dirty="0" smtClean="0">
                <a:latin typeface="RussianRail B Pro" pitchFamily="50" charset="-52"/>
                <a:ea typeface="Verdana" pitchFamily="34" charset="0"/>
                <a:cs typeface="Verdana" pitchFamily="34" charset="0"/>
              </a:rPr>
              <a:t>Плигускина Людмила</a:t>
            </a:r>
            <a:endParaRPr lang="ru-RU" b="1" dirty="0"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497272" y="5884254"/>
            <a:ext cx="236216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b="1" dirty="0" smtClean="0">
                <a:latin typeface="RussianRail B Pro" pitchFamily="50" charset="-52"/>
                <a:ea typeface="Verdana" pitchFamily="34" charset="0"/>
                <a:cs typeface="Verdana" pitchFamily="34" charset="0"/>
              </a:rPr>
              <a:t>Бойкина Виктория</a:t>
            </a:r>
            <a:endParaRPr lang="ru-RU" b="1" dirty="0"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6873102" y="5896292"/>
            <a:ext cx="224988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b="1" dirty="0" smtClean="0">
                <a:latin typeface="RussianRail B Pro" pitchFamily="50" charset="-52"/>
                <a:ea typeface="Verdana" pitchFamily="34" charset="0"/>
                <a:cs typeface="Verdana" pitchFamily="34" charset="0"/>
              </a:rPr>
              <a:t>Полтев Вадим</a:t>
            </a:r>
            <a:endParaRPr lang="ru-RU" b="1" dirty="0"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8760607" y="5872986"/>
            <a:ext cx="2259698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b="1" dirty="0" smtClean="0">
                <a:latin typeface="RussianRail B Pro" pitchFamily="50" charset="-52"/>
                <a:ea typeface="Verdana" pitchFamily="34" charset="0"/>
                <a:cs typeface="Verdana" pitchFamily="34" charset="0"/>
              </a:rPr>
              <a:t>Фомин Александр</a:t>
            </a:r>
            <a:endParaRPr lang="ru-RU" b="1" dirty="0"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68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ижний колонтитул 7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10974388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algn="r"/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2022</a:t>
            </a: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1728788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endParaRPr lang="ru-RU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" y="6611780"/>
            <a:ext cx="255194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fld id="{B08655B0-6782-4873-8631-3E35E40F88BC}" type="slidenum">
              <a:rPr lang="ru-RU" sz="1000" smtClean="0">
                <a:latin typeface="RussianRail A Pro"/>
              </a:rPr>
              <a:pPr/>
              <a:t>3</a:t>
            </a:fld>
            <a:endParaRPr lang="ru-RU" sz="1000" dirty="0">
              <a:latin typeface="RussianRail A Pro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0" y="0"/>
            <a:ext cx="10974388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rmAutofit/>
          </a:bodyPr>
          <a:lstStyle/>
          <a:p>
            <a:pPr algn="ctr" defTabSz="914379" eaLnBrk="0" hangingPunct="0"/>
            <a:endParaRPr lang="ru-RU" sz="4400" dirty="0">
              <a:solidFill>
                <a:srgbClr val="FF0000"/>
              </a:solidFill>
              <a:latin typeface="RussianRail G Pro" pitchFamily="50" charset="-52"/>
              <a:ea typeface="+mj-ea"/>
              <a:cs typeface="+mj-cs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235599"/>
            <a:ext cx="10974388" cy="4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1682712" algn="l"/>
              </a:tabLst>
            </a:pPr>
            <a:r>
              <a:rPr lang="ru-RU" sz="26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Направления деятельности</a:t>
            </a:r>
            <a:endParaRPr lang="ru-RU" sz="2600" b="1" dirty="0">
              <a:solidFill>
                <a:srgbClr val="FF0000"/>
              </a:solidFill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94606" y="1844824"/>
            <a:ext cx="5760640" cy="289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  <a:tabLst>
                <a:tab pos="1682712" algn="l"/>
              </a:tabLst>
            </a:pPr>
            <a:r>
              <a:rPr lang="ru-RU" sz="2600" b="1" dirty="0">
                <a:latin typeface="RussianRail B Pro" pitchFamily="50" charset="-52"/>
                <a:ea typeface="Verdana" pitchFamily="34" charset="0"/>
                <a:cs typeface="Verdana" pitchFamily="34" charset="0"/>
              </a:rPr>
              <a:t>Социальное</a:t>
            </a:r>
          </a:p>
          <a:p>
            <a:pPr marL="514350" indent="-514350">
              <a:buAutoNum type="arabicPeriod"/>
              <a:tabLst>
                <a:tab pos="1682712" algn="l"/>
              </a:tabLst>
            </a:pPr>
            <a:r>
              <a:rPr lang="ru-RU" sz="2600" b="1" dirty="0">
                <a:latin typeface="RussianRail B Pro" pitchFamily="50" charset="-52"/>
                <a:ea typeface="Verdana" pitchFamily="34" charset="0"/>
                <a:cs typeface="Verdana" pitchFamily="34" charset="0"/>
              </a:rPr>
              <a:t>Здоровый образ жизни</a:t>
            </a:r>
          </a:p>
          <a:p>
            <a:pPr marL="514350" indent="-514350">
              <a:buAutoNum type="arabicPeriod"/>
              <a:tabLst>
                <a:tab pos="1682712" algn="l"/>
              </a:tabLst>
            </a:pPr>
            <a:r>
              <a:rPr lang="ru-RU" sz="2600" b="1" dirty="0">
                <a:latin typeface="RussianRail B Pro" pitchFamily="50" charset="-52"/>
                <a:ea typeface="Verdana" pitchFamily="34" charset="0"/>
                <a:cs typeface="Verdana" pitchFamily="34" charset="0"/>
              </a:rPr>
              <a:t>Культурно-патриотическое</a:t>
            </a:r>
          </a:p>
          <a:p>
            <a:pPr marL="514350" indent="-514350">
              <a:buAutoNum type="arabicPeriod"/>
              <a:tabLst>
                <a:tab pos="1682712" algn="l"/>
              </a:tabLst>
            </a:pPr>
            <a:r>
              <a:rPr lang="ru-RU" sz="2600" b="1" dirty="0" err="1">
                <a:latin typeface="RussianRail B Pro" pitchFamily="50" charset="-52"/>
                <a:ea typeface="Verdana" pitchFamily="34" charset="0"/>
                <a:cs typeface="Verdana" pitchFamily="34" charset="0"/>
              </a:rPr>
              <a:t>Медиа-волонтерство</a:t>
            </a:r>
            <a:endParaRPr lang="ru-RU" sz="2600" b="1" dirty="0"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  <a:p>
            <a:pPr marL="514350" indent="-514350">
              <a:buAutoNum type="arabicPeriod"/>
              <a:tabLst>
                <a:tab pos="1682712" algn="l"/>
              </a:tabLst>
            </a:pPr>
            <a:r>
              <a:rPr lang="ru-RU" sz="2600" b="1" dirty="0">
                <a:latin typeface="RussianRail B Pro" pitchFamily="50" charset="-52"/>
                <a:ea typeface="Verdana" pitchFamily="34" charset="0"/>
                <a:cs typeface="Verdana" pitchFamily="34" charset="0"/>
              </a:rPr>
              <a:t>Железнодорожное</a:t>
            </a:r>
          </a:p>
          <a:p>
            <a:pPr marL="514350" indent="-514350">
              <a:buAutoNum type="arabicPeriod"/>
              <a:tabLst>
                <a:tab pos="1682712" algn="l"/>
              </a:tabLst>
            </a:pPr>
            <a:r>
              <a:rPr lang="ru-RU" sz="2600" b="1" dirty="0">
                <a:latin typeface="RussianRail B Pro" pitchFamily="50" charset="-52"/>
                <a:ea typeface="Verdana" pitchFamily="34" charset="0"/>
                <a:cs typeface="Verdana" pitchFamily="34" charset="0"/>
              </a:rPr>
              <a:t>Экологическое</a:t>
            </a:r>
          </a:p>
          <a:p>
            <a:pPr marL="514350" indent="-514350">
              <a:buAutoNum type="arabicPeriod"/>
              <a:tabLst>
                <a:tab pos="1682712" algn="l"/>
              </a:tabLst>
            </a:pPr>
            <a:r>
              <a:rPr lang="ru-RU" sz="2600" b="1" dirty="0">
                <a:latin typeface="RussianRail B Pro" pitchFamily="50" charset="-52"/>
                <a:ea typeface="Verdana" pitchFamily="34" charset="0"/>
                <a:cs typeface="Verdana" pitchFamily="34" charset="0"/>
              </a:rPr>
              <a:t>Интеллектуальное (</a:t>
            </a:r>
            <a:r>
              <a:rPr lang="en-US" sz="2600" b="1" dirty="0">
                <a:latin typeface="RussianRail B Pro" pitchFamily="50" charset="-52"/>
                <a:ea typeface="Verdana" pitchFamily="34" charset="0"/>
                <a:cs typeface="Verdana" pitchFamily="34" charset="0"/>
              </a:rPr>
              <a:t>PRO bono)</a:t>
            </a:r>
            <a:endParaRPr lang="ru-RU" sz="2600" b="1" dirty="0"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7865B3F-A098-8638-5BB2-4FD3516E5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57" y="1576873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3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ижний колонтитул 7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10974388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algn="r"/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2022</a:t>
            </a: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1728788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endParaRPr lang="ru-RU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" y="6611780"/>
            <a:ext cx="255194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fld id="{B08655B0-6782-4873-8631-3E35E40F88BC}" type="slidenum">
              <a:rPr lang="ru-RU" sz="1000" smtClean="0">
                <a:latin typeface="RussianRail A Pro"/>
              </a:rPr>
              <a:pPr/>
              <a:t>4</a:t>
            </a:fld>
            <a:endParaRPr lang="ru-RU" sz="1000" dirty="0">
              <a:latin typeface="RussianRail A Pro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0" y="0"/>
            <a:ext cx="10974388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rmAutofit/>
          </a:bodyPr>
          <a:lstStyle/>
          <a:p>
            <a:pPr algn="ctr" defTabSz="914379" eaLnBrk="0" hangingPunct="0"/>
            <a:endParaRPr lang="ru-RU" sz="4400" dirty="0">
              <a:solidFill>
                <a:srgbClr val="FF0000"/>
              </a:solidFill>
              <a:latin typeface="RussianRail G Pro" pitchFamily="50" charset="-52"/>
              <a:ea typeface="+mj-ea"/>
              <a:cs typeface="+mj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="" xmlns:a16="http://schemas.microsoft.com/office/drawing/2014/main" id="{D679025F-8BF3-4499-BF5A-5E66B19B8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5599"/>
            <a:ext cx="10974388" cy="4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1682712" algn="l"/>
              </a:tabLst>
            </a:pPr>
            <a:r>
              <a:rPr lang="ru-RU" sz="2600" b="1" dirty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        Поездки в </a:t>
            </a:r>
            <a:r>
              <a:rPr lang="ru-RU" sz="26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дома </a:t>
            </a:r>
            <a:r>
              <a:rPr lang="ru-RU" sz="2600" b="1" dirty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престарелых</a:t>
            </a:r>
          </a:p>
        </p:txBody>
      </p:sp>
      <p:pic>
        <p:nvPicPr>
          <p:cNvPr id="14" name="Рисунок 13" descr="IMG-20201010-WA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3984443" cy="2988332"/>
          </a:xfrm>
          <a:prstGeom prst="rect">
            <a:avLst/>
          </a:prstGeom>
        </p:spPr>
      </p:pic>
      <p:pic>
        <p:nvPicPr>
          <p:cNvPr id="18" name="Рисунок 17" descr="IMG_73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8982" y="1484784"/>
            <a:ext cx="4279404" cy="28529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2" y="3668033"/>
            <a:ext cx="4243400" cy="28289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122" y="4087765"/>
            <a:ext cx="3636404" cy="2424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056" y="4563849"/>
            <a:ext cx="2829730" cy="188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73461" y="2028387"/>
            <a:ext cx="3261629" cy="21744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ижний колонтитул 7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10974388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algn="r"/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ru-RU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1728788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endParaRPr lang="ru-RU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" y="6611780"/>
            <a:ext cx="255194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fld id="{B08655B0-6782-4873-8631-3E35E40F88BC}" type="slidenum">
              <a:rPr lang="ru-RU" sz="1000" smtClean="0">
                <a:latin typeface="RussianRail A Pro"/>
              </a:rPr>
              <a:pPr/>
              <a:t>5</a:t>
            </a:fld>
            <a:endParaRPr lang="ru-RU" sz="1000" dirty="0">
              <a:latin typeface="RussianRail A Pro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0" y="0"/>
            <a:ext cx="10974388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rmAutofit/>
          </a:bodyPr>
          <a:lstStyle/>
          <a:p>
            <a:pPr algn="ctr" defTabSz="914379" eaLnBrk="0" hangingPunct="0"/>
            <a:endParaRPr lang="ru-RU" sz="4400" dirty="0">
              <a:solidFill>
                <a:srgbClr val="FF0000"/>
              </a:solidFill>
              <a:latin typeface="RussianRail G Pro" pitchFamily="50" charset="-52"/>
              <a:ea typeface="+mj-ea"/>
              <a:cs typeface="+mj-cs"/>
            </a:endParaRPr>
          </a:p>
        </p:txBody>
      </p:sp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0" y="944724"/>
            <a:ext cx="10513168" cy="10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r>
              <a:rPr lang="ru-RU" sz="2000" dirty="0">
                <a:latin typeface="Verdana" pitchFamily="34" charset="0"/>
                <a:ea typeface="Verdana" pitchFamily="34" charset="0"/>
              </a:rPr>
              <a:t>Ежемесячная помощь на раздаче продуктовой помощи многодетным, малообеспеченным семьям и поздравление детей с днем рождения (совместно с проектом «Знание остановит гендерное насилие»)  </a:t>
            </a:r>
          </a:p>
        </p:txBody>
      </p:sp>
      <p:pic>
        <p:nvPicPr>
          <p:cNvPr id="16" name="Рисунок 15" descr="0TESkJT8OS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59935">
            <a:off x="8979582" y="1916832"/>
            <a:ext cx="1703368" cy="2274949"/>
          </a:xfrm>
          <a:prstGeom prst="rect">
            <a:avLst/>
          </a:prstGeom>
        </p:spPr>
      </p:pic>
      <p:pic>
        <p:nvPicPr>
          <p:cNvPr id="24" name="Рисунок 23" descr="noHPmgSOM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384884"/>
            <a:ext cx="2092161" cy="2789548"/>
          </a:xfrm>
          <a:prstGeom prst="rect">
            <a:avLst/>
          </a:prstGeom>
        </p:spPr>
      </p:pic>
      <p:pic>
        <p:nvPicPr>
          <p:cNvPr id="25" name="Рисунок 24" descr="nv_ll6qbfq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4806" y="2528900"/>
            <a:ext cx="2515498" cy="1880728"/>
          </a:xfrm>
          <a:prstGeom prst="rect">
            <a:avLst/>
          </a:prstGeom>
        </p:spPr>
      </p:pic>
      <p:pic>
        <p:nvPicPr>
          <p:cNvPr id="31" name="Рисунок 30" descr="Лого Бабичев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28443" y="800708"/>
            <a:ext cx="1045945" cy="1095194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2883D8A3-94BC-4937-A23F-8626D54C4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835"/>
            <a:ext cx="10974388" cy="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1682712" algn="l"/>
              </a:tabLst>
            </a:pPr>
            <a:r>
              <a:rPr lang="ru-RU" sz="2600" b="1" dirty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Помощь детям из многодетных семей, попавших в трудную жизненную ситуацию</a:t>
            </a:r>
          </a:p>
        </p:txBody>
      </p:sp>
      <p:pic>
        <p:nvPicPr>
          <p:cNvPr id="20" name="Рисунок 19" descr="IMG_20201031_1132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07374" y="1952836"/>
            <a:ext cx="2207961" cy="1651555"/>
          </a:xfrm>
          <a:prstGeom prst="rect">
            <a:avLst/>
          </a:prstGeom>
        </p:spPr>
      </p:pic>
      <p:pic>
        <p:nvPicPr>
          <p:cNvPr id="32" name="Рисунок 31" descr="0-02-0a-e7133ddcb7dc268c6b82105fa9c1eeb2826a5453b4bece1fccbb095bc2766bc2_88fc78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433471">
            <a:off x="2411634" y="4299070"/>
            <a:ext cx="1791680" cy="2388907"/>
          </a:xfrm>
          <a:prstGeom prst="rect">
            <a:avLst/>
          </a:prstGeom>
        </p:spPr>
      </p:pic>
      <p:pic>
        <p:nvPicPr>
          <p:cNvPr id="33" name="Рисунок 32" descr="0-02-0a-8f834e5286ba0e3d46755ca5f7aad7c1fb6471b58e52039b1309ecf7918ff4ee_7b2994d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41997">
            <a:off x="4240672" y="4057531"/>
            <a:ext cx="1908212" cy="25442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8" y="4697660"/>
            <a:ext cx="2692821" cy="1795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09" y="3902563"/>
            <a:ext cx="4150623" cy="2334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58" y="1909752"/>
            <a:ext cx="1832453" cy="24483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84" y="3523806"/>
            <a:ext cx="2274717" cy="30329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ижний колонтитул 7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10974388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algn="r"/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2022</a:t>
            </a: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1728788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endParaRPr lang="ru-RU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" y="6611780"/>
            <a:ext cx="255194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fld id="{B08655B0-6782-4873-8631-3E35E40F88BC}" type="slidenum">
              <a:rPr lang="ru-RU" sz="1000" smtClean="0">
                <a:latin typeface="RussianRail A Pro"/>
              </a:rPr>
              <a:pPr/>
              <a:t>6</a:t>
            </a:fld>
            <a:endParaRPr lang="ru-RU" sz="1000" dirty="0">
              <a:latin typeface="RussianRail A Pro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0" y="0"/>
            <a:ext cx="10974388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rmAutofit/>
          </a:bodyPr>
          <a:lstStyle/>
          <a:p>
            <a:pPr algn="ctr" defTabSz="914379" eaLnBrk="0" hangingPunct="0"/>
            <a:endParaRPr lang="ru-RU" sz="4400" dirty="0">
              <a:solidFill>
                <a:srgbClr val="FF0000"/>
              </a:solidFill>
              <a:latin typeface="RussianRail G Pro" pitchFamily="50" charset="-52"/>
              <a:ea typeface="+mj-ea"/>
              <a:cs typeface="+mj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8488AF44-E47C-4743-9A8E-4CBDD21D1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5599"/>
            <a:ext cx="10974388" cy="4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1682712" algn="l"/>
              </a:tabLst>
            </a:pPr>
            <a:r>
              <a:rPr lang="ru-RU" sz="2600" b="1" dirty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«Творческая мастерская»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517"/>
            <a:ext cx="4343556" cy="3248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5" y="4185084"/>
            <a:ext cx="3267898" cy="21785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50020" y="1492003"/>
            <a:ext cx="3537012" cy="23580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17" y="3250670"/>
            <a:ext cx="2803240" cy="18688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804">
            <a:off x="4634587" y="984899"/>
            <a:ext cx="3221340" cy="24160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43" y="2929092"/>
            <a:ext cx="2187858" cy="29249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72">
            <a:off x="7744205" y="3950389"/>
            <a:ext cx="3017288" cy="225693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86" y="4934336"/>
            <a:ext cx="1997248" cy="149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69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ижний колонтитул 7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10974388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algn="r"/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2022</a:t>
            </a: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1728788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endParaRPr lang="ru-RU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" y="6611780"/>
            <a:ext cx="255194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fld id="{B08655B0-6782-4873-8631-3E35E40F88BC}" type="slidenum">
              <a:rPr lang="ru-RU" sz="1000" smtClean="0">
                <a:latin typeface="RussianRail A Pro"/>
              </a:rPr>
              <a:pPr/>
              <a:t>7</a:t>
            </a:fld>
            <a:endParaRPr lang="ru-RU" sz="1000" dirty="0">
              <a:latin typeface="RussianRail A Pro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0" y="0"/>
            <a:ext cx="10974388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rmAutofit/>
          </a:bodyPr>
          <a:lstStyle/>
          <a:p>
            <a:pPr algn="ctr" defTabSz="914379" eaLnBrk="0" hangingPunct="0"/>
            <a:endParaRPr lang="ru-RU" sz="4400" dirty="0">
              <a:solidFill>
                <a:srgbClr val="FF0000"/>
              </a:solidFill>
              <a:latin typeface="RussianRail G Pro" pitchFamily="50" charset="-52"/>
              <a:ea typeface="+mj-ea"/>
              <a:cs typeface="+mj-cs"/>
            </a:endParaRPr>
          </a:p>
        </p:txBody>
      </p:sp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0" y="944724"/>
            <a:ext cx="10513168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r>
              <a:rPr lang="ru-RU" sz="2000" dirty="0">
                <a:latin typeface="Verdana" pitchFamily="34" charset="0"/>
                <a:ea typeface="Verdana" pitchFamily="34" charset="0"/>
              </a:rPr>
              <a:t>(совместно с благотворительным движением «Подсолнух»)  </a:t>
            </a:r>
          </a:p>
        </p:txBody>
      </p:sp>
      <p:pic>
        <p:nvPicPr>
          <p:cNvPr id="18" name="Рисунок 17" descr="6GsJRjfVyu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76772"/>
            <a:ext cx="3850573" cy="2565444"/>
          </a:xfrm>
          <a:prstGeom prst="rect">
            <a:avLst/>
          </a:prstGeom>
        </p:spPr>
      </p:pic>
      <p:pic>
        <p:nvPicPr>
          <p:cNvPr id="30" name="Рисунок 29" descr="Лого Подсолну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27620" y="0"/>
            <a:ext cx="1446768" cy="1495620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8488AF44-E47C-4743-9A8E-4CBDD21D1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5599"/>
            <a:ext cx="10974388" cy="4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1682712" algn="l"/>
              </a:tabLst>
            </a:pPr>
            <a:r>
              <a:rPr lang="ru-RU" sz="2600" b="1" dirty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         Творческие мастер-классы в школе-интернате</a:t>
            </a:r>
          </a:p>
        </p:txBody>
      </p:sp>
      <p:pic>
        <p:nvPicPr>
          <p:cNvPr id="14" name="Рисунок 13" descr="IMG_63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626" y="3681028"/>
            <a:ext cx="3780419" cy="2520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70" y="1484150"/>
            <a:ext cx="2970684" cy="1980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26" y="1553615"/>
            <a:ext cx="3415308" cy="2276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1" y="3323494"/>
            <a:ext cx="3199284" cy="2132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22" y="4456030"/>
            <a:ext cx="3055268" cy="2036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43445" y="3960511"/>
            <a:ext cx="2883844" cy="19225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ижний колонтитул 7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10974388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algn="r"/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2022</a:t>
            </a: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1728788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endParaRPr lang="ru-RU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" y="6611780"/>
            <a:ext cx="255194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fld id="{B08655B0-6782-4873-8631-3E35E40F88BC}" type="slidenum">
              <a:rPr lang="ru-RU" sz="1000" smtClean="0">
                <a:latin typeface="RussianRail A Pro"/>
              </a:rPr>
              <a:pPr/>
              <a:t>8</a:t>
            </a:fld>
            <a:endParaRPr lang="ru-RU" sz="1000" dirty="0">
              <a:latin typeface="RussianRail A Pro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0" y="0"/>
            <a:ext cx="10974388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rmAutofit/>
          </a:bodyPr>
          <a:lstStyle/>
          <a:p>
            <a:pPr algn="ctr" defTabSz="914379" eaLnBrk="0" hangingPunct="0"/>
            <a:endParaRPr lang="ru-RU" sz="4400" dirty="0">
              <a:solidFill>
                <a:srgbClr val="FF0000"/>
              </a:solidFill>
              <a:latin typeface="RussianRail G Pro" pitchFamily="50" charset="-52"/>
              <a:ea typeface="+mj-ea"/>
              <a:cs typeface="+mj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8488AF44-E47C-4743-9A8E-4CBDD21D1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5599"/>
            <a:ext cx="10974388" cy="4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1682712" algn="l"/>
              </a:tabLst>
            </a:pPr>
            <a:r>
              <a:rPr lang="ru-RU" sz="2600" b="1" dirty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«Радуга добра</a:t>
            </a:r>
            <a:r>
              <a:rPr lang="ru-RU" sz="2600" b="1" dirty="0" smtClean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» на День защиты детей</a:t>
            </a:r>
            <a:endParaRPr lang="ru-RU" sz="2600" b="1" dirty="0">
              <a:solidFill>
                <a:srgbClr val="FF0000"/>
              </a:solidFill>
              <a:latin typeface="RussianRail B Pro" pitchFamily="50" charset="-52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137"/>
            <a:ext cx="3888786" cy="2592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922" y="1728788"/>
            <a:ext cx="3996798" cy="2664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" y="3916334"/>
            <a:ext cx="3343300" cy="2228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44" y="995685"/>
            <a:ext cx="3984851" cy="26565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786" y="4156584"/>
            <a:ext cx="3307296" cy="220486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842" y="3853706"/>
            <a:ext cx="3437243" cy="229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27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IMG_20200822_1226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5313948" cy="3969060"/>
          </a:xfrm>
          <a:prstGeom prst="rect">
            <a:avLst/>
          </a:prstGeom>
        </p:spPr>
      </p:pic>
      <p:sp>
        <p:nvSpPr>
          <p:cNvPr id="17" name="Нижний колонтитул 7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10974388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algn="r"/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2022</a:t>
            </a: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1728788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endParaRPr lang="ru-RU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" y="6611780"/>
            <a:ext cx="255194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fld id="{B08655B0-6782-4873-8631-3E35E40F88BC}" type="slidenum">
              <a:rPr lang="ru-RU" sz="1000" smtClean="0">
                <a:latin typeface="RussianRail A Pro"/>
              </a:rPr>
              <a:pPr/>
              <a:t>9</a:t>
            </a:fld>
            <a:endParaRPr lang="ru-RU" sz="1000" dirty="0">
              <a:latin typeface="RussianRail A Pro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0" y="0"/>
            <a:ext cx="10974388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  <a:normAutofit/>
          </a:bodyPr>
          <a:lstStyle/>
          <a:p>
            <a:pPr algn="ctr" defTabSz="914379" eaLnBrk="0" hangingPunct="0"/>
            <a:endParaRPr lang="ru-RU" sz="4400" dirty="0">
              <a:solidFill>
                <a:srgbClr val="FF0000"/>
              </a:solidFill>
              <a:latin typeface="RussianRail G Pro" pitchFamily="50" charset="-52"/>
              <a:ea typeface="+mj-ea"/>
              <a:cs typeface="+mj-cs"/>
            </a:endParaRPr>
          </a:p>
        </p:txBody>
      </p:sp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194606" y="908720"/>
            <a:ext cx="10513168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r>
              <a:rPr lang="ru-RU" sz="2000" dirty="0">
                <a:latin typeface="Verdana" pitchFamily="34" charset="0"/>
                <a:ea typeface="Verdana" pitchFamily="34" charset="0"/>
              </a:rPr>
              <a:t>  </a:t>
            </a:r>
          </a:p>
        </p:txBody>
      </p:sp>
      <p:pic>
        <p:nvPicPr>
          <p:cNvPr id="22" name="Рисунок 21" descr="yQ0Nbbv24H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7434" y="1664804"/>
            <a:ext cx="3326954" cy="4435939"/>
          </a:xfrm>
          <a:prstGeom prst="rect">
            <a:avLst/>
          </a:prstGeom>
        </p:spPr>
      </p:pic>
      <p:pic>
        <p:nvPicPr>
          <p:cNvPr id="16" name="Рисунок 15" descr="jJ1KSDHpTs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3038" y="3861048"/>
            <a:ext cx="3477371" cy="2608028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08DC6175-B246-4494-9EED-B602A6785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5599"/>
            <a:ext cx="10974388" cy="4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1682712" algn="l"/>
              </a:tabLst>
            </a:pPr>
            <a:r>
              <a:rPr lang="ru-RU" sz="2600" b="1" dirty="0">
                <a:solidFill>
                  <a:srgbClr val="FF0000"/>
                </a:solidFill>
                <a:latin typeface="RussianRail B Pro" pitchFamily="50" charset="-52"/>
                <a:ea typeface="Verdana" pitchFamily="34" charset="0"/>
                <a:cs typeface="Verdana" pitchFamily="34" charset="0"/>
              </a:rPr>
              <a:t>КОРОБКА ХРАБРОСТИ «ХРАБРЫЙ ЖИВЧИК»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38" y="1025199"/>
            <a:ext cx="2490741" cy="33209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1" y="4353981"/>
            <a:ext cx="2879812" cy="215985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34821</TotalTime>
  <Words>213</Words>
  <Application>Microsoft Office PowerPoint</Application>
  <PresentationFormat>Произвольный</PresentationFormat>
  <Paragraphs>90</Paragraphs>
  <Slides>13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RussianRail A Pro</vt:lpstr>
      <vt:lpstr>RussianRail B Pro</vt:lpstr>
      <vt:lpstr>RussianRail G Pro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Your Company Name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Your User Name</dc:creator>
  <cp:lastModifiedBy>admin</cp:lastModifiedBy>
  <cp:revision>2749</cp:revision>
  <dcterms:created xsi:type="dcterms:W3CDTF">2009-06-10T13:40:47Z</dcterms:created>
  <dcterms:modified xsi:type="dcterms:W3CDTF">2023-05-14T19:01:10Z</dcterms:modified>
</cp:coreProperties>
</file>