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109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C82F5-6B73-4F70-9F55-15FE974D0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27A9BB-35DF-4370-B4D5-7A9EAA581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75C82-6BC6-419C-AF40-5F152DDC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F70E-65F1-40A6-A955-0FE228198AC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A0B0E8-DA89-46D6-9ADF-5AA07B7B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69245D-5473-4227-A5E5-542CBF5F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778E-30F4-4EF8-A713-4E5A4C586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6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73EBD-D271-4AD6-933F-D8E0CC1BB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4FE943-8B70-4857-8205-2BE493D72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E30D53-9813-43A6-AA72-3CD3795E3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F70E-65F1-40A6-A955-0FE228198AC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BDA97E-37FD-428F-8556-3C3A9764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FBDD22-33CC-430E-BF50-D4138D5D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778E-30F4-4EF8-A713-4E5A4C586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9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E05CC1-9CD7-4C99-A8B0-763E1DE36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F78CBF-BE48-409F-A7C3-D13EC3D9E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30A731-FD33-4E31-8A4B-B06B20B0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F70E-65F1-40A6-A955-0FE228198AC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11CFD-7FC0-4CF9-BB7B-52C01F76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2CE8EE-C859-418E-9000-C2444919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778E-30F4-4EF8-A713-4E5A4C586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3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D46CB-CC8E-49CD-B4D4-AB8EA2B1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5D9A89-7C14-4CCE-8E0E-CCCA989D7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1FD64-77CE-4C80-9C47-4CAA54FC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F70E-65F1-40A6-A955-0FE228198AC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D1BCAA-9657-45C0-990C-C30455E6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13CA0-ECCF-4447-BF8C-F0C81AFF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778E-30F4-4EF8-A713-4E5A4C586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9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6781C-984C-4710-A148-D0502EC75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463B3B-C167-4620-B4A2-5FE384F8A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03177-C55C-4F31-8B48-9C97BE2B5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F70E-65F1-40A6-A955-0FE228198AC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7C9FF-020F-4AE2-B5F6-1329C4108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0E5E9B-904B-4C5D-9A75-1D6A888A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778E-30F4-4EF8-A713-4E5A4C586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99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D8ED7-6B0E-4025-B7E0-3F1E32333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552667-16CB-477A-9BF6-4A34573D4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718666-3298-42E9-931F-D67C13B61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B054F-F5EA-42DC-801F-6149A4FD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F70E-65F1-40A6-A955-0FE228198AC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38B64D-CD7A-4D52-B790-0F5FC788F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539B4B-791A-4F90-8310-B757AE47A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778E-30F4-4EF8-A713-4E5A4C586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45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A2028-767C-479F-BCF3-0C5FAA26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2028F2-881C-4EDF-90DC-AB1D2D44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6E3194-D19A-4997-A36A-D07EE6748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15660E-5042-4E86-8B4C-C680F2394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1A6660-C9C9-4D97-91C1-7E6EFCC042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A83813-800E-4DA0-B8A6-10B59B3C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F70E-65F1-40A6-A955-0FE228198AC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A9DFEC-7D06-41AF-A20B-F906E3A4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6FEB79-70D6-4244-B781-0190054B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778E-30F4-4EF8-A713-4E5A4C586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8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DB409-4B6F-4A01-A0F3-FF846C3F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E3D056-2A61-49D7-9714-74DA8687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F70E-65F1-40A6-A955-0FE228198AC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FF1A9E-2951-4FEF-93EC-C4E2A1D0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C543EB-22B1-4553-9F0F-39F2946C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778E-30F4-4EF8-A713-4E5A4C586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0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2C1211-7BF2-4F38-A206-55E48945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F70E-65F1-40A6-A955-0FE228198AC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1DBDF3-CA53-4AA9-9537-D5C574A0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D6DAA8-0CCD-4759-BA95-AC8214B1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778E-30F4-4EF8-A713-4E5A4C586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4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F75E9-EA76-4497-A590-068F1172F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02B530-C1CC-4569-BC70-A065D85C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DE657-D364-4C40-8AF8-B27F38511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2485E3-F4B4-48EF-B0B3-283A7B3F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F70E-65F1-40A6-A955-0FE228198AC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361443-681A-4764-849D-76DB3A0D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9AFC7F-D469-4D84-A752-B92BB48FB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778E-30F4-4EF8-A713-4E5A4C586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4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BE8BC-1AC2-4F31-998A-B79FB655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479C71-5012-471A-ABA9-41281933D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BD919-511B-4A80-8844-22F9BEDA9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25197F-52F1-4181-9552-CC77F436C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F70E-65F1-40A6-A955-0FE228198AC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309933-0B1F-4C92-9650-79E2DD37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46E023-4AED-4753-8717-8DF0A13C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778E-30F4-4EF8-A713-4E5A4C586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7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237A0-9844-4E90-9ED0-EDB43954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C99F5C-6329-4BB3-AB0B-CDC4439C6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2B035F-823B-49A0-B037-FBD779605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EF70E-65F1-40A6-A955-0FE228198AC7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A99686-EB97-4D34-B92A-916AD7906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00D361-2D0D-45DA-B8DB-CA8809C6A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4778E-30F4-4EF8-A713-4E5A4C586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34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ck.ru/3GRvG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GRv3J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54D47-A033-4F5D-A1E9-8A983DFAF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167" y="3542191"/>
            <a:ext cx="8587666" cy="1358642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10917B"/>
                </a:solidFill>
              </a:rPr>
              <a:t>Предоставление помещения для проведения мероприятий для добровольческих организаций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B641B4-4910-4DEB-9B89-BDC654EF3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79" y="192609"/>
            <a:ext cx="2386843" cy="25786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6A6B08-DA34-4D8A-863D-9C503341838F}"/>
              </a:ext>
            </a:extLst>
          </p:cNvPr>
          <p:cNvSpPr txBox="1"/>
          <p:nvPr/>
        </p:nvSpPr>
        <p:spPr>
          <a:xfrm>
            <a:off x="5035119" y="5948039"/>
            <a:ext cx="212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69696"/>
                </a:solidFill>
              </a:rPr>
              <a:t>Калининград</a:t>
            </a:r>
          </a:p>
          <a:p>
            <a:pPr algn="ctr"/>
            <a:r>
              <a:rPr lang="ru-RU" b="1" dirty="0">
                <a:solidFill>
                  <a:srgbClr val="969696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55617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A2287-1968-4966-A1CD-3188E803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003"/>
            <a:ext cx="1327951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>
                <a:solidFill>
                  <a:srgbClr val="969696"/>
                </a:solidFill>
              </a:rPr>
              <a:t>0</a:t>
            </a:r>
            <a:r>
              <a:rPr lang="ru-RU" sz="8800" b="1" dirty="0">
                <a:solidFill>
                  <a:srgbClr val="10917B"/>
                </a:solidFill>
              </a:rPr>
              <a:t>1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842B38E-2792-47BD-9C8F-307CD210D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182" y="131322"/>
            <a:ext cx="1451618" cy="1568244"/>
          </a:xfr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75F2019-1CAB-4CB5-B2FD-FE1855F1ED64}"/>
              </a:ext>
            </a:extLst>
          </p:cNvPr>
          <p:cNvCxnSpPr/>
          <p:nvPr/>
        </p:nvCxnSpPr>
        <p:spPr>
          <a:xfrm>
            <a:off x="838200" y="1699566"/>
            <a:ext cx="10515600" cy="0"/>
          </a:xfrm>
          <a:prstGeom prst="line">
            <a:avLst/>
          </a:prstGeom>
          <a:ln>
            <a:solidFill>
              <a:srgbClr val="96969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FCC5996-C392-48B5-B760-51CDE172BE43}"/>
              </a:ext>
            </a:extLst>
          </p:cNvPr>
          <p:cNvCxnSpPr/>
          <p:nvPr/>
        </p:nvCxnSpPr>
        <p:spPr>
          <a:xfrm>
            <a:off x="2343705" y="374003"/>
            <a:ext cx="0" cy="1325563"/>
          </a:xfrm>
          <a:prstGeom prst="line">
            <a:avLst/>
          </a:prstGeom>
          <a:ln>
            <a:solidFill>
              <a:srgbClr val="96969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D1647A2-FEEF-41B3-B57B-39D3A39E0677}"/>
              </a:ext>
            </a:extLst>
          </p:cNvPr>
          <p:cNvSpPr txBox="1"/>
          <p:nvPr/>
        </p:nvSpPr>
        <p:spPr>
          <a:xfrm>
            <a:off x="838200" y="1935150"/>
            <a:ext cx="567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0917B"/>
                </a:solidFill>
              </a:rPr>
              <a:t>Вместимость: </a:t>
            </a:r>
            <a:r>
              <a:rPr lang="ru-RU" sz="2400" dirty="0"/>
              <a:t>до</a:t>
            </a:r>
            <a:r>
              <a:rPr lang="ru-RU" sz="2400" b="1" dirty="0">
                <a:solidFill>
                  <a:srgbClr val="10917B"/>
                </a:solidFill>
              </a:rPr>
              <a:t> </a:t>
            </a:r>
            <a:r>
              <a:rPr lang="ru-RU" sz="2400" dirty="0"/>
              <a:t>30 человек </a:t>
            </a:r>
          </a:p>
          <a:p>
            <a:r>
              <a:rPr lang="ru-RU" sz="2400" dirty="0"/>
              <a:t>(зависит от формата мероприятия)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5B48B5-4F04-4181-BAFA-84D2D90F9F22}"/>
              </a:ext>
            </a:extLst>
          </p:cNvPr>
          <p:cNvSpPr txBox="1"/>
          <p:nvPr/>
        </p:nvSpPr>
        <p:spPr>
          <a:xfrm>
            <a:off x="2507144" y="1002317"/>
            <a:ext cx="705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69696"/>
                </a:solidFill>
              </a:rPr>
              <a:t>Технические характеристики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B09DDC-3602-472F-8791-DDA5D4AB7B5C}"/>
              </a:ext>
            </a:extLst>
          </p:cNvPr>
          <p:cNvSpPr txBox="1"/>
          <p:nvPr/>
        </p:nvSpPr>
        <p:spPr>
          <a:xfrm>
            <a:off x="838200" y="2789545"/>
            <a:ext cx="6672309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400" b="1" dirty="0">
                <a:solidFill>
                  <a:srgbClr val="10917B"/>
                </a:solidFill>
              </a:rPr>
              <a:t>График работы: </a:t>
            </a:r>
          </a:p>
          <a:p>
            <a:r>
              <a:rPr lang="ru-RU" sz="2400" dirty="0"/>
              <a:t>понедельник</a:t>
            </a:r>
          </a:p>
          <a:p>
            <a:r>
              <a:rPr lang="ru-RU" sz="2400" dirty="0"/>
              <a:t>вторник</a:t>
            </a:r>
          </a:p>
          <a:p>
            <a:r>
              <a:rPr lang="ru-RU" sz="2400" dirty="0"/>
              <a:t>среда</a:t>
            </a:r>
          </a:p>
          <a:p>
            <a:r>
              <a:rPr lang="ru-RU" sz="2400" dirty="0"/>
              <a:t>четверг</a:t>
            </a:r>
          </a:p>
          <a:p>
            <a:r>
              <a:rPr lang="ru-RU" sz="2400" dirty="0"/>
              <a:t>пятница</a:t>
            </a:r>
          </a:p>
          <a:p>
            <a:r>
              <a:rPr lang="ru-RU" sz="2400" dirty="0"/>
              <a:t>Суббота</a:t>
            </a:r>
          </a:p>
          <a:p>
            <a:r>
              <a:rPr lang="ru-RU" sz="2400" dirty="0"/>
              <a:t>воскресенье 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09:00-20:00</a:t>
            </a:r>
          </a:p>
          <a:p>
            <a:r>
              <a:rPr lang="ru-RU" sz="2400" dirty="0"/>
              <a:t>09:00-20:00</a:t>
            </a:r>
          </a:p>
          <a:p>
            <a:r>
              <a:rPr lang="ru-RU" sz="2400" dirty="0"/>
              <a:t>09:00-20:00</a:t>
            </a:r>
          </a:p>
          <a:p>
            <a:r>
              <a:rPr lang="ru-RU" sz="2400" dirty="0"/>
              <a:t>09:00-20:00</a:t>
            </a:r>
          </a:p>
          <a:p>
            <a:r>
              <a:rPr lang="ru-RU" sz="2400" dirty="0"/>
              <a:t>09:00-20:00</a:t>
            </a:r>
          </a:p>
          <a:p>
            <a:r>
              <a:rPr lang="ru-RU" sz="2400" dirty="0"/>
              <a:t>09:00-18:00 </a:t>
            </a:r>
          </a:p>
          <a:p>
            <a:r>
              <a:rPr lang="ru-RU" sz="2400" dirty="0"/>
              <a:t>выходной</a:t>
            </a:r>
          </a:p>
          <a:p>
            <a:endParaRPr lang="ru-RU" sz="2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ED123A-157D-8801-30C9-7E78DE0E4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32" y="2239418"/>
            <a:ext cx="5396158" cy="3597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9DE7D-F19E-7AEE-7031-1D8C6AC79DA9}"/>
              </a:ext>
            </a:extLst>
          </p:cNvPr>
          <p:cNvSpPr txBox="1"/>
          <p:nvPr/>
        </p:nvSpPr>
        <p:spPr>
          <a:xfrm>
            <a:off x="838200" y="5855683"/>
            <a:ext cx="11852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16937C"/>
                </a:solidFill>
                <a:effectLst/>
                <a:latin typeface="-apple-system"/>
              </a:rPr>
              <a:t>Условия предоставления зала</a:t>
            </a:r>
            <a:r>
              <a:rPr lang="ru-RU" sz="2400" b="0" i="0" dirty="0">
                <a:solidFill>
                  <a:srgbClr val="16937C"/>
                </a:solidFill>
                <a:effectLst/>
                <a:latin typeface="-apple-system"/>
              </a:rPr>
              <a:t> для проведения мероприятий: </a:t>
            </a:r>
            <a:r>
              <a:rPr lang="en-US" sz="2400" b="0" i="0" dirty="0">
                <a:solidFill>
                  <a:srgbClr val="16937C"/>
                </a:solidFill>
                <a:effectLst/>
                <a:latin typeface="-apple-system"/>
                <a:hlinkClick r:id="rId4"/>
              </a:rPr>
              <a:t>https://clck.ru/3GRvG7</a:t>
            </a:r>
            <a:r>
              <a:rPr lang="ru-RU" sz="2400" b="0" i="0" dirty="0">
                <a:solidFill>
                  <a:srgbClr val="16937C"/>
                </a:solidFill>
                <a:effectLst/>
                <a:latin typeface="-apple-system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8528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A2287-1968-4966-A1CD-3188E803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003"/>
            <a:ext cx="1327951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>
                <a:solidFill>
                  <a:srgbClr val="969696"/>
                </a:solidFill>
              </a:rPr>
              <a:t>0</a:t>
            </a:r>
            <a:r>
              <a:rPr lang="ru-RU" sz="8800" b="1" dirty="0">
                <a:solidFill>
                  <a:srgbClr val="10917B"/>
                </a:solidFill>
              </a:rPr>
              <a:t>2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842B38E-2792-47BD-9C8F-307CD210D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182" y="131322"/>
            <a:ext cx="1451618" cy="1568244"/>
          </a:xfr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75F2019-1CAB-4CB5-B2FD-FE1855F1ED64}"/>
              </a:ext>
            </a:extLst>
          </p:cNvPr>
          <p:cNvCxnSpPr/>
          <p:nvPr/>
        </p:nvCxnSpPr>
        <p:spPr>
          <a:xfrm>
            <a:off x="838200" y="1699566"/>
            <a:ext cx="10515600" cy="0"/>
          </a:xfrm>
          <a:prstGeom prst="line">
            <a:avLst/>
          </a:prstGeom>
          <a:ln>
            <a:solidFill>
              <a:srgbClr val="96969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FCC5996-C392-48B5-B760-51CDE172BE43}"/>
              </a:ext>
            </a:extLst>
          </p:cNvPr>
          <p:cNvCxnSpPr/>
          <p:nvPr/>
        </p:nvCxnSpPr>
        <p:spPr>
          <a:xfrm>
            <a:off x="2343705" y="374003"/>
            <a:ext cx="0" cy="1325563"/>
          </a:xfrm>
          <a:prstGeom prst="line">
            <a:avLst/>
          </a:prstGeom>
          <a:ln>
            <a:solidFill>
              <a:srgbClr val="96969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75B48B5-4F04-4181-BAFA-84D2D90F9F22}"/>
              </a:ext>
            </a:extLst>
          </p:cNvPr>
          <p:cNvSpPr txBox="1"/>
          <p:nvPr/>
        </p:nvSpPr>
        <p:spPr>
          <a:xfrm>
            <a:off x="2507144" y="1002317"/>
            <a:ext cx="705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69696"/>
                </a:solidFill>
              </a:rPr>
              <a:t>Инфраструктурное обеспечение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51F84E-7713-4720-AAC2-AD83B25054CC}"/>
              </a:ext>
            </a:extLst>
          </p:cNvPr>
          <p:cNvSpPr/>
          <p:nvPr/>
        </p:nvSpPr>
        <p:spPr>
          <a:xfrm>
            <a:off x="1251751" y="2079104"/>
            <a:ext cx="4314548" cy="596748"/>
          </a:xfrm>
          <a:prstGeom prst="rect">
            <a:avLst/>
          </a:prstGeom>
          <a:solidFill>
            <a:srgbClr val="10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Wi-Fi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FB426EC-D578-4B62-B7D7-ED91DF9B4970}"/>
              </a:ext>
            </a:extLst>
          </p:cNvPr>
          <p:cNvSpPr/>
          <p:nvPr/>
        </p:nvSpPr>
        <p:spPr>
          <a:xfrm>
            <a:off x="1251751" y="2996308"/>
            <a:ext cx="4314548" cy="596748"/>
          </a:xfrm>
          <a:prstGeom prst="rect">
            <a:avLst/>
          </a:prstGeom>
          <a:solidFill>
            <a:srgbClr val="10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Презентационное оборудование (телевизор, ноутбук, </a:t>
            </a:r>
            <a:r>
              <a:rPr lang="ru-RU" dirty="0" err="1"/>
              <a:t>кликер</a:t>
            </a:r>
            <a:r>
              <a:rPr lang="ru-RU" dirty="0"/>
              <a:t>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D848340-1BFD-4F46-989A-5AF21A6DEBFC}"/>
              </a:ext>
            </a:extLst>
          </p:cNvPr>
          <p:cNvSpPr/>
          <p:nvPr/>
        </p:nvSpPr>
        <p:spPr>
          <a:xfrm>
            <a:off x="1251751" y="3943344"/>
            <a:ext cx="4314548" cy="596748"/>
          </a:xfrm>
          <a:prstGeom prst="rect">
            <a:avLst/>
          </a:prstGeom>
          <a:solidFill>
            <a:srgbClr val="10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Мобильные столы и стулья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6AB3EA7-2C59-452B-970E-448AC3DB4CA9}"/>
              </a:ext>
            </a:extLst>
          </p:cNvPr>
          <p:cNvSpPr/>
          <p:nvPr/>
        </p:nvSpPr>
        <p:spPr>
          <a:xfrm>
            <a:off x="1251751" y="4890380"/>
            <a:ext cx="4314548" cy="596748"/>
          </a:xfrm>
          <a:prstGeom prst="rect">
            <a:avLst/>
          </a:prstGeom>
          <a:solidFill>
            <a:srgbClr val="10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Флипчарт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C8C2BA7-D8B7-4ACC-A807-B0EE7D4A1568}"/>
              </a:ext>
            </a:extLst>
          </p:cNvPr>
          <p:cNvSpPr/>
          <p:nvPr/>
        </p:nvSpPr>
        <p:spPr>
          <a:xfrm>
            <a:off x="1251751" y="5855683"/>
            <a:ext cx="4314548" cy="596748"/>
          </a:xfrm>
          <a:prstGeom prst="rect">
            <a:avLst/>
          </a:prstGeom>
          <a:solidFill>
            <a:srgbClr val="10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Кулер для воды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9F559D-E965-E05D-1062-A4201A7C2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66" y="2328283"/>
            <a:ext cx="5740904" cy="38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0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A2287-1968-4966-A1CD-3188E803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003"/>
            <a:ext cx="1327951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>
                <a:solidFill>
                  <a:srgbClr val="969696"/>
                </a:solidFill>
              </a:rPr>
              <a:t>0</a:t>
            </a:r>
            <a:r>
              <a:rPr lang="ru-RU" sz="8800" b="1" dirty="0">
                <a:solidFill>
                  <a:srgbClr val="10917B"/>
                </a:solidFill>
              </a:rPr>
              <a:t>3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842B38E-2792-47BD-9C8F-307CD210D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182" y="131322"/>
            <a:ext cx="1451618" cy="1568244"/>
          </a:xfr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75F2019-1CAB-4CB5-B2FD-FE1855F1ED64}"/>
              </a:ext>
            </a:extLst>
          </p:cNvPr>
          <p:cNvCxnSpPr/>
          <p:nvPr/>
        </p:nvCxnSpPr>
        <p:spPr>
          <a:xfrm>
            <a:off x="838200" y="1699566"/>
            <a:ext cx="10515600" cy="0"/>
          </a:xfrm>
          <a:prstGeom prst="line">
            <a:avLst/>
          </a:prstGeom>
          <a:ln>
            <a:solidFill>
              <a:srgbClr val="96969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FCC5996-C392-48B5-B760-51CDE172BE43}"/>
              </a:ext>
            </a:extLst>
          </p:cNvPr>
          <p:cNvCxnSpPr/>
          <p:nvPr/>
        </p:nvCxnSpPr>
        <p:spPr>
          <a:xfrm>
            <a:off x="2343705" y="374003"/>
            <a:ext cx="0" cy="1325563"/>
          </a:xfrm>
          <a:prstGeom prst="line">
            <a:avLst/>
          </a:prstGeom>
          <a:ln>
            <a:solidFill>
              <a:srgbClr val="96969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75B48B5-4F04-4181-BAFA-84D2D90F9F22}"/>
              </a:ext>
            </a:extLst>
          </p:cNvPr>
          <p:cNvSpPr txBox="1"/>
          <p:nvPr/>
        </p:nvSpPr>
        <p:spPr>
          <a:xfrm>
            <a:off x="2507144" y="1002317"/>
            <a:ext cx="705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69696"/>
                </a:solidFill>
              </a:rPr>
              <a:t>Форматы мероприятий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51F84E-7713-4720-AAC2-AD83B25054CC}"/>
              </a:ext>
            </a:extLst>
          </p:cNvPr>
          <p:cNvSpPr/>
          <p:nvPr/>
        </p:nvSpPr>
        <p:spPr>
          <a:xfrm>
            <a:off x="1251751" y="2269913"/>
            <a:ext cx="4314548" cy="596748"/>
          </a:xfrm>
          <a:prstGeom prst="rect">
            <a:avLst/>
          </a:prstGeom>
          <a:solidFill>
            <a:srgbClr val="10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Тренинги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FB426EC-D578-4B62-B7D7-ED91DF9B4970}"/>
              </a:ext>
            </a:extLst>
          </p:cNvPr>
          <p:cNvSpPr/>
          <p:nvPr/>
        </p:nvSpPr>
        <p:spPr>
          <a:xfrm>
            <a:off x="1251751" y="3253603"/>
            <a:ext cx="4314548" cy="596748"/>
          </a:xfrm>
          <a:prstGeom prst="rect">
            <a:avLst/>
          </a:prstGeom>
          <a:solidFill>
            <a:srgbClr val="10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Мастер-классы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D848340-1BFD-4F46-989A-5AF21A6DEBFC}"/>
              </a:ext>
            </a:extLst>
          </p:cNvPr>
          <p:cNvSpPr/>
          <p:nvPr/>
        </p:nvSpPr>
        <p:spPr>
          <a:xfrm>
            <a:off x="1251751" y="4237293"/>
            <a:ext cx="4314548" cy="596748"/>
          </a:xfrm>
          <a:prstGeom prst="rect">
            <a:avLst/>
          </a:prstGeom>
          <a:solidFill>
            <a:srgbClr val="10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Семинары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6AB3EA7-2C59-452B-970E-448AC3DB4CA9}"/>
              </a:ext>
            </a:extLst>
          </p:cNvPr>
          <p:cNvSpPr/>
          <p:nvPr/>
        </p:nvSpPr>
        <p:spPr>
          <a:xfrm>
            <a:off x="1251751" y="5189262"/>
            <a:ext cx="4314548" cy="596748"/>
          </a:xfrm>
          <a:prstGeom prst="rect">
            <a:avLst/>
          </a:prstGeom>
          <a:solidFill>
            <a:srgbClr val="10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Совещания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C8C2BA7-D8B7-4ACC-A807-B0EE7D4A1568}"/>
              </a:ext>
            </a:extLst>
          </p:cNvPr>
          <p:cNvSpPr/>
          <p:nvPr/>
        </p:nvSpPr>
        <p:spPr>
          <a:xfrm>
            <a:off x="6625701" y="2292103"/>
            <a:ext cx="4314548" cy="596748"/>
          </a:xfrm>
          <a:prstGeom prst="rect">
            <a:avLst/>
          </a:prstGeom>
          <a:solidFill>
            <a:srgbClr val="10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Конференции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45624A7-1D4C-4821-968B-8E8CC91D44AB}"/>
              </a:ext>
            </a:extLst>
          </p:cNvPr>
          <p:cNvSpPr/>
          <p:nvPr/>
        </p:nvSpPr>
        <p:spPr>
          <a:xfrm>
            <a:off x="6625701" y="3228028"/>
            <a:ext cx="4314548" cy="596748"/>
          </a:xfrm>
          <a:prstGeom prst="rect">
            <a:avLst/>
          </a:prstGeom>
          <a:solidFill>
            <a:srgbClr val="10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Собрания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C8C3171-67CD-49FE-BB07-1F801664D120}"/>
              </a:ext>
            </a:extLst>
          </p:cNvPr>
          <p:cNvSpPr/>
          <p:nvPr/>
        </p:nvSpPr>
        <p:spPr>
          <a:xfrm>
            <a:off x="6625701" y="4210789"/>
            <a:ext cx="4314548" cy="596748"/>
          </a:xfrm>
          <a:prstGeom prst="rect">
            <a:avLst/>
          </a:prstGeom>
          <a:solidFill>
            <a:srgbClr val="10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Лекции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8903950-C0D0-4F8E-9681-99360D2D98EF}"/>
              </a:ext>
            </a:extLst>
          </p:cNvPr>
          <p:cNvSpPr/>
          <p:nvPr/>
        </p:nvSpPr>
        <p:spPr>
          <a:xfrm>
            <a:off x="6625701" y="5189262"/>
            <a:ext cx="4314548" cy="596748"/>
          </a:xfrm>
          <a:prstGeom prst="rect">
            <a:avLst/>
          </a:prstGeom>
          <a:solidFill>
            <a:srgbClr val="109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Круглые столы</a:t>
            </a:r>
          </a:p>
        </p:txBody>
      </p:sp>
    </p:spTree>
    <p:extLst>
      <p:ext uri="{BB962C8B-B14F-4D97-AF65-F5344CB8AC3E}">
        <p14:creationId xmlns:p14="http://schemas.microsoft.com/office/powerpoint/2010/main" val="266432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A2287-1968-4966-A1CD-3188E803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003"/>
            <a:ext cx="1327951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>
                <a:solidFill>
                  <a:srgbClr val="969696"/>
                </a:solidFill>
              </a:rPr>
              <a:t>0</a:t>
            </a:r>
            <a:r>
              <a:rPr lang="ru-RU" sz="8800" b="1" dirty="0">
                <a:solidFill>
                  <a:srgbClr val="10917B"/>
                </a:solidFill>
              </a:rPr>
              <a:t>3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842B38E-2792-47BD-9C8F-307CD210D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182" y="131322"/>
            <a:ext cx="1451618" cy="1568244"/>
          </a:xfr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75F2019-1CAB-4CB5-B2FD-FE1855F1ED64}"/>
              </a:ext>
            </a:extLst>
          </p:cNvPr>
          <p:cNvCxnSpPr/>
          <p:nvPr/>
        </p:nvCxnSpPr>
        <p:spPr>
          <a:xfrm>
            <a:off x="838200" y="1699566"/>
            <a:ext cx="10515600" cy="0"/>
          </a:xfrm>
          <a:prstGeom prst="line">
            <a:avLst/>
          </a:prstGeom>
          <a:ln>
            <a:solidFill>
              <a:srgbClr val="96969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FCC5996-C392-48B5-B760-51CDE172BE43}"/>
              </a:ext>
            </a:extLst>
          </p:cNvPr>
          <p:cNvCxnSpPr/>
          <p:nvPr/>
        </p:nvCxnSpPr>
        <p:spPr>
          <a:xfrm>
            <a:off x="2343705" y="374003"/>
            <a:ext cx="0" cy="1325563"/>
          </a:xfrm>
          <a:prstGeom prst="line">
            <a:avLst/>
          </a:prstGeom>
          <a:ln>
            <a:solidFill>
              <a:srgbClr val="96969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75B48B5-4F04-4181-BAFA-84D2D90F9F22}"/>
              </a:ext>
            </a:extLst>
          </p:cNvPr>
          <p:cNvSpPr txBox="1"/>
          <p:nvPr/>
        </p:nvSpPr>
        <p:spPr>
          <a:xfrm>
            <a:off x="2507144" y="1002317"/>
            <a:ext cx="705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69696"/>
                </a:solidFill>
              </a:rPr>
              <a:t>Форматы мероприятий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BA95BA-F242-4B05-B18E-204E726A2F50}"/>
              </a:ext>
            </a:extLst>
          </p:cNvPr>
          <p:cNvSpPr txBox="1"/>
          <p:nvPr/>
        </p:nvSpPr>
        <p:spPr>
          <a:xfrm>
            <a:off x="8297642" y="2134302"/>
            <a:ext cx="181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969696"/>
                </a:solidFill>
              </a:rPr>
              <a:t>Лекция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7A2EE3-2F03-4E0B-87C0-CD9167271C1F}"/>
              </a:ext>
            </a:extLst>
          </p:cNvPr>
          <p:cNvSpPr txBox="1"/>
          <p:nvPr/>
        </p:nvSpPr>
        <p:spPr>
          <a:xfrm>
            <a:off x="2287480" y="2134302"/>
            <a:ext cx="201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969696"/>
                </a:solidFill>
              </a:rPr>
              <a:t>Мастер-класс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75DE6C-65E6-2776-29B8-9269CA23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1" y="2590750"/>
            <a:ext cx="5408689" cy="36061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258268-088B-C016-E4D4-04A9C8BF0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35" y="2590749"/>
            <a:ext cx="5409659" cy="360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0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A2287-1968-4966-A1CD-3188E803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003"/>
            <a:ext cx="1327951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>
                <a:solidFill>
                  <a:srgbClr val="969696"/>
                </a:solidFill>
              </a:rPr>
              <a:t>0</a:t>
            </a:r>
            <a:r>
              <a:rPr lang="ru-RU" sz="8800" b="1" dirty="0">
                <a:solidFill>
                  <a:srgbClr val="10917B"/>
                </a:solidFill>
              </a:rPr>
              <a:t>3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842B38E-2792-47BD-9C8F-307CD210D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182" y="131322"/>
            <a:ext cx="1451618" cy="1568244"/>
          </a:xfr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75F2019-1CAB-4CB5-B2FD-FE1855F1ED64}"/>
              </a:ext>
            </a:extLst>
          </p:cNvPr>
          <p:cNvCxnSpPr/>
          <p:nvPr/>
        </p:nvCxnSpPr>
        <p:spPr>
          <a:xfrm>
            <a:off x="838200" y="1699566"/>
            <a:ext cx="10515600" cy="0"/>
          </a:xfrm>
          <a:prstGeom prst="line">
            <a:avLst/>
          </a:prstGeom>
          <a:ln>
            <a:solidFill>
              <a:srgbClr val="96969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FCC5996-C392-48B5-B760-51CDE172BE43}"/>
              </a:ext>
            </a:extLst>
          </p:cNvPr>
          <p:cNvCxnSpPr/>
          <p:nvPr/>
        </p:nvCxnSpPr>
        <p:spPr>
          <a:xfrm>
            <a:off x="2343705" y="374003"/>
            <a:ext cx="0" cy="1325563"/>
          </a:xfrm>
          <a:prstGeom prst="line">
            <a:avLst/>
          </a:prstGeom>
          <a:ln>
            <a:solidFill>
              <a:srgbClr val="96969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75B48B5-4F04-4181-BAFA-84D2D90F9F22}"/>
              </a:ext>
            </a:extLst>
          </p:cNvPr>
          <p:cNvSpPr txBox="1"/>
          <p:nvPr/>
        </p:nvSpPr>
        <p:spPr>
          <a:xfrm>
            <a:off x="2507144" y="1002317"/>
            <a:ext cx="705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69696"/>
                </a:solidFill>
              </a:rPr>
              <a:t>Форматы мероприятий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C1DA84-6927-477A-9D08-96CEA88D38C0}"/>
              </a:ext>
            </a:extLst>
          </p:cNvPr>
          <p:cNvSpPr txBox="1"/>
          <p:nvPr/>
        </p:nvSpPr>
        <p:spPr>
          <a:xfrm>
            <a:off x="1870634" y="2114669"/>
            <a:ext cx="201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969696"/>
                </a:solidFill>
              </a:rPr>
              <a:t>Тренинг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E1E09-3245-46DA-969A-859F684B4519}"/>
              </a:ext>
            </a:extLst>
          </p:cNvPr>
          <p:cNvSpPr txBox="1"/>
          <p:nvPr/>
        </p:nvSpPr>
        <p:spPr>
          <a:xfrm>
            <a:off x="8309094" y="2014085"/>
            <a:ext cx="201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969696"/>
                </a:solidFill>
              </a:rPr>
              <a:t>Круглый стол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F4A568-CA12-4517-40B6-9FAF4AB3B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" y="2673450"/>
            <a:ext cx="5384850" cy="35901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384E22-17E4-87EB-353A-18F654F4E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67" y="2667750"/>
            <a:ext cx="5078064" cy="35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3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A2287-1968-4966-A1CD-3188E803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003"/>
            <a:ext cx="1327951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>
                <a:solidFill>
                  <a:srgbClr val="969696"/>
                </a:solidFill>
              </a:rPr>
              <a:t>0</a:t>
            </a:r>
            <a:r>
              <a:rPr lang="ru-RU" sz="8800" b="1" dirty="0">
                <a:solidFill>
                  <a:srgbClr val="10917B"/>
                </a:solidFill>
              </a:rPr>
              <a:t>4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842B38E-2792-47BD-9C8F-307CD210D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182" y="131322"/>
            <a:ext cx="1451618" cy="1568244"/>
          </a:xfr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75F2019-1CAB-4CB5-B2FD-FE1855F1ED64}"/>
              </a:ext>
            </a:extLst>
          </p:cNvPr>
          <p:cNvCxnSpPr/>
          <p:nvPr/>
        </p:nvCxnSpPr>
        <p:spPr>
          <a:xfrm>
            <a:off x="838200" y="1699566"/>
            <a:ext cx="10515600" cy="0"/>
          </a:xfrm>
          <a:prstGeom prst="line">
            <a:avLst/>
          </a:prstGeom>
          <a:ln>
            <a:solidFill>
              <a:srgbClr val="96969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FCC5996-C392-48B5-B760-51CDE172BE43}"/>
              </a:ext>
            </a:extLst>
          </p:cNvPr>
          <p:cNvCxnSpPr/>
          <p:nvPr/>
        </p:nvCxnSpPr>
        <p:spPr>
          <a:xfrm>
            <a:off x="2343705" y="374003"/>
            <a:ext cx="0" cy="1325563"/>
          </a:xfrm>
          <a:prstGeom prst="line">
            <a:avLst/>
          </a:prstGeom>
          <a:ln>
            <a:solidFill>
              <a:srgbClr val="96969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75B48B5-4F04-4181-BAFA-84D2D90F9F22}"/>
              </a:ext>
            </a:extLst>
          </p:cNvPr>
          <p:cNvSpPr txBox="1"/>
          <p:nvPr/>
        </p:nvSpPr>
        <p:spPr>
          <a:xfrm>
            <a:off x="2507144" y="1002317"/>
            <a:ext cx="705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69696"/>
                </a:solidFill>
              </a:rPr>
              <a:t>Как провести мероприятие в конференц-зале?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375FB7-0404-42D7-AB95-1247B8F133B0}"/>
              </a:ext>
            </a:extLst>
          </p:cNvPr>
          <p:cNvSpPr txBox="1"/>
          <p:nvPr/>
        </p:nvSpPr>
        <p:spPr>
          <a:xfrm>
            <a:off x="838200" y="2131514"/>
            <a:ext cx="700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0917B"/>
                </a:solidFill>
              </a:rPr>
              <a:t>1. </a:t>
            </a:r>
            <a:r>
              <a:rPr lang="ru-RU" sz="2400" dirty="0"/>
              <a:t>Определить формат и дату мероприятия </a:t>
            </a:r>
            <a:endParaRPr lang="ru-RU" sz="2400" baseline="30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CA9AED-D7BE-40DD-9F4C-5341D9004C44}"/>
              </a:ext>
            </a:extLst>
          </p:cNvPr>
          <p:cNvSpPr txBox="1"/>
          <p:nvPr/>
        </p:nvSpPr>
        <p:spPr>
          <a:xfrm>
            <a:off x="838200" y="2717880"/>
            <a:ext cx="809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0917B"/>
                </a:solidFill>
              </a:rPr>
              <a:t>2. </a:t>
            </a:r>
            <a:r>
              <a:rPr lang="ru-RU" sz="2400" dirty="0"/>
              <a:t>Заполнить заявку на платформе </a:t>
            </a:r>
            <a:r>
              <a:rPr lang="ru-RU" sz="2400" dirty="0" err="1"/>
              <a:t>добро.рф</a:t>
            </a:r>
            <a:endParaRPr lang="ru-RU" sz="2400" baseline="30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1ED4D7-8DF7-4DE7-BD9C-6941A8CA6D23}"/>
              </a:ext>
            </a:extLst>
          </p:cNvPr>
          <p:cNvSpPr txBox="1"/>
          <p:nvPr/>
        </p:nvSpPr>
        <p:spPr>
          <a:xfrm>
            <a:off x="838200" y="3304246"/>
            <a:ext cx="672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0917B"/>
                </a:solidFill>
              </a:rPr>
              <a:t>3. </a:t>
            </a:r>
            <a:r>
              <a:rPr lang="ru-RU" sz="2400" dirty="0"/>
              <a:t>Получить подтверждение от секретаря Калининградского добровольческого центра  </a:t>
            </a:r>
            <a:endParaRPr lang="ru-RU" sz="2400" baseline="30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673ED1-A323-4015-BBDF-E3ED0352DE2C}"/>
              </a:ext>
            </a:extLst>
          </p:cNvPr>
          <p:cNvSpPr txBox="1"/>
          <p:nvPr/>
        </p:nvSpPr>
        <p:spPr>
          <a:xfrm>
            <a:off x="838200" y="4259944"/>
            <a:ext cx="7000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0917B"/>
                </a:solidFill>
              </a:rPr>
              <a:t>4. </a:t>
            </a:r>
            <a:r>
              <a:rPr lang="ru-RU" sz="2400" dirty="0"/>
              <a:t>Организовать подготовку и  проведение мероприятия</a:t>
            </a:r>
            <a:endParaRPr lang="ru-RU" sz="2400" baseline="30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B1A259-5825-49F4-A883-D8143B6A3646}"/>
              </a:ext>
            </a:extLst>
          </p:cNvPr>
          <p:cNvSpPr txBox="1"/>
          <p:nvPr/>
        </p:nvSpPr>
        <p:spPr>
          <a:xfrm>
            <a:off x="838200" y="5158434"/>
            <a:ext cx="700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0917B"/>
                </a:solidFill>
              </a:rPr>
              <a:t>5. </a:t>
            </a:r>
            <a:r>
              <a:rPr lang="ru-RU" sz="2400" dirty="0"/>
              <a:t>Вернуть помещение в исходное состояние</a:t>
            </a:r>
            <a:endParaRPr lang="ru-RU" sz="2400" baseline="30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B55531-94E1-4C01-BDA5-20207B00BDF0}"/>
              </a:ext>
            </a:extLst>
          </p:cNvPr>
          <p:cNvSpPr txBox="1"/>
          <p:nvPr/>
        </p:nvSpPr>
        <p:spPr>
          <a:xfrm>
            <a:off x="8880722" y="4951714"/>
            <a:ext cx="2381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969696"/>
                </a:solidFill>
              </a:rPr>
              <a:t>ссылка на форму для </a:t>
            </a:r>
          </a:p>
          <a:p>
            <a:pPr algn="ctr"/>
            <a:r>
              <a:rPr lang="ru-RU" dirty="0">
                <a:solidFill>
                  <a:srgbClr val="969696"/>
                </a:solidFill>
              </a:rPr>
              <a:t>бронирования зала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5D9A7-2FBE-4282-9CA9-24899974B8DE}"/>
              </a:ext>
            </a:extLst>
          </p:cNvPr>
          <p:cNvSpPr txBox="1"/>
          <p:nvPr/>
        </p:nvSpPr>
        <p:spPr>
          <a:xfrm>
            <a:off x="8880723" y="4616038"/>
            <a:ext cx="238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https://clck.ru/3GRv3J</a:t>
            </a:r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82E9B8-2634-CCE1-03EC-73826FF95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156" y="2031460"/>
            <a:ext cx="2588359" cy="258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7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A2287-1968-4966-A1CD-3188E803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003"/>
            <a:ext cx="1327951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>
                <a:solidFill>
                  <a:srgbClr val="969696"/>
                </a:solidFill>
              </a:rPr>
              <a:t>0</a:t>
            </a:r>
            <a:r>
              <a:rPr lang="ru-RU" sz="8800" b="1" dirty="0">
                <a:solidFill>
                  <a:srgbClr val="10917B"/>
                </a:solidFill>
              </a:rPr>
              <a:t>5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842B38E-2792-47BD-9C8F-307CD210D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182" y="131322"/>
            <a:ext cx="1451618" cy="1568244"/>
          </a:xfr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75F2019-1CAB-4CB5-B2FD-FE1855F1ED64}"/>
              </a:ext>
            </a:extLst>
          </p:cNvPr>
          <p:cNvCxnSpPr/>
          <p:nvPr/>
        </p:nvCxnSpPr>
        <p:spPr>
          <a:xfrm>
            <a:off x="838200" y="1699566"/>
            <a:ext cx="10515600" cy="0"/>
          </a:xfrm>
          <a:prstGeom prst="line">
            <a:avLst/>
          </a:prstGeom>
          <a:ln>
            <a:solidFill>
              <a:srgbClr val="96969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FCC5996-C392-48B5-B760-51CDE172BE43}"/>
              </a:ext>
            </a:extLst>
          </p:cNvPr>
          <p:cNvCxnSpPr/>
          <p:nvPr/>
        </p:nvCxnSpPr>
        <p:spPr>
          <a:xfrm>
            <a:off x="2343705" y="374003"/>
            <a:ext cx="0" cy="1325563"/>
          </a:xfrm>
          <a:prstGeom prst="line">
            <a:avLst/>
          </a:prstGeom>
          <a:ln>
            <a:solidFill>
              <a:srgbClr val="969696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75B48B5-4F04-4181-BAFA-84D2D90F9F22}"/>
              </a:ext>
            </a:extLst>
          </p:cNvPr>
          <p:cNvSpPr txBox="1"/>
          <p:nvPr/>
        </p:nvSpPr>
        <p:spPr>
          <a:xfrm>
            <a:off x="2521260" y="1036786"/>
            <a:ext cx="705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69696"/>
                </a:solidFill>
              </a:rPr>
              <a:t>Контакты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375FB7-0404-42D7-AB95-1247B8F133B0}"/>
              </a:ext>
            </a:extLst>
          </p:cNvPr>
          <p:cNvSpPr txBox="1"/>
          <p:nvPr/>
        </p:nvSpPr>
        <p:spPr>
          <a:xfrm>
            <a:off x="802691" y="2113759"/>
            <a:ext cx="8465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0917B"/>
                </a:solidFill>
              </a:rPr>
              <a:t>Адрес: </a:t>
            </a:r>
          </a:p>
          <a:p>
            <a:r>
              <a:rPr lang="ru-RU" sz="2400" dirty="0"/>
              <a:t>г. Калининград</a:t>
            </a:r>
          </a:p>
          <a:p>
            <a:r>
              <a:rPr lang="ru-RU" sz="2400" dirty="0"/>
              <a:t>ул. проф. Баранова, 34, офис 411</a:t>
            </a:r>
            <a:endParaRPr lang="ru-RU" sz="2400" baseline="30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CA9AED-D7BE-40DD-9F4C-5341D9004C44}"/>
              </a:ext>
            </a:extLst>
          </p:cNvPr>
          <p:cNvSpPr txBox="1"/>
          <p:nvPr/>
        </p:nvSpPr>
        <p:spPr>
          <a:xfrm>
            <a:off x="802691" y="3508885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0917B"/>
                </a:solidFill>
              </a:rPr>
              <a:t>Телефон: </a:t>
            </a:r>
          </a:p>
          <a:p>
            <a:r>
              <a:rPr lang="ru-RU" sz="2400" dirty="0"/>
              <a:t>8 (4012) 67-44-92</a:t>
            </a:r>
            <a:endParaRPr lang="ru-RU" sz="2400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E4AAE-3940-418F-A741-D03DE34B5EF9}"/>
              </a:ext>
            </a:extLst>
          </p:cNvPr>
          <p:cNvSpPr txBox="1"/>
          <p:nvPr/>
        </p:nvSpPr>
        <p:spPr>
          <a:xfrm>
            <a:off x="838200" y="4484974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0917B"/>
                </a:solidFill>
              </a:rPr>
              <a:t>Почта: </a:t>
            </a:r>
          </a:p>
          <a:p>
            <a:r>
              <a:rPr lang="en-US" sz="2400" dirty="0"/>
              <a:t>dobro.39@yandex.ru</a:t>
            </a:r>
            <a:endParaRPr lang="ru-RU" sz="2400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290DF-6B24-4249-B8A9-A173F29C7413}"/>
              </a:ext>
            </a:extLst>
          </p:cNvPr>
          <p:cNvSpPr txBox="1"/>
          <p:nvPr/>
        </p:nvSpPr>
        <p:spPr>
          <a:xfrm>
            <a:off x="838200" y="6258757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69696"/>
                </a:solidFill>
              </a:rPr>
              <a:t>#</a:t>
            </a:r>
            <a:r>
              <a:rPr lang="ru-RU" dirty="0">
                <a:solidFill>
                  <a:srgbClr val="969696"/>
                </a:solidFill>
              </a:rPr>
              <a:t>добро39	</a:t>
            </a:r>
            <a:r>
              <a:rPr lang="en-US" dirty="0">
                <a:solidFill>
                  <a:srgbClr val="969696"/>
                </a:solidFill>
              </a:rPr>
              <a:t>@dobro39	www.dobro39.ru</a:t>
            </a:r>
            <a:r>
              <a:rPr lang="ru-RU" dirty="0">
                <a:solidFill>
                  <a:srgbClr val="969696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0264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203</Words>
  <Application>Microsoft Office PowerPoint</Application>
  <PresentationFormat>Широкоэкранный</PresentationFormat>
  <Paragraphs>70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-apple-system</vt:lpstr>
      <vt:lpstr>Arial</vt:lpstr>
      <vt:lpstr>Calibri</vt:lpstr>
      <vt:lpstr>Calibri Light</vt:lpstr>
      <vt:lpstr>Тема Office</vt:lpstr>
      <vt:lpstr>Предоставление помещения для проведения мероприятий для добровольческих организаций</vt:lpstr>
      <vt:lpstr>01</vt:lpstr>
      <vt:lpstr>02</vt:lpstr>
      <vt:lpstr>03</vt:lpstr>
      <vt:lpstr>03</vt:lpstr>
      <vt:lpstr>03</vt:lpstr>
      <vt:lpstr>04</vt:lpstr>
      <vt:lpstr>05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 – зал</dc:title>
  <dc:creator>Анюта Аня</dc:creator>
  <cp:lastModifiedBy>Кто ты Интересно</cp:lastModifiedBy>
  <cp:revision>12</cp:revision>
  <dcterms:created xsi:type="dcterms:W3CDTF">2020-01-30T08:28:54Z</dcterms:created>
  <dcterms:modified xsi:type="dcterms:W3CDTF">2025-02-17T08:22:14Z</dcterms:modified>
</cp:coreProperties>
</file>