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8" r:id="rId13"/>
    <p:sldId id="269" r:id="rId14"/>
  </p:sldIdLst>
  <p:sldSz cx="9144000" cy="5143500" type="screen16x9"/>
  <p:notesSz cx="5143500" cy="9144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152" d="100"/>
          <a:sy n="152" d="100"/>
        </p:scale>
        <p:origin x="444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60319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7253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3705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Point_MASTER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g"/><Relationship Id="rId3" Type="http://schemas.openxmlformats.org/officeDocument/2006/relationships/image" Target="../media/image41.jpg"/><Relationship Id="rId7" Type="http://schemas.openxmlformats.org/officeDocument/2006/relationships/image" Target="../media/image4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jpg"/><Relationship Id="rId5" Type="http://schemas.openxmlformats.org/officeDocument/2006/relationships/image" Target="../media/image43.jpg"/><Relationship Id="rId4" Type="http://schemas.openxmlformats.org/officeDocument/2006/relationships/image" Target="../media/image4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1.jpg"/><Relationship Id="rId4" Type="http://schemas.openxmlformats.org/officeDocument/2006/relationships/image" Target="../media/image5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image" Target="../media/image8.jpg"/><Relationship Id="rId7" Type="http://schemas.openxmlformats.org/officeDocument/2006/relationships/image" Target="../media/image1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openxmlformats.org/officeDocument/2006/relationships/image" Target="../media/image17.jpg"/><Relationship Id="rId7" Type="http://schemas.openxmlformats.org/officeDocument/2006/relationships/image" Target="../media/image2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7" Type="http://schemas.openxmlformats.org/officeDocument/2006/relationships/image" Target="../media/image2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g"/><Relationship Id="rId3" Type="http://schemas.openxmlformats.org/officeDocument/2006/relationships/image" Target="../media/image28.jpg"/><Relationship Id="rId7" Type="http://schemas.openxmlformats.org/officeDocument/2006/relationships/image" Target="../media/image3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10" Type="http://schemas.openxmlformats.org/officeDocument/2006/relationships/image" Target="../media/image35.jpg"/><Relationship Id="rId4" Type="http://schemas.openxmlformats.org/officeDocument/2006/relationships/image" Target="../media/image29.jpg"/><Relationship Id="rId9" Type="http://schemas.openxmlformats.org/officeDocument/2006/relationships/image" Target="../media/image3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502" y="0"/>
            <a:ext cx="6879498" cy="5143500"/>
          </a:xfrm>
          <a:prstGeom prst="rect">
            <a:avLst/>
          </a:prstGeom>
        </p:spPr>
      </p:pic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4572"/>
            <a:ext cx="9144000" cy="5148072"/>
          </a:xfrm>
          <a:prstGeom prst="rect">
            <a:avLst/>
          </a:prstGeom>
        </p:spPr>
      </p:pic>
      <p:sp>
        <p:nvSpPr>
          <p:cNvPr id="4" name="Text 1"/>
          <p:cNvSpPr txBox="1"/>
          <p:nvPr/>
        </p:nvSpPr>
        <p:spPr>
          <a:xfrm>
            <a:off x="228600" y="2324783"/>
            <a:ext cx="3657600" cy="1943100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marL="0" indent="0" algn="l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 презентации мы рассмотрим организацию волонтёрской деятельности в школе, включая проведённые мероприятия и акции. Обсудим цели и задачи этой деятельности, а также расскажем о её участниках и основных направлениях работы. Мы представим примеры мероприятий, результаты работы и отзывы участников, а также планы на будущее. </a:t>
            </a:r>
            <a:endParaRPr lang="en-US" sz="1500" dirty="0"/>
          </a:p>
        </p:txBody>
      </p:sp>
      <p:sp>
        <p:nvSpPr>
          <p:cNvPr id="5" name="Text 0"/>
          <p:cNvSpPr txBox="1"/>
          <p:nvPr/>
        </p:nvSpPr>
        <p:spPr>
          <a:xfrm>
            <a:off x="228600" y="351128"/>
            <a:ext cx="4917186" cy="1432956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marL="0" indent="0" algn="l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2100" b="1" dirty="0" err="1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Работа</a:t>
            </a:r>
            <a:r>
              <a:rPr lang="en-US" sz="21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ru-RU" sz="2100" b="1" dirty="0" smtClean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МАОУ СОШ №5, </a:t>
            </a:r>
          </a:p>
          <a:p>
            <a:pPr marL="0" indent="0" algn="l">
              <a:lnSpc>
                <a:spcPct val="92000"/>
              </a:lnSpc>
              <a:spcBef>
                <a:spcPts val="375"/>
              </a:spcBef>
              <a:buNone/>
            </a:pPr>
            <a:r>
              <a:rPr lang="ru-RU" sz="2100" b="1" dirty="0" err="1" smtClean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г.о</a:t>
            </a:r>
            <a:r>
              <a:rPr lang="ru-RU" sz="2100" b="1" dirty="0" smtClean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. Балашиха</a:t>
            </a:r>
            <a:r>
              <a:rPr lang="en-US" sz="2100" b="1" dirty="0" smtClean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21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по волонтёрской деятельности. Проведённые мероприятия </a:t>
            </a:r>
            <a:endParaRPr lang="en-US" sz="15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79475" y="0"/>
            <a:ext cx="83191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Благотворительная </a:t>
            </a:r>
            <a:r>
              <a:rPr lang="ru-RU" sz="2400" dirty="0"/>
              <a:t>помощь детям, находящимся на длительном лечении в детской больнице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45" y="807193"/>
            <a:ext cx="4160914" cy="416091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071" y="879714"/>
            <a:ext cx="2888932" cy="385191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786" y="731520"/>
            <a:ext cx="2544555" cy="190841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05" y="2839764"/>
            <a:ext cx="2597269" cy="194795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525" y="2388871"/>
            <a:ext cx="2023405" cy="269787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823" y="2783006"/>
            <a:ext cx="2874054" cy="215554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0963" y="830998"/>
            <a:ext cx="2353062" cy="176479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748" y="591872"/>
            <a:ext cx="2178957" cy="163421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79475" y="0"/>
            <a:ext cx="83191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Организация и проведение тематических мероприятий по ПДД</a:t>
            </a:r>
            <a:endParaRPr lang="ru-RU" sz="24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379475" y="0"/>
            <a:ext cx="83191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Акция «В </a:t>
            </a:r>
            <a:r>
              <a:rPr lang="ru-RU" sz="2400" dirty="0"/>
              <a:t>здоровом теле - здоровая душа</a:t>
            </a:r>
            <a:r>
              <a:rPr lang="ru-RU" sz="2400" dirty="0" smtClean="0"/>
              <a:t>!»</a:t>
            </a:r>
          </a:p>
          <a:p>
            <a:pPr algn="ctr"/>
            <a:r>
              <a:rPr lang="ru-RU" sz="2400" dirty="0" smtClean="0"/>
              <a:t>Организация </a:t>
            </a:r>
            <a:r>
              <a:rPr lang="ru-RU" sz="2400" dirty="0" err="1" smtClean="0"/>
              <a:t>физминуток</a:t>
            </a:r>
            <a:r>
              <a:rPr lang="ru-RU" sz="2400" dirty="0" smtClean="0"/>
              <a:t> </a:t>
            </a:r>
            <a:r>
              <a:rPr lang="ru-RU" sz="2400" dirty="0"/>
              <a:t>для ребят из начальной школы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356" y="1330610"/>
            <a:ext cx="3864653" cy="289849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782" y="1345192"/>
            <a:ext cx="3845210" cy="2883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3401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379475" y="230832"/>
            <a:ext cx="83191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Обратная связь </a:t>
            </a:r>
            <a:endParaRPr lang="ru-RU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652" y="1077176"/>
            <a:ext cx="1733730" cy="375494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2554" y="1152851"/>
            <a:ext cx="2647721" cy="353029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1428" y="1077176"/>
            <a:ext cx="2621893" cy="3939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5466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 rotWithShape="1">
          <a:blip r:embed="rId3"/>
          <a:srcRect l="49035"/>
          <a:stretch/>
        </p:blipFill>
        <p:spPr>
          <a:xfrm>
            <a:off x="4332363" y="44143"/>
            <a:ext cx="4660287" cy="5148072"/>
          </a:xfrm>
          <a:prstGeom prst="rect">
            <a:avLst/>
          </a:prstGeom>
        </p:spPr>
      </p:pic>
      <p:sp>
        <p:nvSpPr>
          <p:cNvPr id="3" name="Text 0"/>
          <p:cNvSpPr txBox="1"/>
          <p:nvPr/>
        </p:nvSpPr>
        <p:spPr>
          <a:xfrm>
            <a:off x="4066312" y="1433682"/>
            <a:ext cx="5432026" cy="829458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marL="0" indent="0" algn="ctr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2250" b="1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Цели и задачи волонтёрской деятельности </a:t>
            </a:r>
            <a:endParaRPr lang="en-US" sz="1500" b="1" dirty="0"/>
          </a:p>
        </p:txBody>
      </p:sp>
      <p:sp>
        <p:nvSpPr>
          <p:cNvPr id="5" name="Text 1"/>
          <p:cNvSpPr txBox="1"/>
          <p:nvPr/>
        </p:nvSpPr>
        <p:spPr>
          <a:xfrm>
            <a:off x="5044965" y="2263140"/>
            <a:ext cx="3474720" cy="2333972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marL="0" indent="0" algn="l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• Школа стремится развивать волонтёрское движение среди учащихся, формировать у них социально значимые качества и ответственность за общество. </a:t>
            </a:r>
            <a:endParaRPr lang="en-US" sz="1500" dirty="0"/>
          </a:p>
          <a:p>
            <a:pPr marL="0" indent="0" algn="l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• Основные задачи — организация и проведение волонтёрских акций, вовлечение школьников в благотворительную деятельность, а также создание условий для их самореализации через волонтёрство. </a:t>
            </a:r>
            <a:endParaRPr lang="en-US" sz="1500" dirty="0"/>
          </a:p>
          <a:p>
            <a:pPr marL="0" indent="0" algn="l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• Главная цель — воспитание активных и неравнодушных граждан, готовых помогать окружающим. </a:t>
            </a:r>
            <a:endParaRPr lang="en-US" sz="15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01" y="1001009"/>
            <a:ext cx="4184167" cy="31381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60343" y="569601"/>
            <a:ext cx="5683657" cy="42627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807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640080" y="569601"/>
            <a:ext cx="4572000" cy="274305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92000"/>
              </a:lnSpc>
              <a:spcBef>
                <a:spcPts val="375"/>
              </a:spcBef>
            </a:pPr>
            <a:r>
              <a:rPr lang="en-US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• Наша </a:t>
            </a:r>
            <a:r>
              <a:rPr lang="en-US" dirty="0" err="1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школа</a:t>
            </a:r>
            <a:r>
              <a:rPr lang="en-US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активно</a:t>
            </a:r>
            <a:r>
              <a:rPr lang="en-US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развивает</a:t>
            </a:r>
            <a:r>
              <a:rPr lang="en-US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волонтёрское</a:t>
            </a:r>
            <a:r>
              <a:rPr lang="en-US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движение</a:t>
            </a:r>
            <a:r>
              <a:rPr lang="en-US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организуя</a:t>
            </a:r>
            <a:r>
              <a:rPr lang="en-US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разнообразные </a:t>
            </a:r>
            <a:r>
              <a:rPr lang="en-US" dirty="0" err="1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проекты</a:t>
            </a:r>
            <a:r>
              <a:rPr lang="en-US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для</a:t>
            </a:r>
            <a:r>
              <a:rPr lang="en-US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учащихся</a:t>
            </a:r>
            <a:r>
              <a:rPr lang="en-US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. </a:t>
            </a:r>
            <a:endParaRPr lang="en-US" sz="2400" dirty="0"/>
          </a:p>
          <a:p>
            <a:pPr>
              <a:lnSpc>
                <a:spcPct val="92000"/>
              </a:lnSpc>
              <a:spcBef>
                <a:spcPts val="375"/>
              </a:spcBef>
            </a:pPr>
            <a:r>
              <a:rPr lang="en-US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• В </a:t>
            </a:r>
            <a:r>
              <a:rPr lang="en-US" dirty="0" err="1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рамках</a:t>
            </a:r>
            <a:r>
              <a:rPr lang="en-US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волонтёрских</a:t>
            </a:r>
            <a:r>
              <a:rPr lang="en-US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инициатив</a:t>
            </a:r>
            <a:r>
              <a:rPr lang="en-US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ученики</a:t>
            </a:r>
            <a:r>
              <a:rPr lang="en-US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участвуют</a:t>
            </a:r>
            <a:r>
              <a:rPr lang="en-US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в </a:t>
            </a:r>
            <a:r>
              <a:rPr lang="en-US" dirty="0" err="1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благотворительных</a:t>
            </a:r>
            <a:r>
              <a:rPr lang="en-US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акциях</a:t>
            </a:r>
            <a:r>
              <a:rPr lang="en-US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помогают</a:t>
            </a:r>
            <a:r>
              <a:rPr lang="en-US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пожилым</a:t>
            </a:r>
            <a:r>
              <a:rPr lang="en-US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людям</a:t>
            </a:r>
            <a:r>
              <a:rPr lang="en-US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и </a:t>
            </a:r>
            <a:r>
              <a:rPr lang="en-US" dirty="0" err="1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организуют</a:t>
            </a:r>
            <a:r>
              <a:rPr lang="en-US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экологические</a:t>
            </a:r>
            <a:r>
              <a:rPr lang="en-US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мероприятия</a:t>
            </a:r>
            <a:r>
              <a:rPr lang="en-US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. </a:t>
            </a:r>
            <a:endParaRPr lang="en-US" sz="2400" dirty="0"/>
          </a:p>
          <a:p>
            <a:pPr>
              <a:lnSpc>
                <a:spcPct val="92000"/>
              </a:lnSpc>
              <a:spcBef>
                <a:spcPts val="375"/>
              </a:spcBef>
            </a:pPr>
            <a:r>
              <a:rPr lang="en-US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• </a:t>
            </a:r>
            <a:r>
              <a:rPr lang="en-US" dirty="0" err="1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Мы</a:t>
            </a:r>
            <a:r>
              <a:rPr lang="en-US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стремимся</a:t>
            </a:r>
            <a:r>
              <a:rPr lang="en-US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воспитать</a:t>
            </a:r>
            <a:r>
              <a:rPr lang="en-US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в </a:t>
            </a:r>
            <a:r>
              <a:rPr lang="en-US" dirty="0" err="1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детях</a:t>
            </a:r>
            <a:r>
              <a:rPr lang="en-US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чувство</a:t>
            </a:r>
            <a:r>
              <a:rPr lang="en-US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ответственности</a:t>
            </a:r>
            <a:r>
              <a:rPr lang="en-US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и </a:t>
            </a:r>
            <a:r>
              <a:rPr lang="en-US" dirty="0" err="1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желание</a:t>
            </a:r>
            <a:r>
              <a:rPr lang="en-US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помогать</a:t>
            </a:r>
            <a:r>
              <a:rPr lang="en-US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окружающим</a:t>
            </a:r>
            <a:r>
              <a:rPr lang="en-US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. </a:t>
            </a:r>
            <a:endParaRPr lang="en-US" sz="24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1"/>
          <p:cNvSpPr txBox="1"/>
          <p:nvPr/>
        </p:nvSpPr>
        <p:spPr>
          <a:xfrm>
            <a:off x="544804" y="119868"/>
            <a:ext cx="8229600" cy="872034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marL="0" indent="0" algn="ctr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Школьники активно участвуют в волонтёрской деятельности, помогая организовывать и проводить различные мероприятия. Они участвуют в экологических акциях, помогают в организации благотворительных ярмарок и концертов для сбора средств на добрые дела. Это способствует развитию у них социальных навыков и чувства ответственности. </a:t>
            </a:r>
            <a:endParaRPr lang="en-US" sz="15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017" y="863244"/>
            <a:ext cx="2483934" cy="161455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76558" y="2509773"/>
            <a:ext cx="27188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/>
              <a:t>Помощь детским садам в организации Дня Здоровья</a:t>
            </a:r>
            <a:endParaRPr lang="ru-RU" sz="12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491" y="3038124"/>
            <a:ext cx="2553460" cy="191509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0810" y="1003287"/>
            <a:ext cx="2316424" cy="173731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029596" y="2760485"/>
            <a:ext cx="27188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/>
              <a:t>Помощь в организации концертов ко Дню Учителя, 8 марта, Новогодние мероприятия</a:t>
            </a:r>
            <a:endParaRPr lang="ru-RU" sz="1200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690" y="3406816"/>
            <a:ext cx="2226664" cy="166999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4603" y="735356"/>
            <a:ext cx="2529235" cy="1774417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6173022" y="2582854"/>
            <a:ext cx="229239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smtClean="0"/>
              <a:t>Концерт для  членов </a:t>
            </a:r>
            <a:r>
              <a:rPr lang="ru-RU" sz="1200" dirty="0"/>
              <a:t>клуба </a:t>
            </a:r>
            <a:endParaRPr lang="ru-RU" sz="1200" dirty="0" smtClean="0"/>
          </a:p>
          <a:p>
            <a:pPr algn="ctr"/>
            <a:r>
              <a:rPr lang="ru-RU" sz="1200" dirty="0" smtClean="0"/>
              <a:t>«</a:t>
            </a:r>
            <a:r>
              <a:rPr lang="ru-RU" sz="1200" dirty="0"/>
              <a:t>Активное долголетие»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5891" y="3217725"/>
            <a:ext cx="2966656" cy="1666426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37130" y="294144"/>
            <a:ext cx="83191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Организация и проведение благотворительных ярмарок</a:t>
            </a:r>
            <a:endParaRPr lang="ru-RU" sz="24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88" y="755809"/>
            <a:ext cx="1669214" cy="314205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8018" y="1727687"/>
            <a:ext cx="3991708" cy="299378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3242" y="755809"/>
            <a:ext cx="3140852" cy="3140852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37130" y="294144"/>
            <a:ext cx="83191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Патриотические акции</a:t>
            </a:r>
            <a:endParaRPr lang="ru-RU" sz="24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07" y="163961"/>
            <a:ext cx="2519329" cy="188949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05" y="2774731"/>
            <a:ext cx="2519329" cy="188949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3308" y="2229428"/>
            <a:ext cx="27290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Письма участникам СВО</a:t>
            </a:r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9592" y="765434"/>
            <a:ext cx="2585545" cy="145436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378" y="3051730"/>
            <a:ext cx="3165574" cy="178063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967857" y="2295514"/>
            <a:ext cx="27290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Изготовление окопных свечей</a:t>
            </a:r>
            <a:endParaRPr lang="ru-RU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3633" y="294144"/>
            <a:ext cx="2432619" cy="182446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349035" y="2405399"/>
            <a:ext cx="27290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Акция «Георгиевская ленточка»</a:t>
            </a:r>
            <a:endParaRPr lang="ru-RU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035" y="3109354"/>
            <a:ext cx="2476763" cy="185757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37130" y="294144"/>
            <a:ext cx="83191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Патриотические акции</a:t>
            </a:r>
            <a:endParaRPr lang="ru-RU" sz="24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63" y="79733"/>
            <a:ext cx="2746353" cy="205976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4925" y="2510526"/>
            <a:ext cx="1823873" cy="243183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63" y="2516175"/>
            <a:ext cx="1819636" cy="242618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55289" y="2091355"/>
            <a:ext cx="27290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/>
              <a:t>Уборка и уход за Стелой Победы в </a:t>
            </a:r>
            <a:r>
              <a:rPr lang="ru-RU" sz="1200" dirty="0" err="1" smtClean="0"/>
              <a:t>мкр</a:t>
            </a:r>
            <a:r>
              <a:rPr lang="ru-RU" sz="1200" dirty="0" smtClean="0"/>
              <a:t>. Керамик</a:t>
            </a:r>
            <a:endParaRPr lang="ru-RU" sz="1200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0770" y="738584"/>
            <a:ext cx="2759163" cy="206937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439981" y="970220"/>
            <a:ext cx="27290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Поздравление </a:t>
            </a:r>
          </a:p>
          <a:p>
            <a:pPr algn="ctr"/>
            <a:r>
              <a:rPr lang="ru-RU" dirty="0" smtClean="0"/>
              <a:t>ветерана ВОВ</a:t>
            </a:r>
            <a:endParaRPr lang="ru-RU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8865" y="2881409"/>
            <a:ext cx="2747929" cy="206094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050716" y="3548971"/>
            <a:ext cx="27290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Вахта Памяти</a:t>
            </a:r>
            <a:endParaRPr lang="ru-RU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79475" y="-94343"/>
            <a:ext cx="83191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Экологические акции</a:t>
            </a:r>
            <a:endParaRPr lang="ru-RU" sz="24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84" y="126125"/>
            <a:ext cx="2394413" cy="182012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192614" y="1946252"/>
            <a:ext cx="27290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/>
              <a:t>Сбор макулатуры</a:t>
            </a:r>
            <a:endParaRPr lang="ru-RU" sz="12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68" y="2223252"/>
            <a:ext cx="1729280" cy="230570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5016" y="2223251"/>
            <a:ext cx="1729280" cy="230570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30510" y="4557650"/>
            <a:ext cx="27290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/>
              <a:t>Посадка деревьев</a:t>
            </a:r>
            <a:endParaRPr lang="ru-RU" sz="1200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4065" y="251704"/>
            <a:ext cx="1270912" cy="169454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921543" y="1917560"/>
            <a:ext cx="272901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 smtClean="0"/>
              <a:t>Акция «Покормите птиц»</a:t>
            </a:r>
            <a:endParaRPr lang="ru-RU" sz="1100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5324" y="358238"/>
            <a:ext cx="1875899" cy="2501199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4711" y="49422"/>
            <a:ext cx="1968087" cy="2624116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3012" y="3104704"/>
            <a:ext cx="2592304" cy="1946253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1483" y="3164071"/>
            <a:ext cx="2434196" cy="1827549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6276668" y="2780305"/>
            <a:ext cx="27290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/>
              <a:t>Субботники</a:t>
            </a:r>
            <a:endParaRPr lang="ru-RU" sz="12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79475" y="0"/>
            <a:ext cx="83191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Помощь животным для приюта «Преданное сердце»</a:t>
            </a:r>
            <a:endParaRPr lang="ru-RU" sz="24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80" y="858956"/>
            <a:ext cx="2519132" cy="335884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4477" y="1431637"/>
            <a:ext cx="2382860" cy="317714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6302" y="832546"/>
            <a:ext cx="2538939" cy="3385253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 Light"/>
        <a:font script="Hant" typeface="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</TotalTime>
  <Words>354</Words>
  <Application>Microsoft Office PowerPoint</Application>
  <PresentationFormat>Экран (16:9)</PresentationFormat>
  <Paragraphs>49</Paragraphs>
  <Slides>13</Slides>
  <Notes>13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6" baseType="lpstr">
      <vt:lpstr>Arial</vt:lpstr>
      <vt:lpstr>Calibri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Admin</cp:lastModifiedBy>
  <cp:revision>16</cp:revision>
  <dcterms:created xsi:type="dcterms:W3CDTF">2025-05-28T17:59:35Z</dcterms:created>
  <dcterms:modified xsi:type="dcterms:W3CDTF">2025-05-28T20:52:36Z</dcterms:modified>
</cp:coreProperties>
</file>