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4" r:id="rId3"/>
    <p:sldId id="272" r:id="rId4"/>
    <p:sldId id="270" r:id="rId5"/>
    <p:sldId id="269" r:id="rId6"/>
    <p:sldId id="273" r:id="rId7"/>
    <p:sldId id="271" r:id="rId8"/>
  </p:sldIdLst>
  <p:sldSz cx="12192000" cy="6858000"/>
  <p:notesSz cx="9926638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2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6F2F9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6F2F9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75" y="23812"/>
            <a:ext cx="12160250" cy="68103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6F2F9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B282-A4ED-4564-81CE-5B947FFD1DCD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81DB-8713-459E-9A10-86C9DB7FF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117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42262" y="2538730"/>
            <a:ext cx="9507474" cy="19773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6F2F9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000" y="229726"/>
            <a:ext cx="9677400" cy="14907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39825" marR="5080" indent="-605155" algn="ctr">
              <a:spcBef>
                <a:spcPts val="105"/>
              </a:spcBef>
            </a:pP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</a:rPr>
              <a:t>      РЦ </a:t>
            </a: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1800" i="1" dirty="0" err="1" smtClean="0">
                <a:solidFill>
                  <a:schemeClr val="accent1">
                    <a:lumMod val="75000"/>
                  </a:schemeClr>
                </a:solidFill>
              </a:rPr>
              <a:t>Мосволонтер</a:t>
            </a: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br>
              <a:rPr lang="ru-RU" sz="1800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</a:rPr>
              <a:t>Музей-Усадьба </a:t>
            </a: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</a:rPr>
              <a:t>Муравьевых-Апостолов</a:t>
            </a:r>
            <a:br>
              <a:rPr lang="ru-RU" sz="1800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</a:rPr>
              <a:t>Школа «</a:t>
            </a:r>
            <a:r>
              <a:rPr lang="ru-RU" sz="1800" i="1" dirty="0">
                <a:solidFill>
                  <a:schemeClr val="accent1">
                    <a:lumMod val="75000"/>
                  </a:schemeClr>
                </a:solidFill>
              </a:rPr>
              <a:t>М</a:t>
            </a: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</a:rPr>
              <a:t>арьино»</a:t>
            </a:r>
            <a:r>
              <a:rPr lang="ru-RU" sz="1800" i="1" spc="-5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i="1" spc="-5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i="1" spc="-5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i="1" spc="-5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i="1" spc="-5" dirty="0" smtClean="0">
                <a:solidFill>
                  <a:schemeClr val="accent1">
                    <a:lumMod val="75000"/>
                  </a:schemeClr>
                </a:solidFill>
              </a:rPr>
              <a:t>«Серебряный Бал»</a:t>
            </a:r>
            <a:endParaRPr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7400"/>
            <a:ext cx="5892800" cy="4419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107" y="-6927"/>
            <a:ext cx="950893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9507474" cy="3508653"/>
          </a:xfrm>
        </p:spPr>
        <p:txBody>
          <a:bodyPr/>
          <a:lstStyle/>
          <a:p>
            <a:r>
              <a:rPr lang="ru-RU" sz="2400" i="1" dirty="0" smtClean="0">
                <a:solidFill>
                  <a:srgbClr val="0070C0"/>
                </a:solidFill>
              </a:rPr>
              <a:t>Цели</a:t>
            </a:r>
            <a:r>
              <a:rPr lang="ru-RU" sz="2400" dirty="0" smtClean="0">
                <a:solidFill>
                  <a:srgbClr val="0070C0"/>
                </a:solidFill>
              </a:rPr>
              <a:t>: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Сохранение исторической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памяти. 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- Эстетическое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развитие участников.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- Вовлечение волонтеров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55+. </a:t>
            </a:r>
            <a:r>
              <a:rPr lang="en-US" sz="1800" i="1" dirty="0">
                <a:ln w="0"/>
                <a:solidFill>
                  <a:schemeClr val="accent1">
                    <a:lumMod val="75000"/>
                  </a:schemeClr>
                </a:solidFill>
                <a:cs typeface="Adobe Hebrew" panose="02040503050201020203" pitchFamily="18" charset="-79"/>
              </a:rPr>
              <a:t/>
            </a:r>
            <a:br>
              <a:rPr lang="en-US" sz="1800" i="1" dirty="0">
                <a:ln w="0"/>
                <a:solidFill>
                  <a:schemeClr val="accent1">
                    <a:lumMod val="75000"/>
                  </a:schemeClr>
                </a:solidFill>
                <a:cs typeface="Adobe Hebrew" panose="02040503050201020203" pitchFamily="18" charset="-79"/>
              </a:rPr>
            </a:br>
            <a:r>
              <a:rPr lang="ru-RU" sz="2400" i="1" dirty="0">
                <a:solidFill>
                  <a:srgbClr val="0070C0"/>
                </a:solidFill>
              </a:rPr>
              <a:t>Задачи: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Изучить историю бальной культуры России в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интерактивном формате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Создать условия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для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реализации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творческого потенциала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серебряных волонтеров и молодежи.</a:t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Провести культурно-познавательные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мероприятия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с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участием молодежи </a:t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и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серебряных волонтеров 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760" y="3124200"/>
            <a:ext cx="4957011" cy="33046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325" y="0"/>
            <a:ext cx="95089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47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" y="1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dobe Hebrew" panose="02040503050201020203" pitchFamily="18" charset="-79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7091" y="512793"/>
            <a:ext cx="11523229" cy="27699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dirty="0" smtClean="0">
                <a:ln w="0"/>
                <a:solidFill>
                  <a:srgbClr val="0070C0"/>
                </a:solidFill>
                <a:cs typeface="Adobe Hebrew" panose="02040503050201020203" pitchFamily="18" charset="-79"/>
              </a:rPr>
              <a:t>Результат</a:t>
            </a:r>
            <a:r>
              <a:rPr lang="ru-RU" sz="2000" b="1" i="1" dirty="0" smtClean="0">
                <a:ln w="0"/>
                <a:solidFill>
                  <a:schemeClr val="accent1">
                    <a:lumMod val="75000"/>
                  </a:schemeClr>
                </a:solidFill>
                <a:cs typeface="Adobe Hebrew" panose="02040503050201020203" pitchFamily="18" charset="-79"/>
              </a:rPr>
              <a:t>: в ноябре 2025 года проведен бал</a:t>
            </a:r>
          </a:p>
          <a:p>
            <a:pPr algn="ctr"/>
            <a:r>
              <a:rPr lang="ru-RU" sz="2000" b="1" i="1" dirty="0" smtClean="0">
                <a:ln w="0"/>
                <a:solidFill>
                  <a:schemeClr val="accent1">
                    <a:lumMod val="75000"/>
                  </a:schemeClr>
                </a:solidFill>
                <a:cs typeface="Adobe Hebrew" panose="02040503050201020203" pitchFamily="18" charset="-79"/>
              </a:rPr>
              <a:t>в музее-усадьбе Муравьевых-Апостолов с участием 50 человек. В процессе проведения участники узнали историю проведения русских </a:t>
            </a:r>
            <a:r>
              <a:rPr lang="ru-RU" sz="2000" b="1" i="1" dirty="0" smtClean="0">
                <a:ln w="0"/>
                <a:solidFill>
                  <a:schemeClr val="accent1">
                    <a:lumMod val="75000"/>
                  </a:schemeClr>
                </a:solidFill>
                <a:cs typeface="Adobe Hebrew" panose="02040503050201020203" pitchFamily="18" charset="-79"/>
              </a:rPr>
              <a:t>балов. Молодежь и серебряные волонтеры </a:t>
            </a:r>
            <a:r>
              <a:rPr lang="ru-RU" sz="2000" b="1" i="1" dirty="0" smtClean="0">
                <a:ln w="0"/>
                <a:solidFill>
                  <a:schemeClr val="accent1">
                    <a:lumMod val="75000"/>
                  </a:schemeClr>
                </a:solidFill>
                <a:cs typeface="Adobe Hebrew" panose="02040503050201020203" pitchFamily="18" charset="-79"/>
              </a:rPr>
              <a:t>сплотились и стали единым целым, несмотря на разницу возраста. 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b="1" i="1" dirty="0" smtClean="0">
              <a:ln w="0"/>
              <a:solidFill>
                <a:schemeClr val="accent1">
                  <a:lumMod val="75000"/>
                </a:schemeClr>
              </a:solidFill>
              <a:cs typeface="Adobe Hebrew" panose="02040503050201020203" pitchFamily="18" charset="-79"/>
            </a:endParaRPr>
          </a:p>
          <a:p>
            <a:pPr algn="ctr"/>
            <a:r>
              <a:rPr lang="en-US" b="1" i="1" dirty="0">
                <a:ln w="0"/>
                <a:solidFill>
                  <a:schemeClr val="accent1">
                    <a:lumMod val="75000"/>
                  </a:schemeClr>
                </a:solidFill>
                <a:cs typeface="Adobe Hebrew" panose="02040503050201020203" pitchFamily="18" charset="-79"/>
              </a:rPr>
              <a:t>*</a:t>
            </a:r>
            <a:r>
              <a:rPr lang="ru-RU" b="1" i="1" dirty="0" smtClean="0">
                <a:ln w="0"/>
                <a:solidFill>
                  <a:schemeClr val="accent1">
                    <a:lumMod val="75000"/>
                  </a:schemeClr>
                </a:solidFill>
                <a:cs typeface="Adobe Hebrew" panose="02040503050201020203" pitchFamily="18" charset="-79"/>
              </a:rPr>
              <a:t>Бал </a:t>
            </a:r>
            <a:r>
              <a:rPr lang="ru-RU" b="1" i="1" dirty="0">
                <a:ln w="0"/>
                <a:solidFill>
                  <a:schemeClr val="accent1">
                    <a:lumMod val="75000"/>
                  </a:schemeClr>
                </a:solidFill>
                <a:cs typeface="Adobe Hebrew" panose="02040503050201020203" pitchFamily="18" charset="-79"/>
              </a:rPr>
              <a:t>– это, прежде всего, место встречи и общения людей. </a:t>
            </a:r>
          </a:p>
          <a:p>
            <a:pPr algn="ctr"/>
            <a:r>
              <a:rPr lang="ru-RU" b="1" i="1" dirty="0">
                <a:ln w="0"/>
                <a:solidFill>
                  <a:schemeClr val="accent1">
                    <a:lumMod val="75000"/>
                  </a:schemeClr>
                </a:solidFill>
                <a:cs typeface="Adobe Hebrew" panose="02040503050201020203" pitchFamily="18" charset="-79"/>
              </a:rPr>
              <a:t>Достоинство, честь, красота – вот первые слова, которые ассоциируются со словом «бал». </a:t>
            </a:r>
          </a:p>
          <a:p>
            <a:pPr algn="ctr"/>
            <a:r>
              <a:rPr lang="ru-RU" b="1" i="1" dirty="0">
                <a:ln w="0"/>
                <a:solidFill>
                  <a:schemeClr val="accent1">
                    <a:lumMod val="75000"/>
                  </a:schemeClr>
                </a:solidFill>
                <a:cs typeface="Adobe Hebrew" panose="02040503050201020203" pitchFamily="18" charset="-79"/>
              </a:rPr>
              <a:t>Именно поэтому бал, как эстетическая ценность прошлого сегодня перерождается в новых формах.</a:t>
            </a:r>
          </a:p>
          <a:p>
            <a:pPr algn="ctr"/>
            <a:endParaRPr lang="ru-RU" b="1" i="1" dirty="0">
              <a:ln w="0"/>
              <a:solidFill>
                <a:srgbClr val="7030A0"/>
              </a:solidFill>
              <a:cs typeface="Adobe Hebrew" panose="02040503050201020203" pitchFamily="18" charset="-79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6474" y="5459560"/>
            <a:ext cx="950893" cy="1371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0"/>
            <a:ext cx="47244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01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" y="1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i="1" dirty="0" smtClean="0">
                <a:ln w="0"/>
                <a:solidFill>
                  <a:schemeClr val="accent1">
                    <a:lumMod val="75000"/>
                  </a:schemeClr>
                </a:solidFill>
                <a:cs typeface="Adobe Hebrew" panose="02040503050201020203" pitchFamily="18" charset="-79"/>
              </a:rPr>
              <a:t>      Актуальность </a:t>
            </a:r>
            <a:r>
              <a:rPr lang="ru-RU" b="1" i="1" dirty="0">
                <a:ln w="0"/>
                <a:solidFill>
                  <a:schemeClr val="accent1">
                    <a:lumMod val="75000"/>
                  </a:schemeClr>
                </a:solidFill>
                <a:cs typeface="Adobe Hebrew" panose="02040503050201020203" pitchFamily="18" charset="-79"/>
              </a:rPr>
              <a:t>продиктована временем.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b="1" i="1" dirty="0">
                <a:ln w="0"/>
                <a:solidFill>
                  <a:schemeClr val="accent1">
                    <a:lumMod val="75000"/>
                  </a:schemeClr>
                </a:solidFill>
                <a:cs typeface="Adobe Hebrew" panose="02040503050201020203" pitchFamily="18" charset="-79"/>
              </a:rPr>
              <a:t>Серебряный Бал</a:t>
            </a:r>
            <a:r>
              <a:rPr lang="ru-RU" b="1" i="1" dirty="0" smtClean="0">
                <a:ln w="0"/>
                <a:solidFill>
                  <a:schemeClr val="accent1">
                    <a:lumMod val="75000"/>
                  </a:schemeClr>
                </a:solidFill>
                <a:cs typeface="Adobe Hebrew" panose="02040503050201020203" pitchFamily="18" charset="-79"/>
              </a:rPr>
              <a:t>» </a:t>
            </a:r>
            <a:r>
              <a:rPr lang="ru-RU" b="1" i="1" dirty="0">
                <a:ln w="0"/>
                <a:solidFill>
                  <a:schemeClr val="accent1">
                    <a:lumMod val="75000"/>
                  </a:schemeClr>
                </a:solidFill>
                <a:cs typeface="Adobe Hebrew" panose="02040503050201020203" pitchFamily="18" charset="-79"/>
              </a:rPr>
              <a:t>проводится с целью воспитания чувства патриотизма, </a:t>
            </a:r>
            <a:endParaRPr lang="en-US" b="1" i="1" dirty="0" smtClean="0">
              <a:ln w="0"/>
              <a:solidFill>
                <a:schemeClr val="accent1">
                  <a:lumMod val="75000"/>
                </a:schemeClr>
              </a:solidFill>
              <a:cs typeface="Adobe Hebrew" panose="02040503050201020203" pitchFamily="18" charset="-79"/>
            </a:endParaRPr>
          </a:p>
          <a:p>
            <a:r>
              <a:rPr lang="ru-RU" b="1" i="1" dirty="0" smtClean="0">
                <a:ln w="0"/>
                <a:solidFill>
                  <a:schemeClr val="accent1">
                    <a:lumMod val="75000"/>
                  </a:schemeClr>
                </a:solidFill>
                <a:cs typeface="Adobe Hebrew" panose="02040503050201020203" pitchFamily="18" charset="-79"/>
              </a:rPr>
              <a:t>      гордости </a:t>
            </a:r>
            <a:r>
              <a:rPr lang="ru-RU" b="1" i="1" dirty="0">
                <a:ln w="0"/>
                <a:solidFill>
                  <a:schemeClr val="accent1">
                    <a:lumMod val="75000"/>
                  </a:schemeClr>
                </a:solidFill>
                <a:cs typeface="Adobe Hebrew" panose="02040503050201020203" pitchFamily="18" charset="-79"/>
              </a:rPr>
              <a:t>за настоящее, прошлое и будущее своей </a:t>
            </a:r>
            <a:r>
              <a:rPr lang="ru-RU" b="1" i="1" dirty="0" smtClean="0">
                <a:ln w="0"/>
                <a:solidFill>
                  <a:schemeClr val="accent1">
                    <a:lumMod val="75000"/>
                  </a:schemeClr>
                </a:solidFill>
                <a:cs typeface="Adobe Hebrew" panose="02040503050201020203" pitchFamily="18" charset="-79"/>
              </a:rPr>
              <a:t>страны.</a:t>
            </a:r>
            <a:endParaRPr lang="ru-RU" b="1" i="1" dirty="0" smtClean="0">
              <a:ln w="0"/>
              <a:solidFill>
                <a:schemeClr val="accent1">
                  <a:lumMod val="75000"/>
                </a:schemeClr>
              </a:solidFill>
              <a:cs typeface="Adobe Hebrew" panose="02040503050201020203" pitchFamily="18" charset="-79"/>
            </a:endParaRPr>
          </a:p>
          <a:p>
            <a:r>
              <a:rPr lang="ru-RU" b="1" i="1" dirty="0" smtClean="0">
                <a:ln w="0"/>
                <a:solidFill>
                  <a:schemeClr val="accent1">
                    <a:lumMod val="75000"/>
                  </a:schemeClr>
                </a:solidFill>
                <a:cs typeface="Adobe Hebrew" panose="02040503050201020203" pitchFamily="18" charset="-79"/>
              </a:rPr>
              <a:t>      Особенность проведения – место, в котором происходит событие. </a:t>
            </a:r>
          </a:p>
          <a:p>
            <a:r>
              <a:rPr lang="ru-RU" b="1" i="1" dirty="0" smtClean="0">
                <a:ln w="0"/>
                <a:solidFill>
                  <a:schemeClr val="accent1">
                    <a:lumMod val="75000"/>
                  </a:schemeClr>
                </a:solidFill>
                <a:cs typeface="Adobe Hebrew" panose="02040503050201020203" pitchFamily="18" charset="-79"/>
              </a:rPr>
              <a:t>      Это историческая усадьба победителей 1812 года, возрожденная потомками Муравьевых-Апостолов. </a:t>
            </a:r>
          </a:p>
          <a:p>
            <a:endParaRPr lang="en-US" b="1" i="1" dirty="0" smtClean="0">
              <a:ln w="0"/>
              <a:solidFill>
                <a:schemeClr val="accent1">
                  <a:lumMod val="75000"/>
                </a:schemeClr>
              </a:solidFill>
              <a:cs typeface="Adobe Hebrew" panose="02040503050201020203" pitchFamily="18" charset="-79"/>
            </a:endParaRPr>
          </a:p>
          <a:p>
            <a:r>
              <a:rPr lang="ru-RU" b="1" i="1" dirty="0" smtClean="0">
                <a:ln w="0"/>
                <a:solidFill>
                  <a:schemeClr val="accent1">
                    <a:lumMod val="75000"/>
                  </a:schemeClr>
                </a:solidFill>
                <a:cs typeface="Adobe Hebrew" panose="02040503050201020203" pitchFamily="18" charset="-79"/>
              </a:rPr>
              <a:t>     </a:t>
            </a:r>
            <a:endParaRPr lang="en-US" b="1" i="1" dirty="0" smtClean="0">
              <a:ln w="0"/>
              <a:solidFill>
                <a:schemeClr val="accent1">
                  <a:lumMod val="75000"/>
                </a:schemeClr>
              </a:solidFill>
              <a:cs typeface="Adobe Hebrew" panose="02040503050201020203" pitchFamily="18" charset="-79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7091" y="398306"/>
            <a:ext cx="11523229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800" i="1" dirty="0" smtClean="0">
              <a:ln w="0"/>
              <a:solidFill>
                <a:srgbClr val="9E21EB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dobe Hebrew" panose="02040503050201020203" pitchFamily="18" charset="-79"/>
            </a:endParaRPr>
          </a:p>
          <a:p>
            <a:pPr marL="457200" indent="-457200" algn="ctr">
              <a:buFont typeface="Wingdings" panose="05000000000000000000" pitchFamily="2" charset="2"/>
              <a:buChar char="v"/>
            </a:pPr>
            <a:endParaRPr lang="ru-RU" sz="2800" i="1" dirty="0" smtClean="0">
              <a:ln w="0"/>
              <a:solidFill>
                <a:srgbClr val="9E21EB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dobe Hebrew" panose="02040503050201020203" pitchFamily="18" charset="-79"/>
            </a:endParaRPr>
          </a:p>
          <a:p>
            <a:pPr algn="ctr"/>
            <a:endParaRPr lang="ru-RU" sz="5400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dobe Hebrew" panose="02040503050201020203" pitchFamily="18" charset="-79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0"/>
            <a:ext cx="5878519" cy="39675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3398" y="5451764"/>
            <a:ext cx="95089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75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b="1" i="1" dirty="0" smtClean="0">
              <a:ln w="0"/>
              <a:solidFill>
                <a:schemeClr val="accent1">
                  <a:lumMod val="75000"/>
                </a:schemeClr>
              </a:solidFill>
              <a:cs typeface="Adobe Hebrew" panose="02040503050201020203" pitchFamily="18" charset="-79"/>
            </a:endParaRPr>
          </a:p>
          <a:p>
            <a:pPr algn="ctr"/>
            <a:endParaRPr lang="ru-RU" b="1" i="1" dirty="0" smtClean="0">
              <a:ln w="0"/>
              <a:solidFill>
                <a:schemeClr val="accent1">
                  <a:lumMod val="75000"/>
                </a:schemeClr>
              </a:solidFill>
              <a:cs typeface="Adobe Hebrew" panose="02040503050201020203" pitchFamily="18" charset="-79"/>
            </a:endParaRPr>
          </a:p>
          <a:p>
            <a:pPr algn="ctr"/>
            <a:endParaRPr lang="en-US" b="1" i="1" dirty="0">
              <a:ln w="0"/>
              <a:solidFill>
                <a:schemeClr val="accent1">
                  <a:lumMod val="75000"/>
                </a:schemeClr>
              </a:solidFill>
              <a:cs typeface="Adobe Hebrew" panose="02040503050201020203" pitchFamily="18" charset="-79"/>
            </a:endParaRPr>
          </a:p>
          <a:p>
            <a:pPr algn="ctr"/>
            <a:r>
              <a:rPr lang="en-US" b="1" i="1" dirty="0" smtClean="0">
                <a:ln w="0"/>
                <a:solidFill>
                  <a:schemeClr val="accent1">
                    <a:lumMod val="75000"/>
                  </a:schemeClr>
                </a:solidFill>
                <a:cs typeface="Adobe Hebrew" panose="02040503050201020203" pitchFamily="18" charset="-79"/>
              </a:rPr>
              <a:t>            </a:t>
            </a:r>
            <a:r>
              <a:rPr lang="ru-RU" b="1" i="1" dirty="0" smtClean="0">
                <a:ln w="0"/>
                <a:solidFill>
                  <a:schemeClr val="accent1">
                    <a:lumMod val="75000"/>
                  </a:schemeClr>
                </a:solidFill>
                <a:cs typeface="Adobe Hebrew" panose="02040503050201020203" pitchFamily="18" charset="-79"/>
              </a:rPr>
              <a:t>Самые активные участники Бала Побед – молодежь Москвы, </a:t>
            </a:r>
            <a:r>
              <a:rPr lang="ru-RU" b="1" i="1" dirty="0" smtClean="0">
                <a:ln w="0"/>
                <a:solidFill>
                  <a:schemeClr val="accent1">
                    <a:lumMod val="75000"/>
                  </a:schemeClr>
                </a:solidFill>
                <a:cs typeface="Adobe Hebrew" panose="02040503050201020203" pitchFamily="18" charset="-79"/>
              </a:rPr>
              <a:t>серебряные волонтеры</a:t>
            </a:r>
            <a:r>
              <a:rPr lang="ru-RU" b="1" i="1" dirty="0" smtClean="0">
                <a:ln w="0"/>
                <a:solidFill>
                  <a:schemeClr val="accent1">
                    <a:lumMod val="75000"/>
                  </a:schemeClr>
                </a:solidFill>
                <a:cs typeface="Adobe Hebrew" panose="02040503050201020203" pitchFamily="18" charset="-79"/>
              </a:rPr>
              <a:t>. </a:t>
            </a:r>
            <a:r>
              <a:rPr lang="ru-RU" b="1" i="1" dirty="0" smtClean="0">
                <a:ln w="0"/>
                <a:solidFill>
                  <a:srgbClr val="FF0000"/>
                </a:solidFill>
                <a:cs typeface="Adobe Hebrew" panose="02040503050201020203" pitchFamily="18" charset="-79"/>
              </a:rPr>
              <a:t> </a:t>
            </a:r>
          </a:p>
          <a:p>
            <a:pPr algn="ctr"/>
            <a:r>
              <a:rPr lang="ru-RU" b="1" i="1" dirty="0" smtClean="0">
                <a:ln w="0"/>
                <a:solidFill>
                  <a:schemeClr val="accent1">
                    <a:lumMod val="75000"/>
                  </a:schemeClr>
                </a:solidFill>
                <a:cs typeface="Adobe Hebrew" panose="02040503050201020203" pitchFamily="18" charset="-79"/>
              </a:rPr>
              <a:t>             Бал с участием молодежи и серебряных волонтеров – яркий пример дружбы. </a:t>
            </a:r>
          </a:p>
          <a:p>
            <a:pPr algn="ctr"/>
            <a:r>
              <a:rPr lang="ru-RU" b="1" i="1" dirty="0" smtClean="0">
                <a:ln w="0"/>
                <a:solidFill>
                  <a:schemeClr val="accent1">
                    <a:lumMod val="75000"/>
                  </a:schemeClr>
                </a:solidFill>
                <a:cs typeface="Adobe Hebrew" panose="02040503050201020203" pitchFamily="18" charset="-79"/>
              </a:rPr>
              <a:t>Непередаваемые эмоции от общения со знатоками военной </a:t>
            </a:r>
          </a:p>
          <a:p>
            <a:pPr algn="ctr"/>
            <a:r>
              <a:rPr lang="ru-RU" b="1" i="1" dirty="0">
                <a:ln w="0"/>
                <a:solidFill>
                  <a:schemeClr val="accent1">
                    <a:lumMod val="75000"/>
                  </a:schemeClr>
                </a:solidFill>
                <a:cs typeface="Adobe Hebrew" panose="02040503050201020203" pitchFamily="18" charset="-79"/>
              </a:rPr>
              <a:t>и</a:t>
            </a:r>
            <a:r>
              <a:rPr lang="ru-RU" b="1" i="1" dirty="0" smtClean="0">
                <a:ln w="0"/>
                <a:solidFill>
                  <a:schemeClr val="accent1">
                    <a:lumMod val="75000"/>
                  </a:schemeClr>
                </a:solidFill>
                <a:cs typeface="Adobe Hebrew" panose="02040503050201020203" pitchFamily="18" charset="-79"/>
              </a:rPr>
              <a:t>стории и хранителями музея-усадьбы. </a:t>
            </a:r>
          </a:p>
          <a:p>
            <a:r>
              <a:rPr lang="ru-RU" b="1" i="1" dirty="0" smtClean="0">
                <a:ln w="0"/>
                <a:solidFill>
                  <a:schemeClr val="accent1">
                    <a:lumMod val="75000"/>
                  </a:schemeClr>
                </a:solidFill>
                <a:cs typeface="Adobe Hebrew" panose="02040503050201020203" pitchFamily="18" charset="-79"/>
              </a:rPr>
              <a:t>             </a:t>
            </a:r>
          </a:p>
          <a:p>
            <a:pPr algn="r"/>
            <a:r>
              <a:rPr lang="ru-RU" b="1" i="1" dirty="0">
                <a:ln w="0"/>
                <a:solidFill>
                  <a:schemeClr val="accent1">
                    <a:lumMod val="75000"/>
                  </a:schemeClr>
                </a:solidFill>
                <a:cs typeface="Adobe Hebrew" panose="02040503050201020203" pitchFamily="18" charset="-79"/>
              </a:rPr>
              <a:t> </a:t>
            </a:r>
            <a:r>
              <a:rPr lang="ru-RU" b="1" i="1" dirty="0" smtClean="0">
                <a:ln w="0"/>
                <a:solidFill>
                  <a:schemeClr val="accent1">
                    <a:lumMod val="75000"/>
                  </a:schemeClr>
                </a:solidFill>
                <a:cs typeface="Adobe Hebrew" panose="02040503050201020203" pitchFamily="18" charset="-79"/>
              </a:rPr>
              <a:t>           </a:t>
            </a:r>
          </a:p>
          <a:p>
            <a:pPr algn="r"/>
            <a:endParaRPr lang="ru-RU" b="1" i="1" dirty="0">
              <a:ln w="0"/>
              <a:solidFill>
                <a:schemeClr val="accent1">
                  <a:lumMod val="75000"/>
                </a:schemeClr>
              </a:solidFill>
              <a:cs typeface="Adobe Hebrew" panose="02040503050201020203" pitchFamily="18" charset="-79"/>
            </a:endParaRPr>
          </a:p>
          <a:p>
            <a:pPr algn="r"/>
            <a:endParaRPr lang="ru-RU" b="1" i="1" dirty="0" smtClean="0">
              <a:ln w="0"/>
              <a:solidFill>
                <a:schemeClr val="accent1">
                  <a:lumMod val="75000"/>
                </a:schemeClr>
              </a:solidFill>
              <a:cs typeface="Adobe Hebrew" panose="02040503050201020203" pitchFamily="18" charset="-79"/>
            </a:endParaRPr>
          </a:p>
          <a:p>
            <a:pPr algn="r"/>
            <a:endParaRPr lang="ru-RU" b="1" i="1" dirty="0">
              <a:ln w="0"/>
              <a:solidFill>
                <a:schemeClr val="accent1">
                  <a:lumMod val="75000"/>
                </a:schemeClr>
              </a:solidFill>
              <a:cs typeface="Adobe Hebrew" panose="02040503050201020203" pitchFamily="18" charset="-79"/>
            </a:endParaRPr>
          </a:p>
          <a:p>
            <a:pPr algn="r"/>
            <a:endParaRPr lang="ru-RU" b="1" i="1" dirty="0" smtClean="0">
              <a:ln w="0"/>
              <a:solidFill>
                <a:schemeClr val="accent1">
                  <a:lumMod val="75000"/>
                </a:schemeClr>
              </a:solidFill>
              <a:cs typeface="Adobe Hebrew" panose="02040503050201020203" pitchFamily="18" charset="-79"/>
            </a:endParaRPr>
          </a:p>
          <a:p>
            <a:pPr algn="r"/>
            <a:endParaRPr lang="ru-RU" b="1" i="1" dirty="0">
              <a:ln w="0"/>
              <a:solidFill>
                <a:schemeClr val="accent1">
                  <a:lumMod val="75000"/>
                </a:schemeClr>
              </a:solidFill>
              <a:cs typeface="Adobe Hebrew" panose="02040503050201020203" pitchFamily="18" charset="-79"/>
            </a:endParaRPr>
          </a:p>
          <a:p>
            <a:pPr algn="r"/>
            <a:endParaRPr lang="ru-RU" b="1" i="1" dirty="0" smtClean="0">
              <a:ln w="0"/>
              <a:solidFill>
                <a:schemeClr val="accent1">
                  <a:lumMod val="75000"/>
                </a:schemeClr>
              </a:solidFill>
              <a:cs typeface="Adobe Hebrew" panose="02040503050201020203" pitchFamily="18" charset="-79"/>
            </a:endParaRPr>
          </a:p>
          <a:p>
            <a:pPr algn="r"/>
            <a:r>
              <a:rPr lang="ru-RU" b="1" i="1" dirty="0" smtClean="0">
                <a:ln w="0"/>
                <a:solidFill>
                  <a:schemeClr val="accent1">
                    <a:lumMod val="75000"/>
                  </a:schemeClr>
                </a:solidFill>
                <a:cs typeface="Adobe Hebrew" panose="02040503050201020203" pitchFamily="18" charset="-79"/>
              </a:rPr>
              <a:t> </a:t>
            </a:r>
            <a:endParaRPr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107" y="5486399"/>
            <a:ext cx="950893" cy="1371600"/>
          </a:xfrm>
          <a:prstGeom prst="rect">
            <a:avLst/>
          </a:prstGeom>
        </p:spPr>
      </p:pic>
      <p:pic>
        <p:nvPicPr>
          <p:cNvPr id="1026" name="Picture 2" descr="https://sun9-81.userapi.com/s/v1/ig2/8dQ2rZqLrEHIKXx0rOatl38g5KIrHQW-JAJPIwcVaKcUGVvyMn7VefcTpmSNbyW0Z1-wk1_h5qCXvxrJAQ3-yd4u.jpg?quality=95&amp;as=32x24,48x36,72x54,108x81,160x120,240x180,360x270,480x360,540x405,640x480,720x540,1080x810,1280x960,1440x1080,2560x1920&amp;from=bu&amp;cs=1280x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56896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45.userapi.com/s/v1/ig2/vhflfkzlFS3y8_DR_ccU6unwsWFLJk6qndZKnoqSdXmeLeYMFElQ6-fJtsZSOkxRBZMD5Z6ke_b0hMIo2jsgiYuh.jpg?quality=95&amp;as=32x39,48x58,72x87,108x130,160x193,240x289,360x433,480x578,540x650,640x770,720x867,1080x1300,1280x1541,1440x1733,2127x2560&amp;from=bu&amp;u=984FNnnfr4xqFKFXtDgcGCY6eQOOlrlm5JqH82iRHqc&amp;cs=1080x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491" y="2033587"/>
            <a:ext cx="3691451" cy="444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9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609600"/>
            <a:ext cx="9507474" cy="49244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Отзывы участников Бала Победы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AutoShape 2" descr="blob:https://web.telegram.org/bc0ee706-deb4-4b52-b49a-8ea77a5a776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blob:https://web.telegram.org/bc0ee706-deb4-4b52-b49a-8ea77a5a7765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00"/>
          <a:stretch/>
        </p:blipFill>
        <p:spPr>
          <a:xfrm>
            <a:off x="5551996" y="1560289"/>
            <a:ext cx="5964808" cy="19229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1" r="11239" b="12677"/>
          <a:stretch/>
        </p:blipFill>
        <p:spPr>
          <a:xfrm>
            <a:off x="6477000" y="3736782"/>
            <a:ext cx="4114800" cy="25530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" t="-7465" r="11208" b="7465"/>
          <a:stretch/>
        </p:blipFill>
        <p:spPr>
          <a:xfrm>
            <a:off x="780759" y="1102043"/>
            <a:ext cx="4445655" cy="306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025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2682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dobe Hebrew" panose="02040503050201020203" pitchFamily="18" charset="-79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7091" y="398306"/>
            <a:ext cx="11523229" cy="20005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dobe Hebrew" panose="02040503050201020203" pitchFamily="18" charset="-79"/>
              </a:rPr>
              <a:t>Социальные партнеры </a:t>
            </a:r>
            <a:r>
              <a:rPr lang="ru-RU" sz="2400" b="1" i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dobe Hebrew" panose="02040503050201020203" pitchFamily="18" charset="-79"/>
              </a:rPr>
              <a:t>проекта: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400" b="1" i="1" dirty="0" smtClean="0">
                <a:ln w="0"/>
                <a:solidFill>
                  <a:schemeClr val="accent1">
                    <a:lumMod val="75000"/>
                  </a:schemeClr>
                </a:solidFill>
                <a:cs typeface="Adobe Hebrew" panose="02040503050201020203" pitchFamily="18" charset="-79"/>
              </a:rPr>
              <a:t>Клуб исторических реконструкций «</a:t>
            </a:r>
            <a:r>
              <a:rPr lang="ru-RU" sz="2400" b="1" i="1" dirty="0" err="1" smtClean="0">
                <a:ln w="0"/>
                <a:solidFill>
                  <a:schemeClr val="accent1">
                    <a:lumMod val="75000"/>
                  </a:schemeClr>
                </a:solidFill>
                <a:cs typeface="Adobe Hebrew" panose="02040503050201020203" pitchFamily="18" charset="-79"/>
              </a:rPr>
              <a:t>Александринцы</a:t>
            </a:r>
            <a:r>
              <a:rPr lang="ru-RU" sz="2400" b="1" i="1" dirty="0" smtClean="0">
                <a:ln w="0"/>
                <a:solidFill>
                  <a:schemeClr val="accent1">
                    <a:lumMod val="75000"/>
                  </a:schemeClr>
                </a:solidFill>
                <a:cs typeface="Adobe Hebrew" panose="02040503050201020203" pitchFamily="18" charset="-79"/>
              </a:rPr>
              <a:t>»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400" b="1" i="1" dirty="0" smtClean="0">
                <a:ln w="0"/>
                <a:solidFill>
                  <a:schemeClr val="accent1">
                    <a:lumMod val="75000"/>
                  </a:schemeClr>
                </a:solidFill>
                <a:cs typeface="Adobe Hebrew" panose="02040503050201020203" pitchFamily="18" charset="-79"/>
              </a:rPr>
              <a:t>Администрация музея-усадьбы Муравьевых-Апостолов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400" b="1" i="1" dirty="0" smtClean="0">
                <a:ln w="0"/>
                <a:solidFill>
                  <a:schemeClr val="accent1">
                    <a:lumMod val="75000"/>
                  </a:schemeClr>
                </a:solidFill>
                <a:cs typeface="Adobe Hebrew" panose="02040503050201020203" pitchFamily="18" charset="-79"/>
              </a:rPr>
              <a:t>РЦ «</a:t>
            </a:r>
            <a:r>
              <a:rPr lang="ru-RU" sz="2400" b="1" i="1" dirty="0" err="1" smtClean="0">
                <a:ln w="0"/>
                <a:solidFill>
                  <a:schemeClr val="accent1">
                    <a:lumMod val="75000"/>
                  </a:schemeClr>
                </a:solidFill>
                <a:cs typeface="Adobe Hebrew" panose="02040503050201020203" pitchFamily="18" charset="-79"/>
              </a:rPr>
              <a:t>Мосволонтер</a:t>
            </a:r>
            <a:r>
              <a:rPr lang="ru-RU" sz="2400" b="1" i="1" dirty="0" smtClean="0">
                <a:ln w="0"/>
                <a:solidFill>
                  <a:schemeClr val="accent1">
                    <a:lumMod val="75000"/>
                  </a:schemeClr>
                </a:solidFill>
                <a:cs typeface="Adobe Hebrew" panose="02040503050201020203" pitchFamily="18" charset="-79"/>
              </a:rPr>
              <a:t>»</a:t>
            </a:r>
            <a:endParaRPr lang="ru-RU" sz="2400" b="1" i="1" dirty="0" smtClean="0">
              <a:ln w="0"/>
              <a:solidFill>
                <a:schemeClr val="accent1">
                  <a:lumMod val="75000"/>
                </a:schemeClr>
              </a:solidFill>
              <a:cs typeface="Adobe Hebrew" panose="02040503050201020203" pitchFamily="18" charset="-79"/>
            </a:endParaRPr>
          </a:p>
          <a:p>
            <a:pPr algn="ctr"/>
            <a:endParaRPr lang="ru-RU" sz="2800" i="1" dirty="0" smtClean="0">
              <a:ln w="0"/>
              <a:solidFill>
                <a:schemeClr val="accent1"/>
              </a:solidFill>
              <a:cs typeface="Adobe Hebrew" panose="02040503050201020203" pitchFamily="18" charset="-79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0"/>
            <a:ext cx="4955096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652</TotalTime>
  <Words>207</Words>
  <Application>Microsoft Office PowerPoint</Application>
  <PresentationFormat>Широкоэкранный</PresentationFormat>
  <Paragraphs>39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Adobe Hebrew</vt:lpstr>
      <vt:lpstr>Arial</vt:lpstr>
      <vt:lpstr>Calibri</vt:lpstr>
      <vt:lpstr>Verdana</vt:lpstr>
      <vt:lpstr>Wingdings</vt:lpstr>
      <vt:lpstr>Office Theme</vt:lpstr>
      <vt:lpstr>      РЦ «Мосволонтер» Музей-Усадьба Муравьевых-Апостолов Школа «Марьино»  «Серебряный Бал»</vt:lpstr>
      <vt:lpstr>Цели:  - Сохранение исторической памяти.   - Эстетическое развитие участников. - Вовлечение волонтеров 55+.  Задачи:  -Изучить историю бальной культуры России в интерактивном формате. -Создать условия для реализации творческого потенциала серебряных волонтеров и молодежи. -Провести культурно-познавательные  мероприятия с участием молодежи  и серебряных волонтеров </vt:lpstr>
      <vt:lpstr>Презентация PowerPoint</vt:lpstr>
      <vt:lpstr>Презентация PowerPoint</vt:lpstr>
      <vt:lpstr>Презентация PowerPoint</vt:lpstr>
      <vt:lpstr>Отзывы участников Бала Победы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Тихомиров Сергей Сергеевич</dc:creator>
  <cp:lastModifiedBy>Пользователь</cp:lastModifiedBy>
  <cp:revision>51</cp:revision>
  <cp:lastPrinted>2022-10-20T08:48:22Z</cp:lastPrinted>
  <dcterms:created xsi:type="dcterms:W3CDTF">2022-10-20T07:07:48Z</dcterms:created>
  <dcterms:modified xsi:type="dcterms:W3CDTF">2025-11-20T05:54:22Z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2021-11-05T00:00:00Z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2022-10-20T00:00:00Z</vt:filetime>
  </property>
</Properties>
</file>