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120" y="-8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33235" y="2867666"/>
            <a:ext cx="12821529" cy="303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323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57786" y="3"/>
            <a:ext cx="6210300" cy="10287000"/>
          </a:xfrm>
          <a:custGeom>
            <a:avLst/>
            <a:gdLst/>
            <a:ahLst/>
            <a:cxnLst/>
            <a:rect l="l" t="t" r="r" b="b"/>
            <a:pathLst>
              <a:path w="6210300" h="10287000">
                <a:moveTo>
                  <a:pt x="0" y="0"/>
                </a:moveTo>
                <a:lnTo>
                  <a:pt x="6210299" y="0"/>
                </a:lnTo>
                <a:lnTo>
                  <a:pt x="6210299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E3E7E7">
              <a:alpha val="2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323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922591"/>
            <a:ext cx="13601697" cy="8439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2323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1671" y="4206600"/>
            <a:ext cx="1506465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23232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4172" y="0"/>
            <a:ext cx="17224375" cy="10287000"/>
            <a:chOff x="1064172" y="0"/>
            <a:chExt cx="17224375" cy="10287000"/>
          </a:xfrm>
        </p:grpSpPr>
        <p:sp>
          <p:nvSpPr>
            <p:cNvPr id="3" name="object 3"/>
            <p:cNvSpPr/>
            <p:nvPr/>
          </p:nvSpPr>
          <p:spPr>
            <a:xfrm>
              <a:off x="5312915" y="0"/>
              <a:ext cx="12975590" cy="10287000"/>
            </a:xfrm>
            <a:custGeom>
              <a:avLst/>
              <a:gdLst/>
              <a:ahLst/>
              <a:cxnLst/>
              <a:rect l="l" t="t" r="r" b="b"/>
              <a:pathLst>
                <a:path w="12975590" h="10287000">
                  <a:moveTo>
                    <a:pt x="1297508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12975084" y="0"/>
                  </a:lnTo>
                  <a:lnTo>
                    <a:pt x="12975084" y="10286999"/>
                  </a:lnTo>
                  <a:close/>
                </a:path>
              </a:pathLst>
            </a:custGeom>
            <a:solidFill>
              <a:srgbClr val="D5C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4172" y="780682"/>
              <a:ext cx="4248149" cy="87248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235242" y="2684174"/>
            <a:ext cx="7527925" cy="125803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9080"/>
              </a:lnSpc>
              <a:spcBef>
                <a:spcPts val="710"/>
              </a:spcBef>
            </a:pPr>
            <a:r>
              <a:rPr lang="ru-RU" sz="8000" b="1" spc="665" dirty="0" smtClean="0">
                <a:solidFill>
                  <a:srgbClr val="FFFFFF"/>
                </a:solidFill>
                <a:latin typeface="Malgun Gothic"/>
                <a:cs typeface="Malgun Gothic"/>
              </a:rPr>
              <a:t>Мы вместе</a:t>
            </a:r>
            <a:endParaRPr sz="800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5242" y="7081584"/>
            <a:ext cx="760920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i="1" spc="-225" dirty="0" smtClean="0">
                <a:solidFill>
                  <a:srgbClr val="FFFFFF"/>
                </a:solidFill>
                <a:latin typeface="Arial"/>
                <a:cs typeface="Arial"/>
              </a:rPr>
              <a:t>РОО «Ассоциация замещающих семей </a:t>
            </a:r>
            <a:br>
              <a:rPr lang="ru-RU" sz="2800" i="1" spc="-22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2800" i="1" spc="-225" dirty="0" smtClean="0">
                <a:solidFill>
                  <a:srgbClr val="FFFFFF"/>
                </a:solidFill>
                <a:latin typeface="Arial"/>
                <a:cs typeface="Arial"/>
              </a:rPr>
              <a:t>Московской области»  (отделение  Кашира)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0146" y="762987"/>
            <a:ext cx="1628775" cy="1628775"/>
          </a:xfrm>
          <a:custGeom>
            <a:avLst/>
            <a:gdLst/>
            <a:ahLst/>
            <a:cxnLst/>
            <a:rect l="l" t="t" r="r" b="b"/>
            <a:pathLst>
              <a:path w="1628775" h="1628775">
                <a:moveTo>
                  <a:pt x="0" y="1628775"/>
                </a:moveTo>
                <a:lnTo>
                  <a:pt x="0" y="0"/>
                </a:lnTo>
                <a:lnTo>
                  <a:pt x="1628774" y="0"/>
                </a:lnTo>
                <a:lnTo>
                  <a:pt x="0" y="162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6000" y="719852"/>
            <a:ext cx="225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0" dirty="0">
                <a:solidFill>
                  <a:srgbClr val="323232"/>
                </a:solidFill>
                <a:latin typeface="Cambria"/>
                <a:cs typeface="Cambria"/>
              </a:rPr>
              <a:t>1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9218" name="Picture 2" descr="C:\Users\1\Desktop\др\вп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3900"/>
            <a:ext cx="6400800" cy="883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1028705"/>
            <a:ext cx="16230600" cy="6972300"/>
          </a:xfrm>
          <a:custGeom>
            <a:avLst/>
            <a:gdLst/>
            <a:ahLst/>
            <a:cxnLst/>
            <a:rect l="l" t="t" r="r" b="b"/>
            <a:pathLst>
              <a:path w="16230600" h="6972300">
                <a:moveTo>
                  <a:pt x="16230598" y="6972299"/>
                </a:moveTo>
                <a:lnTo>
                  <a:pt x="0" y="6972299"/>
                </a:lnTo>
                <a:lnTo>
                  <a:pt x="0" y="0"/>
                </a:lnTo>
                <a:lnTo>
                  <a:pt x="16230598" y="0"/>
                </a:lnTo>
                <a:lnTo>
                  <a:pt x="16230598" y="6972299"/>
                </a:lnTo>
                <a:close/>
              </a:path>
            </a:pathLst>
          </a:custGeom>
          <a:solidFill>
            <a:srgbClr val="FFFFFF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733235" y="2867666"/>
            <a:ext cx="12821529" cy="45681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660" marR="5080" indent="34290" algn="r">
              <a:lnSpc>
                <a:spcPct val="141100"/>
              </a:lnSpc>
              <a:spcBef>
                <a:spcPts val="90"/>
              </a:spcBef>
            </a:pPr>
            <a:r>
              <a:rPr lang="ru-RU" spc="145" dirty="0" smtClean="0"/>
              <a:t>Наши контакты:</a:t>
            </a:r>
            <a:br>
              <a:rPr lang="ru-RU" spc="145" dirty="0" smtClean="0"/>
            </a:br>
            <a:r>
              <a:rPr lang="ru-RU" spc="145" dirty="0" smtClean="0"/>
              <a:t>Адрес организации: Московская область, г.Кашира, посёлок </a:t>
            </a:r>
            <a:r>
              <a:rPr lang="ru-RU" spc="145" dirty="0" err="1" smtClean="0"/>
              <a:t>Ледово</a:t>
            </a:r>
            <a:r>
              <a:rPr lang="ru-RU" spc="145" dirty="0" smtClean="0"/>
              <a:t>, ул.Полевая д.14</a:t>
            </a:r>
            <a:br>
              <a:rPr lang="ru-RU" spc="145" dirty="0" smtClean="0"/>
            </a:br>
            <a:r>
              <a:rPr lang="ru-RU" spc="145" dirty="0" smtClean="0"/>
              <a:t>Руководитель отделения РОО АЗСМО : </a:t>
            </a:r>
            <a:r>
              <a:rPr lang="ru-RU" spc="145" dirty="0" err="1" smtClean="0"/>
              <a:t>Зарезина</a:t>
            </a:r>
            <a:r>
              <a:rPr lang="ru-RU" spc="145" dirty="0" smtClean="0"/>
              <a:t> Г.Н.</a:t>
            </a:r>
            <a:br>
              <a:rPr lang="ru-RU" spc="145" dirty="0" smtClean="0"/>
            </a:br>
            <a:r>
              <a:rPr lang="ru-RU" spc="145" dirty="0" smtClean="0"/>
              <a:t>Руководитель волонтёрского отряда: </a:t>
            </a:r>
            <a:r>
              <a:rPr lang="ru-RU" spc="145" dirty="0" err="1" smtClean="0"/>
              <a:t>Махиня</a:t>
            </a:r>
            <a:r>
              <a:rPr lang="ru-RU" spc="145" dirty="0" smtClean="0"/>
              <a:t> Э.В.</a:t>
            </a:r>
            <a:br>
              <a:rPr lang="ru-RU" spc="145" dirty="0" smtClean="0"/>
            </a:br>
            <a:r>
              <a:rPr lang="en-US" spc="145" dirty="0" smtClean="0"/>
              <a:t>E-mail: maxinia.ella@yandex.ru</a:t>
            </a:r>
            <a:r>
              <a:rPr lang="ru-RU" spc="145" dirty="0" smtClean="0"/>
              <a:t> </a:t>
            </a:r>
            <a:endParaRPr spc="175" dirty="0"/>
          </a:p>
        </p:txBody>
      </p:sp>
      <p:sp>
        <p:nvSpPr>
          <p:cNvPr id="6" name="object 6"/>
          <p:cNvSpPr/>
          <p:nvPr/>
        </p:nvSpPr>
        <p:spPr>
          <a:xfrm>
            <a:off x="1030146" y="922627"/>
            <a:ext cx="1628775" cy="1628775"/>
          </a:xfrm>
          <a:custGeom>
            <a:avLst/>
            <a:gdLst/>
            <a:ahLst/>
            <a:cxnLst/>
            <a:rect l="l" t="t" r="r" b="b"/>
            <a:pathLst>
              <a:path w="1628775" h="1628775">
                <a:moveTo>
                  <a:pt x="0" y="1628775"/>
                </a:moveTo>
                <a:lnTo>
                  <a:pt x="0" y="0"/>
                </a:lnTo>
                <a:lnTo>
                  <a:pt x="1628774" y="0"/>
                </a:lnTo>
                <a:lnTo>
                  <a:pt x="0" y="1628775"/>
                </a:lnTo>
                <a:close/>
              </a:path>
            </a:pathLst>
          </a:custGeom>
          <a:solidFill>
            <a:srgbClr val="D5CCB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744200" y="1028700"/>
            <a:ext cx="6825615" cy="8258809"/>
            <a:chOff x="8414970" y="998099"/>
            <a:chExt cx="7359015" cy="82588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996" y="1064921"/>
              <a:ext cx="7324724" cy="81914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14970" y="998099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0" y="1628775"/>
                  </a:moveTo>
                  <a:lnTo>
                    <a:pt x="0" y="0"/>
                  </a:lnTo>
                  <a:lnTo>
                    <a:pt x="1628774" y="0"/>
                  </a:lnTo>
                  <a:lnTo>
                    <a:pt x="0" y="1628775"/>
                  </a:lnTo>
                  <a:close/>
                </a:path>
              </a:pathLst>
            </a:custGeom>
            <a:solidFill>
              <a:srgbClr val="E3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200" y="1452496"/>
            <a:ext cx="507873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lang="ru-RU" sz="6400" b="1" spc="710" dirty="0">
                <a:solidFill>
                  <a:srgbClr val="323232"/>
                </a:solidFill>
                <a:latin typeface="Malgun Gothic"/>
                <a:cs typeface="Malgun Gothic"/>
              </a:rPr>
              <a:t>В</a:t>
            </a:r>
            <a:r>
              <a:rPr sz="6400" b="1" spc="425" dirty="0" err="1" smtClean="0">
                <a:solidFill>
                  <a:srgbClr val="323232"/>
                </a:solidFill>
                <a:latin typeface="Malgun Gothic"/>
                <a:cs typeface="Malgun Gothic"/>
              </a:rPr>
              <a:t>ажное</a:t>
            </a:r>
            <a:endParaRPr sz="6400" dirty="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390900"/>
            <a:ext cx="9296400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dirty="0"/>
              <a:t>Дата основания: июль 2016 года. Основные целевые группы, на которые направлена работа в сфере добровольчества.</a:t>
            </a:r>
            <a:br>
              <a:rPr lang="ru-RU" sz="2800" dirty="0"/>
            </a:br>
            <a:r>
              <a:rPr lang="ru-RU" sz="2800" dirty="0" smtClean="0"/>
              <a:t>Замещающие </a:t>
            </a:r>
            <a:r>
              <a:rPr lang="ru-RU" sz="2800" dirty="0"/>
              <a:t>семьи, многодетные семьи,  семьи с детьми-инвалидами, семьи, оказавшиеся в трудной жизненной ситуации, люди преклонного возраста и инвалиды и все, кому мы можем быть полезными. Помощь СО НКО в проведении различных  мероприятий, </a:t>
            </a:r>
          </a:p>
          <a:p>
            <a:r>
              <a:rPr lang="ru-RU" sz="2800" dirty="0"/>
              <a:t>Организация и проведение праздничных  мероприятий в социальных учреждениях </a:t>
            </a:r>
          </a:p>
          <a:p>
            <a:r>
              <a:rPr lang="ru-RU" sz="2800" dirty="0"/>
              <a:t>г.о.Кашира, Озеры, Зарайск ,</a:t>
            </a:r>
          </a:p>
          <a:p>
            <a:r>
              <a:rPr lang="ru-RU" sz="2800" dirty="0"/>
              <a:t>Организация, сбор и предоставление  нуждающимся помощи в виде предметов гигиены и бытовой химии, одежды, продуктовых наборов. 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86966" y="6372879"/>
            <a:ext cx="697627" cy="2898140"/>
          </a:xfrm>
          <a:prstGeom prst="rect">
            <a:avLst/>
          </a:prstGeom>
        </p:spPr>
        <p:txBody>
          <a:bodyPr vert="vert" wrap="square" lIns="0" tIns="82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5"/>
              </a:spcBef>
            </a:pPr>
            <a:endParaRPr sz="2100" dirty="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endParaRPr sz="2100" dirty="0">
              <a:latin typeface="Cambria"/>
              <a:cs typeface="Cambria"/>
            </a:endParaRPr>
          </a:p>
        </p:txBody>
      </p:sp>
      <p:pic>
        <p:nvPicPr>
          <p:cNvPr id="8194" name="Picture 2" descr="C:\Users\1\Desktop\др\b4ebfdf8-f806-2ac5-960b-769aec0bcc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1104900"/>
            <a:ext cx="7924800" cy="815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02687" y="1028701"/>
            <a:ext cx="4210050" cy="8229600"/>
            <a:chOff x="1702687" y="1028701"/>
            <a:chExt cx="421005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2687" y="1028701"/>
              <a:ext cx="4210049" cy="82295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04134" y="1028743"/>
              <a:ext cx="1628775" cy="1628775"/>
            </a:xfrm>
            <a:custGeom>
              <a:avLst/>
              <a:gdLst/>
              <a:ahLst/>
              <a:cxnLst/>
              <a:rect l="l" t="t" r="r" b="b"/>
              <a:pathLst>
                <a:path w="1628775" h="1628775">
                  <a:moveTo>
                    <a:pt x="0" y="1628775"/>
                  </a:moveTo>
                  <a:lnTo>
                    <a:pt x="0" y="0"/>
                  </a:lnTo>
                  <a:lnTo>
                    <a:pt x="1628774" y="0"/>
                  </a:lnTo>
                  <a:lnTo>
                    <a:pt x="0" y="1628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733235" y="2867666"/>
            <a:ext cx="12821529" cy="2113157"/>
          </a:xfrm>
          <a:prstGeom prst="rect">
            <a:avLst/>
          </a:prstGeom>
        </p:spPr>
        <p:txBody>
          <a:bodyPr vert="horz" wrap="square" lIns="0" tIns="289447" rIns="0" bIns="0" rtlCol="0">
            <a:spAutoFit/>
          </a:bodyPr>
          <a:lstStyle/>
          <a:p>
            <a:pPr marL="5153025" marR="5080">
              <a:lnSpc>
                <a:spcPct val="115700"/>
              </a:lnSpc>
              <a:spcBef>
                <a:spcPts val="95"/>
              </a:spcBef>
            </a:pPr>
            <a:r>
              <a:rPr lang="ru-RU" sz="5350" b="1" spc="390" dirty="0" smtClean="0">
                <a:solidFill>
                  <a:srgbClr val="323232"/>
                </a:solidFill>
                <a:latin typeface="Malgun Gothic"/>
                <a:cs typeface="Malgun Gothic"/>
              </a:rPr>
              <a:t>Аналитика организации</a:t>
            </a:r>
            <a:endParaRPr sz="5350" dirty="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0" y="5971007"/>
            <a:ext cx="4351020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lang="ru-RU" sz="3000" spc="120" dirty="0" smtClean="0">
                <a:solidFill>
                  <a:srgbClr val="323232"/>
                </a:solidFill>
                <a:latin typeface="Cambria"/>
                <a:cs typeface="Cambria"/>
              </a:rPr>
              <a:t>50 волонтёров</a:t>
            </a:r>
            <a:br>
              <a:rPr lang="ru-RU" sz="3000" spc="120" dirty="0" smtClean="0">
                <a:solidFill>
                  <a:srgbClr val="323232"/>
                </a:solidFill>
                <a:latin typeface="Cambria"/>
                <a:cs typeface="Cambria"/>
              </a:rPr>
            </a:br>
            <a:r>
              <a:rPr lang="ru-RU" sz="3000" spc="120" dirty="0" smtClean="0">
                <a:solidFill>
                  <a:srgbClr val="323232"/>
                </a:solidFill>
                <a:latin typeface="Cambria"/>
                <a:cs typeface="Cambria"/>
              </a:rPr>
              <a:t>9 добрых дел</a:t>
            </a:r>
            <a:br>
              <a:rPr lang="ru-RU" sz="3000" spc="120" dirty="0" smtClean="0">
                <a:solidFill>
                  <a:srgbClr val="323232"/>
                </a:solidFill>
                <a:latin typeface="Cambria"/>
                <a:cs typeface="Cambria"/>
              </a:rPr>
            </a:br>
            <a:r>
              <a:rPr lang="ru-RU" sz="3000" spc="120" dirty="0" smtClean="0">
                <a:solidFill>
                  <a:srgbClr val="323232"/>
                </a:solidFill>
                <a:latin typeface="Cambria"/>
                <a:cs typeface="Cambria"/>
              </a:rPr>
              <a:t>2098,5 часов</a:t>
            </a:r>
            <a:endParaRPr sz="3000" dirty="0">
              <a:latin typeface="Cambria"/>
              <a:cs typeface="Cambria"/>
            </a:endParaRPr>
          </a:p>
        </p:txBody>
      </p:sp>
      <p:pic>
        <p:nvPicPr>
          <p:cNvPr id="7170" name="Picture 2" descr="C:\Users\1\Desktop\др\97d269d1-eb99-58ac-8bb8-8714d41ca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81100"/>
            <a:ext cx="6400800" cy="792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43500"/>
            <a:ext cx="18288000" cy="5143500"/>
            <a:chOff x="0" y="5143500"/>
            <a:chExt cx="18288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5143500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0" y="5143499"/>
                  </a:moveTo>
                  <a:lnTo>
                    <a:pt x="0" y="0"/>
                  </a:lnTo>
                  <a:lnTo>
                    <a:pt x="18287999" y="0"/>
                  </a:lnTo>
                  <a:lnTo>
                    <a:pt x="18287999" y="5143499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D5CCB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92624" y="6923433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0" y="352424"/>
                  </a:moveTo>
                  <a:lnTo>
                    <a:pt x="0" y="0"/>
                  </a:lnTo>
                  <a:lnTo>
                    <a:pt x="352424" y="0"/>
                  </a:lnTo>
                  <a:lnTo>
                    <a:pt x="0" y="352424"/>
                  </a:lnTo>
                  <a:close/>
                </a:path>
              </a:pathLst>
            </a:custGeom>
            <a:solidFill>
              <a:srgbClr val="3232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3728" y="854385"/>
            <a:ext cx="11894185" cy="1902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0"/>
              </a:spcBef>
            </a:pPr>
            <a:r>
              <a:rPr lang="ru-RU" sz="5250" spc="450" dirty="0" smtClean="0"/>
              <a:t>Успешно реализуются проекты:</a:t>
            </a:r>
            <a:endParaRPr sz="5250" dirty="0"/>
          </a:p>
        </p:txBody>
      </p:sp>
      <p:sp>
        <p:nvSpPr>
          <p:cNvPr id="7" name="object 7"/>
          <p:cNvSpPr txBox="1"/>
          <p:nvPr/>
        </p:nvSpPr>
        <p:spPr>
          <a:xfrm>
            <a:off x="5298642" y="6721987"/>
            <a:ext cx="5293157" cy="244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200"/>
              </a:lnSpc>
              <a:spcBef>
                <a:spcPts val="95"/>
              </a:spcBef>
            </a:pPr>
            <a:r>
              <a:rPr lang="ru-RU" sz="2800" dirty="0"/>
              <a:t>«</a:t>
            </a:r>
            <a:r>
              <a:rPr lang="ru-RU" sz="2800" dirty="0" err="1"/>
              <a:t>Равный-равному</a:t>
            </a:r>
            <a:r>
              <a:rPr lang="ru-RU" sz="2800" dirty="0"/>
              <a:t>»,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дети проводят  тематические мероприятия и мастер- классы для детей</a:t>
            </a:r>
            <a:endParaRPr lang="en-US" sz="2700" dirty="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15023" y="692343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821043" y="6721511"/>
            <a:ext cx="6466957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800" dirty="0"/>
              <a:t>«Путевка в новую жизнь» - сопровождение  семей, изъявивших желание принять на </a:t>
            </a:r>
          </a:p>
          <a:p>
            <a:r>
              <a:rPr lang="ru-RU" sz="2800" dirty="0"/>
              <a:t>воспитание детей-сирот и детей,  оставшихся без попечения </a:t>
            </a:r>
            <a:r>
              <a:rPr lang="ru-RU" sz="2800" dirty="0" smtClean="0"/>
              <a:t>родителей</a:t>
            </a:r>
            <a:endParaRPr lang="ru-RU" sz="2800" dirty="0"/>
          </a:p>
        </p:txBody>
      </p:sp>
      <p:pic>
        <p:nvPicPr>
          <p:cNvPr id="6146" name="Picture 2" descr="C:\Users\1\Desktop\др\м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400" y="1028700"/>
            <a:ext cx="6877050" cy="516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3544" y="3668391"/>
            <a:ext cx="4215656" cy="2820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95"/>
              </a:spcBef>
            </a:pPr>
            <a:r>
              <a:rPr lang="ru-RU" sz="3900" b="1" spc="295" dirty="0" smtClean="0">
                <a:solidFill>
                  <a:srgbClr val="323232"/>
                </a:solidFill>
                <a:latin typeface="Malgun Gothic"/>
                <a:cs typeface="Malgun Gothic"/>
              </a:rPr>
              <a:t>Проведённые мероприятия в направлениях</a:t>
            </a:r>
            <a:endParaRPr sz="3900" dirty="0">
              <a:latin typeface="Malgun Gothic"/>
              <a:cs typeface="Malgun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3562349" cy="102869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71620" y="1785947"/>
            <a:ext cx="4370070" cy="122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lang="ru-RU" sz="2800" spc="-75" dirty="0" smtClean="0">
                <a:latin typeface="Georgia"/>
                <a:cs typeface="Georgia"/>
              </a:rPr>
              <a:t>Ветераны и историческая память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71620" y="4130353"/>
            <a:ext cx="3161030" cy="244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600"/>
              </a:lnSpc>
              <a:spcBef>
                <a:spcPts val="100"/>
              </a:spcBef>
            </a:pPr>
            <a:r>
              <a:rPr lang="ru-RU" sz="2800" b="1" spc="-114" dirty="0" smtClean="0">
                <a:solidFill>
                  <a:srgbClr val="323232"/>
                </a:solidFill>
                <a:latin typeface="Georgia"/>
                <a:cs typeface="Georgia"/>
              </a:rPr>
              <a:t>Дети и молодёжь, Культура и искусство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71620" y="7248221"/>
            <a:ext cx="421830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-120" dirty="0" smtClean="0">
                <a:solidFill>
                  <a:srgbClr val="323232"/>
                </a:solidFill>
                <a:latin typeface="Georgia"/>
                <a:cs typeface="Georgia"/>
              </a:rPr>
              <a:t>Люди с ОВЗ, Старшее поколение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70389" y="1987867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70389" y="4332273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70389" y="7276754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 descr="C:\Users\1\Desktop\др\дс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132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495300"/>
            <a:ext cx="10820400" cy="10287000"/>
          </a:xfrm>
          <a:custGeom>
            <a:avLst/>
            <a:gdLst/>
            <a:ahLst/>
            <a:cxnLst/>
            <a:rect l="l" t="t" r="r" b="b"/>
            <a:pathLst>
              <a:path w="10820400" h="10287000">
                <a:moveTo>
                  <a:pt x="108203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820398" y="0"/>
                </a:lnTo>
                <a:lnTo>
                  <a:pt x="10820398" y="10286999"/>
                </a:lnTo>
                <a:close/>
              </a:path>
            </a:pathLst>
          </a:custGeom>
          <a:solidFill>
            <a:srgbClr val="FFFFFF">
              <a:alpha val="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31300" y="2372357"/>
            <a:ext cx="7407909" cy="201843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90"/>
              </a:spcBef>
            </a:pPr>
            <a:r>
              <a:rPr lang="ru-RU" sz="5850" b="1" spc="434" dirty="0" smtClean="0">
                <a:solidFill>
                  <a:srgbClr val="FFFFFF"/>
                </a:solidFill>
                <a:latin typeface="Malgun Gothic"/>
                <a:cs typeface="Malgun Gothic"/>
              </a:rPr>
              <a:t>Волонтёрские мероприятия</a:t>
            </a:r>
            <a:endParaRPr sz="5850" dirty="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571500"/>
            <a:ext cx="6324600" cy="9495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Добрый шкаф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Мой подарок ветерану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Встретим праздник весело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Семейные радости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Спешим творить добро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Светлый праздник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Доброе сердце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Маленькая радость</a:t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/>
            </a:r>
            <a:b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2900" spc="105" dirty="0" smtClean="0">
                <a:solidFill>
                  <a:srgbClr val="FFFFFF"/>
                </a:solidFill>
                <a:latin typeface="Cambria"/>
                <a:cs typeface="Cambria"/>
              </a:rPr>
              <a:t>Мы вместе</a:t>
            </a:r>
            <a:endParaRPr sz="2900" dirty="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8001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373846" y="8487409"/>
            <a:ext cx="2898140" cy="38792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05"/>
              </a:spcBef>
            </a:pPr>
            <a:r>
              <a:rPr lang="ru-RU" sz="2100" spc="190" dirty="0" smtClean="0">
                <a:solidFill>
                  <a:srgbClr val="FFFFFF"/>
                </a:solidFill>
                <a:latin typeface="Cambria"/>
                <a:cs typeface="Cambria"/>
              </a:rPr>
              <a:t>2021 – 2023 </a:t>
            </a:r>
            <a:r>
              <a:rPr lang="ru-RU" sz="2100" spc="190" dirty="0" err="1" smtClean="0">
                <a:solidFill>
                  <a:srgbClr val="FFFFFF"/>
                </a:solidFill>
                <a:latin typeface="Cambria"/>
                <a:cs typeface="Cambria"/>
              </a:rPr>
              <a:t>гг</a:t>
            </a:r>
            <a:endParaRPr sz="2100" dirty="0">
              <a:latin typeface="Cambria"/>
              <a:cs typeface="Cambria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762000" y="18669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6"/>
          <p:cNvSpPr/>
          <p:nvPr/>
        </p:nvSpPr>
        <p:spPr>
          <a:xfrm>
            <a:off x="685800" y="28575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685800" y="40005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762000" y="5143500"/>
            <a:ext cx="352425" cy="380999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762000" y="62865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762000" y="73533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/>
          <p:cNvSpPr/>
          <p:nvPr/>
        </p:nvSpPr>
        <p:spPr>
          <a:xfrm>
            <a:off x="762000" y="8496300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762000" y="9486900"/>
            <a:ext cx="388904" cy="304800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8" name="Picture 2" descr="C:\Users\1\Desktop\др\сп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48387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15400" cy="10287000"/>
          </a:xfrm>
          <a:custGeom>
            <a:avLst/>
            <a:gdLst/>
            <a:ahLst/>
            <a:cxnLst/>
            <a:rect l="l" t="t" r="r" b="b"/>
            <a:pathLst>
              <a:path w="8915400" h="10287000">
                <a:moveTo>
                  <a:pt x="0" y="10286999"/>
                </a:moveTo>
                <a:lnTo>
                  <a:pt x="0" y="0"/>
                </a:lnTo>
                <a:lnTo>
                  <a:pt x="8915399" y="0"/>
                </a:lnTo>
                <a:lnTo>
                  <a:pt x="8915399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E3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00" y="5614661"/>
            <a:ext cx="4463415" cy="1731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lang="ru-RU" sz="5050" b="1" spc="235" dirty="0" smtClean="0">
                <a:solidFill>
                  <a:srgbClr val="323232"/>
                </a:solidFill>
                <a:latin typeface="Malgun Gothic"/>
                <a:cs typeface="Malgun Gothic"/>
              </a:rPr>
              <a:t>Наши партнёры</a:t>
            </a:r>
            <a:endParaRPr sz="5050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01400" y="2095500"/>
            <a:ext cx="5963285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250" b="1" spc="-110" dirty="0" smtClean="0">
                <a:solidFill>
                  <a:srgbClr val="323232"/>
                </a:solidFill>
                <a:latin typeface="Georgia"/>
                <a:cs typeface="Georgia"/>
              </a:rPr>
              <a:t>Духовно-просветительский центр им.святого равноапостольного великого князя Владимира, Каширское Благочиние</a:t>
            </a:r>
            <a:endParaRPr sz="225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11443" y="3979822"/>
            <a:ext cx="59867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110" dirty="0" smtClean="0">
                <a:solidFill>
                  <a:srgbClr val="323232"/>
                </a:solidFill>
                <a:latin typeface="Georgia"/>
                <a:cs typeface="Georgia"/>
              </a:rPr>
              <a:t>НКО БФ «Луч Доброты», КДЦ «Родина»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74710" y="2187957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74710" y="4008346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0" y="352424"/>
                </a:moveTo>
                <a:lnTo>
                  <a:pt x="0" y="0"/>
                </a:lnTo>
                <a:lnTo>
                  <a:pt x="352424" y="0"/>
                </a:lnTo>
                <a:lnTo>
                  <a:pt x="0" y="352424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C:\Users\1\Desktop\др\264aea27-2967-86cc-f23e-503a6390b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00" y="4838700"/>
            <a:ext cx="7797800" cy="516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58275">
              <a:lnSpc>
                <a:spcPct val="100000"/>
              </a:lnSpc>
              <a:spcBef>
                <a:spcPts val="100"/>
              </a:spcBef>
            </a:pPr>
            <a:r>
              <a:rPr spc="290" dirty="0" err="1"/>
              <a:t>Сохраняйте</a:t>
            </a:r>
            <a:r>
              <a:rPr spc="-285" dirty="0"/>
              <a:t> </a:t>
            </a:r>
            <a:r>
              <a:rPr lang="ru-RU" spc="285" dirty="0" smtClean="0"/>
              <a:t>любовь</a:t>
            </a:r>
            <a:endParaRPr spc="285" dirty="0"/>
          </a:p>
        </p:txBody>
      </p:sp>
      <p:sp>
        <p:nvSpPr>
          <p:cNvPr id="3" name="object 3"/>
          <p:cNvSpPr txBox="1"/>
          <p:nvPr/>
        </p:nvSpPr>
        <p:spPr>
          <a:xfrm>
            <a:off x="10591800" y="5524500"/>
            <a:ext cx="5503545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120" dirty="0" smtClean="0">
                <a:solidFill>
                  <a:srgbClr val="323232"/>
                </a:solidFill>
                <a:latin typeface="Cambria"/>
                <a:cs typeface="Cambria"/>
              </a:rPr>
              <a:t>Оказание необходимой помощи волонтёрами организации оказывается не только в рамках проводимых мероприятий, но </a:t>
            </a:r>
            <a:r>
              <a:rPr lang="ru-RU" sz="2400" spc="120" dirty="0" smtClean="0">
                <a:solidFill>
                  <a:srgbClr val="323232"/>
                </a:solidFill>
                <a:latin typeface="Cambria"/>
                <a:cs typeface="Cambria"/>
              </a:rPr>
              <a:t>и индивидуально по личным просьбам в любое время. Это могут быть отдельные семьи, инвалиды, пожилые граждане и т.д. </a:t>
            </a:r>
            <a:endParaRPr sz="24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315" y="0"/>
            <a:ext cx="5474207" cy="10286999"/>
          </a:xfrm>
          <a:prstGeom prst="rect">
            <a:avLst/>
          </a:prstGeom>
        </p:spPr>
      </p:pic>
      <p:pic>
        <p:nvPicPr>
          <p:cNvPr id="2050" name="Picture 2" descr="C:\Users\1\Desktop\др\мп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94385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5200" y="2171700"/>
            <a:ext cx="3352800" cy="456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3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Помните: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700" marR="5080">
              <a:lnSpc>
                <a:spcPct val="140600"/>
              </a:lnSpc>
              <a:spcBef>
                <a:spcPts val="1320"/>
              </a:spcBef>
            </a:pPr>
            <a:r>
              <a:rPr lang="ru-RU" sz="2800" spc="-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rPr>
              <a:t>"Если люди не научатся помогать друг другу, то род человеческий исчезнет с лица земли» (В.Скотт</a:t>
            </a:r>
            <a:r>
              <a:rPr lang="ru-RU" sz="2800" spc="-120" dirty="0" smtClean="0">
                <a:solidFill>
                  <a:schemeClr val="accent6">
                    <a:lumMod val="50000"/>
                  </a:schemeClr>
                </a:solidFill>
                <a:latin typeface="Georgia"/>
                <a:cs typeface="Georgia"/>
              </a:rPr>
              <a:t>)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2046" y="884527"/>
            <a:ext cx="1628775" cy="1628775"/>
          </a:xfrm>
          <a:custGeom>
            <a:avLst/>
            <a:gdLst/>
            <a:ahLst/>
            <a:cxnLst/>
            <a:rect l="l" t="t" r="r" b="b"/>
            <a:pathLst>
              <a:path w="1628775" h="1628775">
                <a:moveTo>
                  <a:pt x="0" y="1628775"/>
                </a:moveTo>
                <a:lnTo>
                  <a:pt x="0" y="0"/>
                </a:lnTo>
                <a:lnTo>
                  <a:pt x="1628774" y="0"/>
                </a:lnTo>
                <a:lnTo>
                  <a:pt x="0" y="162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1\Desktop\др\сп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76300"/>
            <a:ext cx="13639800" cy="853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162</Words>
  <Application>Microsoft Office PowerPoint</Application>
  <PresentationFormat>Произвольный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Аналитика организации</vt:lpstr>
      <vt:lpstr>Успешно реализуются проекты:</vt:lpstr>
      <vt:lpstr>Ветераны и историческая память</vt:lpstr>
      <vt:lpstr>Слайд 6</vt:lpstr>
      <vt:lpstr>Слайд 7</vt:lpstr>
      <vt:lpstr>Сохраняйте любовь</vt:lpstr>
      <vt:lpstr>Помните: "Если люди не научатся помогать друг другу, то род человеческий исчезнет с лица земли» (В.Скотт)</vt:lpstr>
      <vt:lpstr>Наши контакты: Адрес организации: Московская область, г.Кашира, посёлок Ледово, ул.Полевая д.14 Руководитель отделения РОО АЗСМО : Зарезина Г.Н. Руководитель волонтёрского отряда: Махиня Э.В. E-mail: maxinia.ella@yandex.ru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Кремовый Базовый Презентация Шаблон</dc:title>
  <dc:creator>Аня Махиня</dc:creator>
  <cp:keywords>DAEzMpVJudA,BAEm0CcfOdM</cp:keywords>
  <cp:lastModifiedBy>1</cp:lastModifiedBy>
  <cp:revision>12</cp:revision>
  <dcterms:created xsi:type="dcterms:W3CDTF">2023-05-13T07:11:19Z</dcterms:created>
  <dcterms:modified xsi:type="dcterms:W3CDTF">2023-05-13T20:10:28Z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2021-12-21T00:00:00Z</vt:filetime>
  </property>
  <property fmtid="{D5CDD505-2E9C-101B-9397-08002B2CF9AE}" pid="3" name="Creator">
    <vt:lpwstr>Canva</vt:lpwstr>
  </property>
  <property fmtid="{D5CDD505-2E9C-101B-9397-08002B2CF9AE}" pid="4" name="LastSaved">
    <vt:filetime>2023-05-13T00:00:00Z</vt:filetime>
  </property>
</Properties>
</file>