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317" r:id="rId6"/>
    <p:sldId id="312" r:id="rId7"/>
    <p:sldId id="316" r:id="rId8"/>
    <p:sldId id="271" r:id="rId9"/>
  </p:sldIdLst>
  <p:sldSz cx="9144000" cy="5143500" type="screen16x9"/>
  <p:notesSz cx="6858000" cy="9144000"/>
  <p:embeddedFontLst>
    <p:embeddedFont>
      <p:font typeface="Fredoka One" charset="0"/>
      <p:regular r:id="rId11"/>
    </p:embeddedFont>
    <p:embeddedFont>
      <p:font typeface="Assistant Medium" charset="-79"/>
      <p:regular r:id="rId12"/>
      <p:bold r:id="rId13"/>
    </p:embeddedFont>
    <p:embeddedFont>
      <p:font typeface="Bebas Neue" charset="0"/>
      <p:regular r:id="rId14"/>
    </p:embeddedFont>
    <p:embeddedFont>
      <p:font typeface="Anaheim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6EF0557-C311-4F0C-9819-99862764B4BA}">
  <a:tblStyle styleId="{76EF0557-C311-4F0C-9819-99862764B4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438AA4-B9FC-47DC-A806-005DC333D0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4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1 класс</c:v>
                </c:pt>
                <c:pt idx="1">
                  <c:v>3 класс</c:v>
                </c:pt>
                <c:pt idx="2">
                  <c:v>4 класс</c:v>
                </c:pt>
                <c:pt idx="3">
                  <c:v>5 класс</c:v>
                </c:pt>
                <c:pt idx="4">
                  <c:v>6 класс</c:v>
                </c:pt>
                <c:pt idx="5">
                  <c:v>7 класс</c:v>
                </c:pt>
                <c:pt idx="6">
                  <c:v>8 класс</c:v>
                </c:pt>
                <c:pt idx="7">
                  <c:v>9 класс</c:v>
                </c:pt>
                <c:pt idx="8">
                  <c:v>10 класс</c:v>
                </c:pt>
                <c:pt idx="9">
                  <c:v>11 класс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  <c:pt idx="7">
                  <c:v>16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2b5c519ef9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2b5c519ef9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2b5c519ef9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2b5c519ef9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2b5c519ef9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2b5c519ef9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246" t="22615" r="1007" b="1311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54175" y="1035013"/>
            <a:ext cx="4476600" cy="267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54175" y="3747625"/>
            <a:ext cx="4476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80F0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210874" y="507524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1248">
            <a:off x="8471349" y="2766461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5748">
            <a:off x="3609121" y="4266389"/>
            <a:ext cx="594060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86932" flipH="1">
            <a:off x="7662865" y="192377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l="68751" t="-3" b="64840"/>
          <a:stretch/>
        </p:blipFill>
        <p:spPr>
          <a:xfrm rot="1087021">
            <a:off x="5134895" y="4643267"/>
            <a:ext cx="321811" cy="43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246" t="34980" r="1007" b="751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0000" y="2566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842801" y="1601375"/>
            <a:ext cx="1212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20000" y="3319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6932" flipH="1">
            <a:off x="6499815" y="192377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30997">
            <a:off x="152496" y="3871527"/>
            <a:ext cx="594059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30997">
            <a:off x="8397446" y="4266389"/>
            <a:ext cx="594059" cy="67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l="246" t="27371" r="1007" b="8361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2266000" y="12540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266000" y="32184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77372">
            <a:off x="313221" y="201889"/>
            <a:ext cx="594060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86932" flipH="1">
            <a:off x="8391365" y="1230064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1533" flipH="1">
            <a:off x="1418121" y="4266389"/>
            <a:ext cx="594060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750" y="3889520"/>
            <a:ext cx="766000" cy="99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54450" y="781475"/>
            <a:ext cx="1149293" cy="6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l="246" t="739" r="1007" b="34993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783704" y="23455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2"/>
          </p:nvPr>
        </p:nvSpPr>
        <p:spPr>
          <a:xfrm>
            <a:off x="4864003" y="23455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3"/>
          </p:nvPr>
        </p:nvSpPr>
        <p:spPr>
          <a:xfrm>
            <a:off x="1783691" y="40837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4"/>
          </p:nvPr>
        </p:nvSpPr>
        <p:spPr>
          <a:xfrm>
            <a:off x="4864003" y="40837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5" hasCustomPrompt="1"/>
          </p:nvPr>
        </p:nvSpPr>
        <p:spPr>
          <a:xfrm>
            <a:off x="2664505" y="14209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6" hasCustomPrompt="1"/>
          </p:nvPr>
        </p:nvSpPr>
        <p:spPr>
          <a:xfrm>
            <a:off x="2664505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5744780" y="14209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8" hasCustomPrompt="1"/>
          </p:nvPr>
        </p:nvSpPr>
        <p:spPr>
          <a:xfrm>
            <a:off x="5744780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9"/>
          </p:nvPr>
        </p:nvSpPr>
        <p:spPr>
          <a:xfrm>
            <a:off x="1783704" y="2132775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3"/>
          </p:nvPr>
        </p:nvSpPr>
        <p:spPr>
          <a:xfrm>
            <a:off x="4864009" y="2132775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4"/>
          </p:nvPr>
        </p:nvSpPr>
        <p:spPr>
          <a:xfrm>
            <a:off x="1783704" y="3871050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5"/>
          </p:nvPr>
        </p:nvSpPr>
        <p:spPr>
          <a:xfrm>
            <a:off x="4864004" y="3871050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5748">
            <a:off x="7610846" y="-73536"/>
            <a:ext cx="594060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92118" flipH="1">
            <a:off x="138816" y="3630702"/>
            <a:ext cx="578824" cy="6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 l="65329" t="1345" r="-3" b="58000"/>
          <a:stretch/>
        </p:blipFill>
        <p:spPr>
          <a:xfrm rot="-1086853" flipH="1">
            <a:off x="8694383" y="854016"/>
            <a:ext cx="301135" cy="42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00340">
            <a:off x="8162475" y="189516"/>
            <a:ext cx="631801" cy="8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300" y="4228487"/>
            <a:ext cx="600609" cy="6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6"/>
          <p:cNvPicPr preferRelativeResize="0"/>
          <p:nvPr/>
        </p:nvPicPr>
        <p:blipFill rotWithShape="1">
          <a:blip r:embed="rId2">
            <a:alphaModFix/>
          </a:blip>
          <a:srcRect l="246" t="22615" r="1007" b="1311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4470025" y="2537025"/>
            <a:ext cx="396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title" idx="2" hasCustomPrompt="1"/>
          </p:nvPr>
        </p:nvSpPr>
        <p:spPr>
          <a:xfrm>
            <a:off x="7104450" y="1572600"/>
            <a:ext cx="1326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6"/>
          <p:cNvSpPr txBox="1">
            <a:spLocks noGrp="1"/>
          </p:cNvSpPr>
          <p:nvPr>
            <p:ph type="subTitle" idx="1"/>
          </p:nvPr>
        </p:nvSpPr>
        <p:spPr>
          <a:xfrm>
            <a:off x="4470025" y="3289750"/>
            <a:ext cx="3960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7" name="Google Shape;2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5791">
            <a:off x="5672840" y="4590102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95785" flipH="1">
            <a:off x="8263940" y="192377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0862">
            <a:off x="8632515" y="3788802"/>
            <a:ext cx="458142" cy="52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3"/>
          <p:cNvPicPr preferRelativeResize="0"/>
          <p:nvPr/>
        </p:nvPicPr>
        <p:blipFill rotWithShape="1">
          <a:blip r:embed="rId2">
            <a:alphaModFix/>
          </a:blip>
          <a:srcRect l="246" t="27371" r="1007" b="8361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68468">
            <a:off x="8141365" y="-52111"/>
            <a:ext cx="578826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">
            <a:off x="819077" y="4604014"/>
            <a:ext cx="458142" cy="5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">
            <a:off x="255077" y="3880414"/>
            <a:ext cx="458142" cy="5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61379">
            <a:off x="8611600" y="566610"/>
            <a:ext cx="458150" cy="133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57" y="4471225"/>
            <a:ext cx="786370" cy="5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 rotWithShape="1">
          <a:blip r:embed="rId2">
            <a:alphaModFix/>
          </a:blip>
          <a:srcRect l="246" t="7397" r="1007" b="28335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2400" y="147818"/>
            <a:ext cx="524876" cy="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00" y="4550356"/>
            <a:ext cx="524876" cy="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00" y="4280856"/>
            <a:ext cx="678750" cy="7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">
            <a:off x="8430777" y="668614"/>
            <a:ext cx="458142" cy="5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">
            <a:off x="239902" y="3760089"/>
            <a:ext cx="458142" cy="52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●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○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■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●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○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■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●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○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Char char="■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72" r:id="rId6"/>
    <p:sldLayoutId id="2147483679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8600" y="590524"/>
            <a:ext cx="4272400" cy="4552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8"/>
          <p:cNvSpPr txBox="1">
            <a:spLocks noGrp="1"/>
          </p:cNvSpPr>
          <p:nvPr>
            <p:ph type="ctrTitle"/>
          </p:nvPr>
        </p:nvSpPr>
        <p:spPr>
          <a:xfrm>
            <a:off x="3059832" y="1707654"/>
            <a:ext cx="6084168" cy="1008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Читинская Государственная Медицинская Академия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chemeClr val="dk2"/>
                </a:solidFill>
              </a:rPr>
              <a:t/>
            </a:r>
            <a:br>
              <a:rPr lang="ru-RU" sz="6000" dirty="0" smtClean="0">
                <a:solidFill>
                  <a:schemeClr val="dk2"/>
                </a:solidFill>
              </a:rPr>
            </a:br>
            <a:r>
              <a:rPr lang="ru-RU" sz="3200" b="1" dirty="0" smtClean="0">
                <a:solidFill>
                  <a:schemeClr val="dk2"/>
                </a:solidFill>
              </a:rPr>
              <a:t>Деятельность Волонтёрского отряда «Правильный Выбор»</a:t>
            </a:r>
            <a:endParaRPr sz="3200" b="1" dirty="0"/>
          </a:p>
        </p:txBody>
      </p:sp>
      <p:sp>
        <p:nvSpPr>
          <p:cNvPr id="381" name="Google Shape;381;p38"/>
          <p:cNvSpPr txBox="1">
            <a:spLocks noGrp="1"/>
          </p:cNvSpPr>
          <p:nvPr>
            <p:ph type="subTitle" idx="1"/>
          </p:nvPr>
        </p:nvSpPr>
        <p:spPr>
          <a:xfrm>
            <a:off x="3491880" y="3747625"/>
            <a:ext cx="5184576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Выполнил: руководитель волонтерского отряда «Правильный Выбор» Алексеева О.А.</a:t>
            </a:r>
            <a:endParaRPr sz="1800" dirty="0"/>
          </a:p>
        </p:txBody>
      </p:sp>
      <p:pic>
        <p:nvPicPr>
          <p:cNvPr id="382" name="Google Shape;3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38759">
            <a:off x="2820737" y="874861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4711">
            <a:off x="-754800" y="617470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48819">
            <a:off x="73812" y="2465262"/>
            <a:ext cx="497674" cy="5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-769565" y="1271765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0800000">
            <a:off x="-765724" y="2571750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144000" y="3075806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5400000">
            <a:off x="9147841" y="911725"/>
            <a:ext cx="765724" cy="7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0"/>
          <p:cNvSpPr txBox="1">
            <a:spLocks noGrp="1"/>
          </p:cNvSpPr>
          <p:nvPr>
            <p:ph type="title"/>
          </p:nvPr>
        </p:nvSpPr>
        <p:spPr>
          <a:xfrm>
            <a:off x="9468544" y="411510"/>
            <a:ext cx="720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403" name="Google Shape;403;p40"/>
          <p:cNvSpPr txBox="1">
            <a:spLocks noGrp="1"/>
          </p:cNvSpPr>
          <p:nvPr>
            <p:ph type="subTitle" idx="3"/>
          </p:nvPr>
        </p:nvSpPr>
        <p:spPr>
          <a:xfrm>
            <a:off x="-756592" y="3795886"/>
            <a:ext cx="41204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sz="1600" dirty="0"/>
          </a:p>
        </p:txBody>
      </p:sp>
      <p:sp>
        <p:nvSpPr>
          <p:cNvPr id="404" name="Google Shape;404;p40"/>
          <p:cNvSpPr txBox="1">
            <a:spLocks noGrp="1"/>
          </p:cNvSpPr>
          <p:nvPr>
            <p:ph type="subTitle" idx="1"/>
          </p:nvPr>
        </p:nvSpPr>
        <p:spPr>
          <a:xfrm>
            <a:off x="-396552" y="1851670"/>
            <a:ext cx="19600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405" name="Google Shape;405;p40"/>
          <p:cNvSpPr txBox="1">
            <a:spLocks noGrp="1"/>
          </p:cNvSpPr>
          <p:nvPr>
            <p:ph type="subTitle" idx="2"/>
          </p:nvPr>
        </p:nvSpPr>
        <p:spPr>
          <a:xfrm>
            <a:off x="9540552" y="2355726"/>
            <a:ext cx="124007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406" name="Google Shape;406;p40"/>
          <p:cNvSpPr txBox="1">
            <a:spLocks noGrp="1"/>
          </p:cNvSpPr>
          <p:nvPr>
            <p:ph type="subTitle" idx="4"/>
          </p:nvPr>
        </p:nvSpPr>
        <p:spPr>
          <a:xfrm>
            <a:off x="9468544" y="3867894"/>
            <a:ext cx="51999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407" name="Google Shape;407;p40"/>
          <p:cNvSpPr txBox="1">
            <a:spLocks noGrp="1"/>
          </p:cNvSpPr>
          <p:nvPr>
            <p:ph type="title" idx="5"/>
          </p:nvPr>
        </p:nvSpPr>
        <p:spPr>
          <a:xfrm>
            <a:off x="-734700" y="69954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08" name="Google Shape;408;p40"/>
          <p:cNvSpPr txBox="1">
            <a:spLocks noGrp="1"/>
          </p:cNvSpPr>
          <p:nvPr>
            <p:ph type="title" idx="6"/>
          </p:nvPr>
        </p:nvSpPr>
        <p:spPr>
          <a:xfrm>
            <a:off x="-734700" y="271576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09" name="Google Shape;409;p40"/>
          <p:cNvSpPr txBox="1">
            <a:spLocks noGrp="1"/>
          </p:cNvSpPr>
          <p:nvPr>
            <p:ph type="title" idx="7"/>
          </p:nvPr>
        </p:nvSpPr>
        <p:spPr>
          <a:xfrm>
            <a:off x="9144000" y="177966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title" idx="8"/>
          </p:nvPr>
        </p:nvSpPr>
        <p:spPr>
          <a:xfrm>
            <a:off x="9144000" y="314781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11" name="Google Shape;411;p40"/>
          <p:cNvSpPr txBox="1">
            <a:spLocks noGrp="1"/>
          </p:cNvSpPr>
          <p:nvPr>
            <p:ph type="subTitle" idx="9"/>
          </p:nvPr>
        </p:nvSpPr>
        <p:spPr>
          <a:xfrm>
            <a:off x="-540568" y="1059582"/>
            <a:ext cx="144016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p40"/>
          <p:cNvSpPr txBox="1">
            <a:spLocks noGrp="1"/>
          </p:cNvSpPr>
          <p:nvPr>
            <p:ph type="subTitle" idx="13"/>
          </p:nvPr>
        </p:nvSpPr>
        <p:spPr>
          <a:xfrm>
            <a:off x="-468560" y="1779662"/>
            <a:ext cx="140039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Continents</a:t>
            </a:r>
            <a:endParaRPr dirty="0"/>
          </a:p>
        </p:txBody>
      </p:sp>
      <p:sp>
        <p:nvSpPr>
          <p:cNvPr id="413" name="Google Shape;413;p40"/>
          <p:cNvSpPr txBox="1">
            <a:spLocks noGrp="1"/>
          </p:cNvSpPr>
          <p:nvPr>
            <p:ph type="subTitle" idx="14"/>
          </p:nvPr>
        </p:nvSpPr>
        <p:spPr>
          <a:xfrm>
            <a:off x="-340024" y="3867894"/>
            <a:ext cx="340024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Oceans</a:t>
            </a:r>
            <a:endParaRPr dirty="0"/>
          </a:p>
        </p:txBody>
      </p:sp>
      <p:sp>
        <p:nvSpPr>
          <p:cNvPr id="414" name="Google Shape;414;p40"/>
          <p:cNvSpPr txBox="1">
            <a:spLocks noGrp="1"/>
          </p:cNvSpPr>
          <p:nvPr>
            <p:ph type="subTitle" idx="15"/>
          </p:nvPr>
        </p:nvSpPr>
        <p:spPr>
          <a:xfrm>
            <a:off x="9468544" y="4011910"/>
            <a:ext cx="268024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Cardinal points</a:t>
            </a:r>
            <a:endParaRPr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771550"/>
            <a:ext cx="6984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Год основания отряда: октябрь 2013 года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1419622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Руководитель: Алексеева Ольга Алексеевна, студентка педиатрического факультета.</a:t>
            </a:r>
            <a:endParaRPr lang="ru-RU" sz="2400" dirty="0"/>
          </a:p>
        </p:txBody>
      </p:sp>
      <p:pic>
        <p:nvPicPr>
          <p:cNvPr id="20482" name="Picture 2" descr="https://sun9-east.userapi.com/sun9-36/s/v1/ig2/ERRQnpES25E1H0hy8HyrlNSft90MJbQfwOf-q6webctWBkGreBiv5tDCgy1XBo6ogQMrqetp5gu9nUc7vJjAsuMA.jpg?size=750x728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2355726"/>
            <a:ext cx="289527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8600" y="2643758"/>
            <a:ext cx="501126" cy="19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2"/>
          <p:cNvSpPr txBox="1">
            <a:spLocks noGrp="1"/>
          </p:cNvSpPr>
          <p:nvPr>
            <p:ph type="title"/>
          </p:nvPr>
        </p:nvSpPr>
        <p:spPr>
          <a:xfrm flipH="1">
            <a:off x="9900592" y="1203598"/>
            <a:ext cx="31342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432" name="Google Shape;432;p42"/>
          <p:cNvSpPr txBox="1">
            <a:spLocks noGrp="1"/>
          </p:cNvSpPr>
          <p:nvPr>
            <p:ph type="subTitle" idx="1"/>
          </p:nvPr>
        </p:nvSpPr>
        <p:spPr>
          <a:xfrm flipH="1">
            <a:off x="9468544" y="2859782"/>
            <a:ext cx="97396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can be the part of the presentation where you introduce yourself, write your email…</a:t>
            </a:r>
            <a:endParaRPr dirty="0"/>
          </a:p>
        </p:txBody>
      </p:sp>
      <p:pic>
        <p:nvPicPr>
          <p:cNvPr id="433" name="Google Shape;4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25729">
            <a:off x="7558584" y="3452189"/>
            <a:ext cx="594059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612560" y="3507854"/>
            <a:ext cx="98726" cy="130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188640" y="195486"/>
            <a:ext cx="792088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475656" y="339502"/>
            <a:ext cx="67687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Наш девиз: </a:t>
            </a:r>
            <a:r>
              <a:rPr lang="ru-RU" sz="1800" b="1" dirty="0" smtClean="0"/>
              <a:t>«Думай</a:t>
            </a:r>
            <a:r>
              <a:rPr lang="ru-RU" sz="1800" b="1" dirty="0" smtClean="0"/>
              <a:t>, когда отвечаешь "нет" или "да" И помни, что выбор есть </a:t>
            </a:r>
            <a:r>
              <a:rPr lang="ru-RU" sz="1800" b="1" dirty="0" smtClean="0"/>
              <a:t>всегда».</a:t>
            </a: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Принцип отряда </a:t>
            </a:r>
            <a:r>
              <a:rPr lang="ru-RU" sz="1800" b="1" dirty="0" smtClean="0"/>
              <a:t>«Равный </a:t>
            </a:r>
            <a:r>
              <a:rPr lang="ru-RU" sz="1800" b="1" dirty="0" smtClean="0"/>
              <a:t>обучает </a:t>
            </a:r>
            <a:r>
              <a:rPr lang="ru-RU" sz="1800" b="1" dirty="0" smtClean="0"/>
              <a:t>равного».</a:t>
            </a: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Направления нашей деятельности:</a:t>
            </a:r>
            <a:br>
              <a:rPr lang="ru-RU" sz="1800" b="1" dirty="0" smtClean="0"/>
            </a:br>
            <a:r>
              <a:rPr lang="ru-RU" sz="1800" b="1" dirty="0" smtClean="0"/>
              <a:t>-проведение мини лекций, направленных на формирование мотиваций ЗОЖ у учащихся СОШ Забайкальского края;</a:t>
            </a:r>
            <a:br>
              <a:rPr lang="ru-RU" sz="1800" b="1" dirty="0" smtClean="0"/>
            </a:br>
            <a:r>
              <a:rPr lang="ru-RU" sz="1800" b="1" dirty="0" smtClean="0"/>
              <a:t>-проведение </a:t>
            </a:r>
            <a:r>
              <a:rPr lang="ru-RU" sz="1800" b="1" dirty="0" err="1" smtClean="0"/>
              <a:t>экскурссий</a:t>
            </a:r>
            <a:r>
              <a:rPr lang="ru-RU" sz="1800" b="1" dirty="0" smtClean="0"/>
              <a:t> в музеи кафедр академии (анатомический, патологоанатомический, музей истории медицины, музей биологии);</a:t>
            </a:r>
            <a:br>
              <a:rPr lang="ru-RU" sz="1800" b="1" dirty="0" smtClean="0"/>
            </a:br>
            <a:r>
              <a:rPr lang="ru-RU" sz="1800" b="1" dirty="0" smtClean="0"/>
              <a:t>-проведение </a:t>
            </a:r>
            <a:r>
              <a:rPr lang="ru-RU" sz="1800" b="1" dirty="0" err="1" smtClean="0"/>
              <a:t>профориентационной</a:t>
            </a:r>
            <a:r>
              <a:rPr lang="ru-RU" sz="1800" b="1" dirty="0" smtClean="0"/>
              <a:t> работы, направленной на формирование положительного имиджа ЧГМА в обществе и привлечении абитуриентов.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-1158584" y="1965630"/>
            <a:ext cx="1241475" cy="14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-756592" y="2499742"/>
            <a:ext cx="10758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</a:t>
            </a:r>
            <a:endParaRPr dirty="0"/>
          </a:p>
        </p:txBody>
      </p:sp>
      <p:sp>
        <p:nvSpPr>
          <p:cNvPr id="421" name="Google Shape;421;p41"/>
          <p:cNvSpPr txBox="1">
            <a:spLocks noGrp="1"/>
          </p:cNvSpPr>
          <p:nvPr>
            <p:ph type="title" idx="2"/>
          </p:nvPr>
        </p:nvSpPr>
        <p:spPr>
          <a:xfrm>
            <a:off x="-468560" y="1275606"/>
            <a:ext cx="12879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22" name="Google Shape;422;p41"/>
          <p:cNvSpPr txBox="1">
            <a:spLocks noGrp="1"/>
          </p:cNvSpPr>
          <p:nvPr>
            <p:ph type="subTitle" idx="1"/>
          </p:nvPr>
        </p:nvSpPr>
        <p:spPr>
          <a:xfrm>
            <a:off x="-468560" y="3219822"/>
            <a:ext cx="251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pic>
        <p:nvPicPr>
          <p:cNvPr id="423" name="Google Shape;42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2560" y="1203598"/>
            <a:ext cx="174576" cy="312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6536" y="1347614"/>
            <a:ext cx="126094" cy="13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24528" y="2139702"/>
            <a:ext cx="135552" cy="56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41151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8351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Ежегодно обновляется банк лекций, которые составляются с учётом актуальных проблем здоровья населения. Темы рассчитаны на младший, средний и старший школьный возраст. Каждая лекция, читаемая участниками отряда, подготовлена под руководством заведующих кафедр ЧГМА, преподавателей и специалистов.</a:t>
            </a:r>
            <a:endParaRPr lang="ru-RU" sz="1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57175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Лекции читают студенты лечебного, педиатрического и стоматологического факультетов ФГБОУ ВО ЧГМА. Перед тем, как приступить к работе в школах, участники отряда обязательно проходят курс психологических тренингов в Центре развития личности студента ЧГМА, направленных на развитие ораторского искусства, умение выстраивать диалог.</a:t>
            </a:r>
            <a:endParaRPr lang="ru-RU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5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9011295" y="1948879"/>
            <a:ext cx="1241475" cy="18296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3"/>
          <p:cNvSpPr txBox="1">
            <a:spLocks noGrp="1"/>
          </p:cNvSpPr>
          <p:nvPr>
            <p:ph type="title"/>
          </p:nvPr>
        </p:nvSpPr>
        <p:spPr>
          <a:xfrm>
            <a:off x="755576" y="627534"/>
            <a:ext cx="727280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</a:rPr>
              <a:t>Сравнение работы ВО в 2020 и 2022гг.</a:t>
            </a:r>
            <a:br>
              <a:rPr lang="ru-RU" sz="4400" b="1" dirty="0" smtClean="0">
                <a:solidFill>
                  <a:schemeClr val="bg1">
                    <a:lumMod val="10000"/>
                  </a:schemeClr>
                </a:solidFill>
              </a:rPr>
            </a:br>
            <a:endParaRPr sz="4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72" name="Google Shape;572;p53"/>
          <p:cNvSpPr txBox="1">
            <a:spLocks noGrp="1"/>
          </p:cNvSpPr>
          <p:nvPr>
            <p:ph type="title" idx="2"/>
          </p:nvPr>
        </p:nvSpPr>
        <p:spPr>
          <a:xfrm flipH="1">
            <a:off x="9396536" y="1491630"/>
            <a:ext cx="4571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73" name="Google Shape;573;p53"/>
          <p:cNvSpPr txBox="1">
            <a:spLocks noGrp="1"/>
          </p:cNvSpPr>
          <p:nvPr>
            <p:ph type="subTitle" idx="1"/>
          </p:nvPr>
        </p:nvSpPr>
        <p:spPr>
          <a:xfrm>
            <a:off x="9396536" y="3219822"/>
            <a:ext cx="45719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74" name="Google Shape;57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04663" y="411510"/>
            <a:ext cx="1152128" cy="35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15791">
            <a:off x="240015" y="2311364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42">
            <a:off x="977860" y="937526"/>
            <a:ext cx="562882" cy="63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10836">
            <a:off x="3297116" y="2185584"/>
            <a:ext cx="397288" cy="4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4740">
            <a:off x="3016211" y="583826"/>
            <a:ext cx="562882" cy="63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46899">
            <a:off x="2327688" y="1224620"/>
            <a:ext cx="355350" cy="40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50400" y="2571750"/>
            <a:ext cx="850400" cy="7769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71;p53"/>
          <p:cNvSpPr txBox="1">
            <a:spLocks/>
          </p:cNvSpPr>
          <p:nvPr/>
        </p:nvSpPr>
        <p:spPr>
          <a:xfrm>
            <a:off x="899592" y="3219822"/>
            <a:ext cx="727280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rPr>
              <a:t>Охват: в 2020 составил 549,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 а в 2022-1471 человек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;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buClr>
                <a:schemeClr val="dk1"/>
              </a:buClr>
              <a:buSzPts val="3600"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мероприятий, проведенных совместно с другими организациями </a:t>
            </a:r>
            <a:r>
              <a:rPr lang="ru-RU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Края: в 2020-2 мероприятия, а в 2022-6 мероприятий. </a:t>
            </a:r>
            <a:endParaRPr lang="ru-RU" sz="2800" b="1" dirty="0" smtClean="0">
              <a:solidFill>
                <a:schemeClr val="bg1">
                  <a:lumMod val="10000"/>
                </a:schemeClr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tabLst/>
              <a:defRPr/>
            </a:pPr>
            <a:endParaRPr lang="ru-RU" sz="2800" dirty="0" smtClean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8600" y="2643758"/>
            <a:ext cx="501126" cy="19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2"/>
          <p:cNvSpPr txBox="1">
            <a:spLocks noGrp="1"/>
          </p:cNvSpPr>
          <p:nvPr>
            <p:ph type="title"/>
          </p:nvPr>
        </p:nvSpPr>
        <p:spPr>
          <a:xfrm flipH="1">
            <a:off x="9900592" y="1203598"/>
            <a:ext cx="31342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432" name="Google Shape;432;p42"/>
          <p:cNvSpPr txBox="1">
            <a:spLocks noGrp="1"/>
          </p:cNvSpPr>
          <p:nvPr>
            <p:ph type="subTitle" idx="1"/>
          </p:nvPr>
        </p:nvSpPr>
        <p:spPr>
          <a:xfrm flipH="1">
            <a:off x="9468544" y="2859782"/>
            <a:ext cx="97396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can be the part of the presentation where you introduce yourself, write your email…</a:t>
            </a:r>
            <a:endParaRPr dirty="0"/>
          </a:p>
        </p:txBody>
      </p:sp>
      <p:pic>
        <p:nvPicPr>
          <p:cNvPr id="433" name="Google Shape;4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25729">
            <a:off x="7558584" y="3452189"/>
            <a:ext cx="594059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612560" y="3507854"/>
            <a:ext cx="98726" cy="130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188640" y="195486"/>
            <a:ext cx="792088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403648" y="1131590"/>
            <a:ext cx="69847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 последние 5 лет охват школьников составил 12161.</a:t>
            </a:r>
          </a:p>
          <a:p>
            <a:endParaRPr lang="ru-RU" sz="2800" dirty="0" smtClean="0"/>
          </a:p>
          <a:p>
            <a:r>
              <a:rPr lang="ru-RU" sz="2800" b="1" dirty="0" smtClean="0"/>
              <a:t>На данный момент в Волонтерском отряде «Правильный Выбор» состоят 85 волонтеров.</a:t>
            </a:r>
          </a:p>
          <a:p>
            <a:endParaRPr lang="ru-RU" sz="18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5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9011295" y="1948879"/>
            <a:ext cx="1241475" cy="18296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3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8136904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Большим спросом наши мероприятия пользовались в следующих классах:</a:t>
            </a:r>
            <a:endParaRPr sz="2400" dirty="0"/>
          </a:p>
        </p:txBody>
      </p:sp>
      <p:sp>
        <p:nvSpPr>
          <p:cNvPr id="572" name="Google Shape;572;p53"/>
          <p:cNvSpPr txBox="1">
            <a:spLocks noGrp="1"/>
          </p:cNvSpPr>
          <p:nvPr>
            <p:ph type="title" idx="2"/>
          </p:nvPr>
        </p:nvSpPr>
        <p:spPr>
          <a:xfrm flipH="1">
            <a:off x="9396536" y="1491630"/>
            <a:ext cx="4571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73" name="Google Shape;573;p53"/>
          <p:cNvSpPr txBox="1">
            <a:spLocks noGrp="1"/>
          </p:cNvSpPr>
          <p:nvPr>
            <p:ph type="subTitle" idx="1"/>
          </p:nvPr>
        </p:nvSpPr>
        <p:spPr>
          <a:xfrm>
            <a:off x="9396536" y="3219822"/>
            <a:ext cx="45719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74" name="Google Shape;57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592" y="771550"/>
            <a:ext cx="576064" cy="35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15791">
            <a:off x="240015" y="2311364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42">
            <a:off x="977860" y="937526"/>
            <a:ext cx="562882" cy="63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10836">
            <a:off x="3297116" y="2185584"/>
            <a:ext cx="397288" cy="4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4740">
            <a:off x="3016211" y="583826"/>
            <a:ext cx="562882" cy="63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46899">
            <a:off x="2327688" y="1224620"/>
            <a:ext cx="355350" cy="40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625" y="1687690"/>
            <a:ext cx="850400" cy="7769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1259632" y="1131590"/>
          <a:ext cx="6768752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5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9011295" y="1948879"/>
            <a:ext cx="1241475" cy="18296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3"/>
          <p:cNvSpPr txBox="1">
            <a:spLocks noGrp="1"/>
          </p:cNvSpPr>
          <p:nvPr>
            <p:ph type="title"/>
          </p:nvPr>
        </p:nvSpPr>
        <p:spPr>
          <a:xfrm>
            <a:off x="4139952" y="1419622"/>
            <a:ext cx="396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Спасибо за внимание</a:t>
            </a:r>
            <a:r>
              <a:rPr lang="ru-RU" dirty="0" smtClean="0"/>
              <a:t>!</a:t>
            </a:r>
            <a:endParaRPr dirty="0"/>
          </a:p>
        </p:txBody>
      </p:sp>
      <p:sp>
        <p:nvSpPr>
          <p:cNvPr id="572" name="Google Shape;572;p53"/>
          <p:cNvSpPr txBox="1">
            <a:spLocks noGrp="1"/>
          </p:cNvSpPr>
          <p:nvPr>
            <p:ph type="title" idx="2"/>
          </p:nvPr>
        </p:nvSpPr>
        <p:spPr>
          <a:xfrm flipH="1">
            <a:off x="9396536" y="1491630"/>
            <a:ext cx="4571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73" name="Google Shape;573;p53"/>
          <p:cNvSpPr txBox="1">
            <a:spLocks noGrp="1"/>
          </p:cNvSpPr>
          <p:nvPr>
            <p:ph type="subTitle" idx="1"/>
          </p:nvPr>
        </p:nvSpPr>
        <p:spPr>
          <a:xfrm>
            <a:off x="9396536" y="3219822"/>
            <a:ext cx="45719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74" name="Google Shape;57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50" y="1034150"/>
            <a:ext cx="4165223" cy="35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15791">
            <a:off x="240015" y="2311364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42">
            <a:off x="977860" y="937526"/>
            <a:ext cx="562882" cy="63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10836">
            <a:off x="3297116" y="2185584"/>
            <a:ext cx="397288" cy="4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4740">
            <a:off x="3016211" y="583826"/>
            <a:ext cx="562882" cy="63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46899">
            <a:off x="2327688" y="1224620"/>
            <a:ext cx="355350" cy="40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625" y="1687690"/>
            <a:ext cx="850400" cy="77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ence Subject for Middle School: Terrestrial Globe by Slidesgo">
  <a:themeElements>
    <a:clrScheme name="Simple Light">
      <a:dk1>
        <a:srgbClr val="457260"/>
      </a:dk1>
      <a:lt1>
        <a:srgbClr val="F3E4E5"/>
      </a:lt1>
      <a:dk2>
        <a:srgbClr val="B6472B"/>
      </a:dk2>
      <a:lt2>
        <a:srgbClr val="76D6E2"/>
      </a:lt2>
      <a:accent1>
        <a:srgbClr val="000000"/>
      </a:accent1>
      <a:accent2>
        <a:srgbClr val="E22B3F"/>
      </a:accent2>
      <a:accent3>
        <a:srgbClr val="F09E3A"/>
      </a:accent3>
      <a:accent4>
        <a:srgbClr val="5A9B81"/>
      </a:accent4>
      <a:accent5>
        <a:srgbClr val="EF5E6B"/>
      </a:accent5>
      <a:accent6>
        <a:srgbClr val="3FBED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352</Words>
  <Application>Microsoft Office PowerPoint</Application>
  <PresentationFormat>Экран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Fredoka One</vt:lpstr>
      <vt:lpstr>Assistant Medium</vt:lpstr>
      <vt:lpstr>Bebas Neue</vt:lpstr>
      <vt:lpstr>Times New Roman</vt:lpstr>
      <vt:lpstr>Anaheim</vt:lpstr>
      <vt:lpstr>Science Subject for Middle School: Terrestrial Globe by Slidesgo</vt:lpstr>
      <vt:lpstr>Читинская Государственная Медицинская Академия  Деятельность Волонтёрского отряда «Правильный Выбор»</vt:lpstr>
      <vt:lpstr>Слайд 2</vt:lpstr>
      <vt:lpstr>Whoa!</vt:lpstr>
      <vt:lpstr>Definition</vt:lpstr>
      <vt:lpstr>Сравнение работы ВО в 2020 и 2022гг. </vt:lpstr>
      <vt:lpstr>Whoa!</vt:lpstr>
      <vt:lpstr>Большим спросом наши мероприятия пользовались в следующих классах: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Читинская Государственная Медицинская Академия  Отчет по профилактической работе со школами за 2022 год</dc:title>
  <dc:creator>Оля</dc:creator>
  <cp:lastModifiedBy>Оля</cp:lastModifiedBy>
  <cp:revision>4</cp:revision>
  <dcterms:modified xsi:type="dcterms:W3CDTF">2023-02-13T15:14:06Z</dcterms:modified>
</cp:coreProperties>
</file>