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Montserrat Black" charset="-52"/>
      <p:bold r:id="rId9"/>
      <p:boldItalic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Montserrat" charset="-52"/>
      <p:regular r:id="rId15"/>
      <p:bold r:id="rId16"/>
      <p:italic r:id="rId17"/>
      <p:boldItalic r:id="rId18"/>
    </p:embeddedFont>
    <p:embeddedFont>
      <p:font typeface="Montserrat SemiBold" charset="-52"/>
      <p:regular r:id="rId19"/>
      <p:bold r:id="rId20"/>
      <p:italic r:id="rId21"/>
      <p:boldItalic r:id="rId22"/>
    </p:embeddedFont>
    <p:embeddedFont>
      <p:font typeface="Montserrat ExtraBold" charset="-52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9UBovmY4iNpKhDI8WJPxHsutL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83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vrars17.edusite.ru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.me/+qxki92PhA8BkMDF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k.ru/group/61437205020704" TargetMode="External"/><Relationship Id="rId5" Type="http://schemas.openxmlformats.org/officeDocument/2006/relationships/hyperlink" Target="https://vk.com/club175347732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ars.tow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vrars17.edusite.ru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C:\Users\Соня\Desktop\Мывместе 2\Шаблон\Ресурс 2@2x.png"/>
          <p:cNvPicPr preferRelativeResize="0"/>
          <p:nvPr/>
        </p:nvPicPr>
        <p:blipFill rotWithShape="1">
          <a:blip r:embed="rId4">
            <a:alphaModFix/>
          </a:blip>
          <a:srcRect r="8464"/>
          <a:stretch/>
        </p:blipFill>
        <p:spPr>
          <a:xfrm>
            <a:off x="0" y="0"/>
            <a:ext cx="122179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C:\Users\Соня\Desktop\Мывместе 2\Шаблон\Элементы\Ресурс 6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0020" y="2371725"/>
            <a:ext cx="688975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C:\Users\Соня\Desktop\Мывместе 2\Шаблон\Элементы\Ресурс 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5999" y="3169162"/>
            <a:ext cx="39116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3992646" y="2625413"/>
            <a:ext cx="810449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МЕЖДУНАРОДНАЯ ПРЕМИЯ </a:t>
            </a:r>
            <a:endParaRPr sz="26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202809" y="3904662"/>
            <a:ext cx="37673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РЕГИОНАЛЬНЫЙ ЭТАП</a:t>
            </a:r>
            <a:endParaRPr sz="2200" b="1" dirty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604921" y="4964050"/>
            <a:ext cx="3567029" cy="244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600020" y="5087165"/>
            <a:ext cx="5715000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600020" y="5600699"/>
            <a:ext cx="5715000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4600020" y="6114233"/>
            <a:ext cx="5715000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5062622" y="5030024"/>
            <a:ext cx="513293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«Сними наушники»</a:t>
            </a:r>
            <a:endParaRPr dirty="0"/>
          </a:p>
        </p:txBody>
      </p:sp>
      <p:sp>
        <p:nvSpPr>
          <p:cNvPr id="98" name="Google Shape;98;p1"/>
          <p:cNvSpPr/>
          <p:nvPr/>
        </p:nvSpPr>
        <p:spPr>
          <a:xfrm>
            <a:off x="5062622" y="5548189"/>
            <a:ext cx="513293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Помощь людям</a:t>
            </a:r>
            <a:endParaRPr dirty="0"/>
          </a:p>
        </p:txBody>
      </p:sp>
      <p:sp>
        <p:nvSpPr>
          <p:cNvPr id="99" name="Google Shape;99;p1"/>
          <p:cNvSpPr/>
          <p:nvPr/>
        </p:nvSpPr>
        <p:spPr>
          <a:xfrm>
            <a:off x="5047314" y="6053599"/>
            <a:ext cx="5267706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 smtClean="0">
                <a:solidFill>
                  <a:srgbClr val="FF954D"/>
                </a:solidFill>
                <a:latin typeface="Montserrat"/>
                <a:sym typeface="Montserrat"/>
              </a:rPr>
              <a:t>Шаранда</a:t>
            </a:r>
            <a:r>
              <a:rPr lang="ru-RU" sz="1800" b="1" dirty="0" smtClean="0">
                <a:solidFill>
                  <a:srgbClr val="FF954D"/>
                </a:solidFill>
                <a:latin typeface="Montserrat"/>
                <a:sym typeface="Montserrat"/>
              </a:rPr>
              <a:t> Владимир Анатольевич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080799" y="1292738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416016" y="1366755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/>
          </a:p>
        </p:txBody>
      </p: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9489" y="2250831"/>
            <a:ext cx="3587262" cy="84406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548641" y="2504049"/>
            <a:ext cx="3165230" cy="68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Актуальность и социальная значимость проекта: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1106" y="965200"/>
            <a:ext cx="4369177" cy="477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C:\Users\Соня\Desktop\Мывместе 2\Шаблон\Элементы\Ресурс 16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24703" y="1680384"/>
            <a:ext cx="2374195" cy="329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C:\Users\Соня\Desktop\Мывместе 2\Шаблон\Элементы\Ресурс 4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4009292" y="2053884"/>
            <a:ext cx="5275385" cy="139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algn="just">
              <a:buClr>
                <a:schemeClr val="dk1"/>
              </a:buClr>
              <a:buSzPts val="1400"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Дорожно-транспортные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происшествия — одна из главных проблем не только нашего города, но и всего региона в целом. Но самым жестоким аспектом ДТП является детский травматизм.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проблема сильно влияет на состояние аварийности, что вызывает большой общественный резонанс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chemeClr val="dk1"/>
              </a:buClr>
              <a:buSzPts val="1400"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данного проекта заключается в том, чтобы решить проблему сохранения жизни и здоровья людей - прежде всего детей, через пропаганду безопасного поведения на дорогах.</a:t>
            </a:r>
          </a:p>
          <a:p>
            <a:pPr algn="just">
              <a:buClr>
                <a:schemeClr val="dk1"/>
              </a:buClr>
              <a:buSzPts val="1400"/>
            </a:pPr>
            <a:endParaRPr lang="ru-RU" sz="5600" dirty="0" smtClean="0"/>
          </a:p>
          <a:p>
            <a:pPr algn="just">
              <a:buClr>
                <a:schemeClr val="dk1"/>
              </a:buClr>
              <a:buSzPts val="1400"/>
            </a:pP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dk1"/>
              </a:buClr>
              <a:buSzPts val="1400"/>
            </a:pPr>
            <a:endParaRPr lang="ru-RU" sz="3700" dirty="0" smtClean="0"/>
          </a:p>
          <a:p>
            <a:pPr>
              <a:buClr>
                <a:schemeClr val="dk1"/>
              </a:buClr>
              <a:buSzPts val="1400"/>
            </a:pPr>
            <a:endParaRPr lang="ru-RU" sz="16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7" name="Google Shape;117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9491" y="3325931"/>
            <a:ext cx="3545058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900332" y="3460652"/>
            <a:ext cx="4762617" cy="70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Целевая аудитория:</a:t>
            </a:r>
            <a: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9" name="Google Shape;119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1692" y="4192172"/>
            <a:ext cx="3530990" cy="63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829994" y="4262511"/>
            <a:ext cx="4832956" cy="65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</a:t>
            </a:r>
            <a:r>
              <a:rPr lang="ru-RU" sz="18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</a:t>
            </a:r>
            <a:endParaRPr lang="en-US" sz="1800" dirty="0" smtClean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1" name="Google Shape;121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9489" y="5014267"/>
            <a:ext cx="3559125" cy="68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1037618" y="5105639"/>
            <a:ext cx="4625331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Задачи:</a:t>
            </a: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4107767" y="3446585"/>
            <a:ext cx="5373858" cy="76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>
              <a:buClr>
                <a:schemeClr val="dk1"/>
              </a:buClr>
              <a:buSzPts val="1400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первую очередь, это дети и подростки города. Также данный проект распространяется на всех жителей города.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4093699" y="4135902"/>
            <a:ext cx="5092504" cy="83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algn="just">
              <a:buClr>
                <a:schemeClr val="dk1"/>
              </a:buClr>
              <a:buSzPts val="14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внимание детей и молодежи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Арсеньевского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городского округа  к проблеме дорожно-транспортного травматизма по причине использования наушников во время пеших прогулок.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3770142" y="5003440"/>
            <a:ext cx="5275385" cy="155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Montserrat SemiBold"/>
                <a:cs typeface="Times New Roman" pitchFamily="18" charset="0"/>
                <a:sym typeface="Montserrat SemiBold"/>
              </a:rPr>
              <a:t>        Сформировать у детей  навыки соблюдения и выполнения правил дорожного движения  и привить культуру безопасного поведения на дорогах</a:t>
            </a:r>
            <a:endParaRPr lang="ru-RU" sz="1300" dirty="0" smtClean="0">
              <a:solidFill>
                <a:schemeClr val="dk1"/>
              </a:solidFill>
              <a:latin typeface="Times New Roman" pitchFamily="18" charset="0"/>
              <a:ea typeface="Montserrat SemiBold"/>
              <a:cs typeface="Times New Roman" pitchFamily="18" charset="0"/>
              <a:sym typeface="Montserrat SemiBold"/>
            </a:endParaRPr>
          </a:p>
          <a:p>
            <a:pPr marL="342900" lvl="0" indent="-342900" algn="just">
              <a:buClr>
                <a:schemeClr val="dk1"/>
              </a:buClr>
              <a:buSzPts val="1400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Способствовать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участию детей и подростков в активной социально-значимой профилактической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marL="342900" lvl="0" indent="-342900" algn="just">
              <a:buClr>
                <a:schemeClr val="dk1"/>
              </a:buClr>
              <a:buSzPts val="1400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Содействовать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сокращению случаев детского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дорожно-транспортного травматизма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Montserrat SemiBold"/>
                <a:cs typeface="Times New Roman" pitchFamily="18" charset="0"/>
                <a:sym typeface="Montserrat SemiBold"/>
              </a:rPr>
              <a:t/>
            </a:r>
            <a:br>
              <a:rPr lang="ru-RU" sz="1300" dirty="0">
                <a:solidFill>
                  <a:schemeClr val="dk1"/>
                </a:solidFill>
                <a:latin typeface="Times New Roman" pitchFamily="18" charset="0"/>
                <a:ea typeface="Montserrat SemiBold"/>
                <a:cs typeface="Times New Roman" pitchFamily="18" charset="0"/>
                <a:sym typeface="Montserrat SemiBold"/>
              </a:rPr>
            </a:br>
            <a:endParaRPr sz="1300" dirty="0">
              <a:solidFill>
                <a:schemeClr val="accent6"/>
              </a:solidFill>
              <a:latin typeface="Times New Roman" pitchFamily="18" charset="0"/>
              <a:ea typeface="Montserrat SemiBold"/>
              <a:cs typeface="Times New Roman" pitchFamily="18" charset="0"/>
              <a:sym typeface="Montserrat SemiBold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10776687" y="3184791"/>
            <a:ext cx="98436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фото</a:t>
            </a:r>
            <a:r>
              <a:rPr lang="ru-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246" name="Picture 6" descr="C:\Users\цвр\Downloads\165723779341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405165" y="1533112"/>
            <a:ext cx="2786835" cy="3728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5080799" y="1292738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5416016" y="1366755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/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9066" y="2142968"/>
            <a:ext cx="6777942" cy="345189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351692" y="2222696"/>
            <a:ext cx="6639951" cy="222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7200" b="1" dirty="0">
                <a:solidFill>
                  <a:schemeClr val="dk1"/>
                </a:solidFill>
                <a:latin typeface="Times New Roman" pitchFamily="18" charset="0"/>
                <a:ea typeface="Montserrat SemiBold"/>
                <a:cs typeface="Times New Roman" pitchFamily="18" charset="0"/>
                <a:sym typeface="Montserrat SemiBold"/>
              </a:rPr>
              <a:t>Основные мероприятия:</a:t>
            </a:r>
            <a:endParaRPr sz="7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Сроки проведения акции: ежегодно в период апрель – май.</a:t>
            </a:r>
          </a:p>
          <a:p>
            <a:pPr algn="just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1. Нанесение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 помощью специальной краски и трафаретов надписей  «Сними наушники», «Сними капюшон» перед пешеходными переходами возле образовательных организаций города</a:t>
            </a:r>
          </a:p>
          <a:p>
            <a:pPr algn="just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2. Интерактивные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занятия, беседы в образовательных организациях города среди школьников 5 – 11 классов по профилактики и предупреждению детского травматизма на дорогах.</a:t>
            </a:r>
          </a:p>
          <a:p>
            <a:pPr algn="just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3. Распространение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листовок среди жителей города о правилах перехода через проезжую часть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882" y="1432755"/>
            <a:ext cx="4369177" cy="494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C:\Users\Соня\Desktop\Мывместе 2\Шаблон\Элементы\Ресурс 4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323557" y="4121834"/>
            <a:ext cx="6611815" cy="164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chemeClr val="dk1"/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Качественные и количественные результаты: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Количественный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– ежегодный охват детей и подросток в данной акции составляет не менее 1000 человек всех образовательных организаций города.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Качественный результат – информированность участников акции о проблеме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дорожно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транспортного травматизма, уменьшение числа ДТП на пешеходных переходах.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144" name="Google Shape;144;p3"/>
          <p:cNvSpPr txBox="1"/>
          <p:nvPr/>
        </p:nvSpPr>
        <p:spPr>
          <a:xfrm>
            <a:off x="9608923" y="3656084"/>
            <a:ext cx="98436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фото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195" name="Picture 3" descr="C:\Users\цвр\Downloads\165723776844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0448" y="2222696"/>
            <a:ext cx="4573174" cy="3418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4053901" y="1292738"/>
            <a:ext cx="4369177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4389119" y="1366755"/>
            <a:ext cx="4043658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В СОЦИАЛЬНЫХ СЕТЯХ</a:t>
            </a:r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2096087" y="2278965"/>
            <a:ext cx="8145194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Ссылки и QR-коды на социальные сети проекта, организации</a:t>
            </a: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организации «Синяя птица»: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https://vk.com/club175347732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Одноклассники организации «Синяя птица»: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https://ok.ru/group/61437205020704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Телеграм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организации «Синяя птица»: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https://t.me/+qxki92PhA8BkMDFi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Сайт МОБУ ДО «ЦВР» АГО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http://cvrars17.edusite.ru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7" name="Google Shape;157;p4" descr="C:\Users\Соня\Desktop\Мывместе 2\Шаблон\Элементы\Ресурс 2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71100" y="-132492"/>
            <a:ext cx="1574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 descr="C:\Users\Соня\Desktop\Мывместе 2\Шаблон\Элементы\Ресурс 3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07252" y="393570"/>
            <a:ext cx="1460500" cy="2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/>
          <p:nvPr/>
        </p:nvSpPr>
        <p:spPr>
          <a:xfrm>
            <a:off x="1743916" y="2079411"/>
            <a:ext cx="8784798" cy="4105525"/>
          </a:xfrm>
          <a:prstGeom prst="roundRect">
            <a:avLst>
              <a:gd name="adj" fmla="val 9552"/>
            </a:avLst>
          </a:prstGeom>
          <a:noFill/>
          <a:ln w="38100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98796" y="236981"/>
            <a:ext cx="7813357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ПРИЗНАНИЕ И ВОВЛЕЧЕННОСТЬ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(«ДЕЙСТВУЮЩИЕ ЛИЦА»)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1603212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/>
          <p:nvPr/>
        </p:nvSpPr>
        <p:spPr>
          <a:xfrm>
            <a:off x="824614" y="1803337"/>
            <a:ext cx="10229762" cy="55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БЛАГОПОЛУЧАТЕЛИ: </a:t>
            </a:r>
            <a:r>
              <a:rPr lang="ru-RU" sz="22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Дети, молодежь, жители </a:t>
            </a:r>
            <a:r>
              <a:rPr lang="ru-RU" sz="22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Арсеньевского</a:t>
            </a:r>
            <a:r>
              <a:rPr lang="ru-RU" sz="22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городского округа</a:t>
            </a:r>
            <a:endParaRPr dirty="0"/>
          </a:p>
          <a:p>
            <a:pPr marL="0" marR="0" lvl="0" indent="0" algn="l" rtl="0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9" name="Google Shape;169;p5" descr="C:\Users\Соня\Desktop\Мывместе 2\Шаблон\Элементы\Ресурс 4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8189" y="326822"/>
            <a:ext cx="2234388" cy="37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2387611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824614" y="2571071"/>
            <a:ext cx="10229762" cy="54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ВОЛОНТЁРЫ</a:t>
            </a:r>
            <a:r>
              <a:rPr lang="ru-RU" sz="22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ru-RU" sz="22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</a:t>
            </a:r>
            <a:r>
              <a:rPr lang="ru-RU" sz="22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ородская волонтерская детско-юношеская организация «Синяя птица» </a:t>
            </a:r>
            <a:endParaRPr dirty="0"/>
          </a:p>
          <a:p>
            <a:pPr marL="0" marR="0" lvl="0" indent="0" algn="l" rtl="0">
              <a:spcBef>
                <a:spcPts val="187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2" name="Google Shape;172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3157316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824614" y="3297552"/>
            <a:ext cx="10229763" cy="63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ПАРТНЁРЫ:  ОГИБДД МО МВД России </a:t>
            </a:r>
            <a:r>
              <a:rPr lang="ru-RU" sz="14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Арсеньевский</a:t>
            </a:r>
            <a:r>
              <a:rPr lang="ru-RU" sz="14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Управление образования </a:t>
            </a:r>
            <a:r>
              <a:rPr lang="ru-RU" sz="14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Арсеньевкого</a:t>
            </a:r>
            <a:r>
              <a:rPr lang="ru-RU" sz="14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городского округа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3909600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/>
          <p:nvPr/>
        </p:nvSpPr>
        <p:spPr>
          <a:xfrm>
            <a:off x="824614" y="4064297"/>
            <a:ext cx="10229764" cy="50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buClr>
                <a:schemeClr val="lt1"/>
              </a:buClr>
              <a:buSzPts val="1400"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ОРГАНЫ ВЛАСТИ: (</a:t>
            </a:r>
            <a:r>
              <a:rPr lang="ru-RU" sz="1400" b="1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МЭР / ПОСЕЛКОВАЯ АДМИНИСТРАЦИЯ </a:t>
            </a:r>
            <a:r>
              <a:rPr lang="ru-RU" sz="1400" b="1" i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/…) Администрация </a:t>
            </a:r>
            <a:r>
              <a:rPr lang="ru-RU" sz="1400" b="1" i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Арсеньевского</a:t>
            </a:r>
            <a:r>
              <a:rPr lang="ru-RU" sz="1400" b="1" i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городского округа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https://ars.town/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4711317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824614" y="4880600"/>
            <a:ext cx="10229764" cy="50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0">
              <a:buClr>
                <a:schemeClr val="lt1"/>
              </a:buClr>
              <a:buSzPts val="1400"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МЕДИА: </a:t>
            </a:r>
            <a:r>
              <a:rPr lang="ru-RU" sz="1400" b="1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(РАЙОННАЯ ГАЗЕТА /ФЕДЕРАЛЬНЫЙ КАНАЛ / </a:t>
            </a:r>
            <a:r>
              <a:rPr lang="ru-RU" b="1" i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r>
              <a:rPr lang="ru-RU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Общественно-политическая </a:t>
            </a:r>
            <a:r>
              <a:rPr lang="ru-RU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газета «Восход», еженедельная газета «Бизнес – </a:t>
            </a:r>
            <a:r>
              <a:rPr lang="ru-RU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Арс</a:t>
            </a:r>
            <a:r>
              <a:rPr lang="ru-RU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» </a:t>
            </a:r>
            <a:endParaRPr dirty="0"/>
          </a:p>
        </p:txBody>
      </p:sp>
      <p:pic>
        <p:nvPicPr>
          <p:cNvPr id="178" name="Google Shape;178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5513034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 txBox="1"/>
          <p:nvPr/>
        </p:nvSpPr>
        <p:spPr>
          <a:xfrm>
            <a:off x="576774" y="5458265"/>
            <a:ext cx="10508567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ДОПОЛНИТЕЛЬНАЯ ИНФОРМАЦИЯ (награды, премии и т.д</a:t>
            </a:r>
            <a:r>
              <a:rPr lang="ru-RU" sz="14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.) победители  </a:t>
            </a:r>
            <a:r>
              <a:rPr lang="en-US" sz="14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lang="ru-RU" sz="14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смотра – конкурса  детских общественных объединений «Молодые лидеры России», призеры и победители конкурсов «Волонтер года», «Доброволец года»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6" descr="C:\Users\Соня\Desktop\Мывместе 2\Шаблон\Элементы\Ресурс 2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689" y="-80712"/>
            <a:ext cx="12327280" cy="693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 descr="C:\Users\Соня\Desktop\Мывместе 2\Шаблон\Элементы\Ресурс 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7095" y="2441457"/>
            <a:ext cx="656795" cy="65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 descr="C:\Users\Соня\Desktop\Мывместе 2\Шаблон\Элементы\Ресурс 3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7094" y="3317377"/>
            <a:ext cx="656795" cy="65679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 txBox="1"/>
          <p:nvPr/>
        </p:nvSpPr>
        <p:spPr>
          <a:xfrm>
            <a:off x="1252138" y="644616"/>
            <a:ext cx="9605627" cy="138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</a:pPr>
            <a:r>
              <a:rPr lang="ru-RU" sz="4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ЗА ВНИМАНИЕ!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4895558" y="2475914"/>
            <a:ext cx="3135338" cy="66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en-US" sz="3800" b="1" dirty="0" smtClean="0">
                <a:solidFill>
                  <a:srgbClr val="0070C0"/>
                </a:solidFill>
                <a:latin typeface="Montserrat"/>
                <a:sym typeface="Montserrat"/>
              </a:rPr>
              <a:t>cvr@bk.ru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144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4717327" y="2419025"/>
            <a:ext cx="3313568" cy="679228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4717327" y="3317377"/>
            <a:ext cx="3313568" cy="656795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4768948" y="3484897"/>
            <a:ext cx="3261947" cy="55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144"/>
              </a:spcBef>
              <a:buClr>
                <a:srgbClr val="FF954D"/>
              </a:buClr>
              <a:buSzPct val="100000"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sym typeface="Montserrat"/>
                <a:hlinkClick r:id="rId6"/>
              </a:rPr>
              <a:t>http://cvrars17.edusite.ru</a:t>
            </a:r>
            <a:r>
              <a:rPr lang="ru-RU" sz="1800" b="1" dirty="0" smtClean="0">
                <a:solidFill>
                  <a:srgbClr val="FF954D"/>
                </a:solidFill>
                <a:latin typeface="Montserrat"/>
                <a:sym typeface="Montserrat"/>
              </a:rPr>
              <a:t> </a:t>
            </a:r>
            <a:r>
              <a:rPr lang="ru-RU" sz="1800" b="1" dirty="0">
                <a:solidFill>
                  <a:srgbClr val="FF954D"/>
                </a:solidFill>
                <a:latin typeface="Montserrat"/>
                <a:sym typeface="Montserrat SemiBold"/>
              </a:rPr>
              <a:t/>
            </a:r>
            <a:br>
              <a:rPr lang="ru-RU" sz="1800" b="1" dirty="0">
                <a:solidFill>
                  <a:srgbClr val="FF954D"/>
                </a:solidFill>
                <a:latin typeface="Montserrat"/>
                <a:sym typeface="Montserrat SemiBold"/>
              </a:rPr>
            </a:br>
            <a:endParaRPr lang="en-US" sz="1800" b="1" dirty="0">
              <a:solidFill>
                <a:srgbClr val="FF954D"/>
              </a:solidFill>
              <a:latin typeface="Montserrat"/>
              <a:sym typeface="Montserrat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486</Words>
  <Application>Microsoft Office PowerPoint</Application>
  <PresentationFormat>Произвольный</PresentationFormat>
  <Paragraphs>61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Montserrat Black</vt:lpstr>
      <vt:lpstr>Calibri</vt:lpstr>
      <vt:lpstr>Montserrat</vt:lpstr>
      <vt:lpstr>Montserrat SemiBold</vt:lpstr>
      <vt:lpstr>Times New Roman</vt:lpstr>
      <vt:lpstr>Montserrat ExtraBold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Зоя Дурдина</dc:creator>
  <cp:lastModifiedBy>Пользователь Windows</cp:lastModifiedBy>
  <cp:revision>8</cp:revision>
  <dcterms:created xsi:type="dcterms:W3CDTF">2020-03-24T07:41:27Z</dcterms:created>
  <dcterms:modified xsi:type="dcterms:W3CDTF">2022-07-08T00:27:51Z</dcterms:modified>
</cp:coreProperties>
</file>