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3" r:id="rId7"/>
    <p:sldId id="261" r:id="rId8"/>
    <p:sldId id="262" r:id="rId9"/>
    <p:sldId id="269" r:id="rId10"/>
    <p:sldId id="268" r:id="rId11"/>
    <p:sldId id="267" r:id="rId12"/>
    <p:sldId id="273" r:id="rId13"/>
    <p:sldId id="272" r:id="rId14"/>
    <p:sldId id="271" r:id="rId15"/>
    <p:sldId id="275" r:id="rId16"/>
    <p:sldId id="276" r:id="rId17"/>
    <p:sldId id="27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5" autoAdjust="0"/>
  </p:normalViewPr>
  <p:slideViewPr>
    <p:cSldViewPr>
      <p:cViewPr>
        <p:scale>
          <a:sx n="48" d="100"/>
          <a:sy n="48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016785476595476"/>
          <c:y val="1.2345679012345678E-2"/>
        </c:manualLayout>
      </c:layout>
      <c:overlay val="0"/>
      <c:txPr>
        <a:bodyPr/>
        <a:lstStyle/>
        <a:p>
          <a:pPr>
            <a:defRPr sz="4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Принимаете ли вы участие в добровольческих инициативах?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Добровольчество -норма жизни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978361428894238"/>
          <c:y val="0.16059605975179028"/>
          <c:w val="0.34536201708826941"/>
          <c:h val="0.461451832409837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приняли бы участие в межрегиональном слёте добровольцев СПО 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приняли бы участие в межрегиональном слёте добровольцев СПО 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Да, конечно!Жду с нетерпением!</c:v>
                </c:pt>
                <c:pt idx="1">
                  <c:v>Затрудняюсь ответить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936149" y="2935149"/>
            <a:ext cx="10551128" cy="4152573"/>
          </a:xfrm>
          <a:custGeom>
            <a:avLst/>
            <a:gdLst/>
            <a:ahLst/>
            <a:cxnLst/>
            <a:rect l="l" t="t" r="r" b="b"/>
            <a:pathLst>
              <a:path w="10551128" h="4152573">
                <a:moveTo>
                  <a:pt x="0" y="0"/>
                </a:moveTo>
                <a:lnTo>
                  <a:pt x="10551129" y="0"/>
                </a:lnTo>
                <a:lnTo>
                  <a:pt x="10551129" y="4152573"/>
                </a:lnTo>
                <a:lnTo>
                  <a:pt x="0" y="4152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019" b="-357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31227" y="0"/>
            <a:ext cx="3791896" cy="4092575"/>
          </a:xfrm>
          <a:custGeom>
            <a:avLst/>
            <a:gdLst/>
            <a:ahLst/>
            <a:cxnLst/>
            <a:rect l="l" t="t" r="r" b="b"/>
            <a:pathLst>
              <a:path w="3791896" h="4092575">
                <a:moveTo>
                  <a:pt x="0" y="0"/>
                </a:moveTo>
                <a:lnTo>
                  <a:pt x="3791895" y="0"/>
                </a:lnTo>
                <a:lnTo>
                  <a:pt x="3791895" y="4092575"/>
                </a:lnTo>
                <a:lnTo>
                  <a:pt x="0" y="4092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066801" y="3771900"/>
            <a:ext cx="1234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 образовательное  учреждение</a:t>
            </a:r>
          </a:p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 </a:t>
            </a:r>
          </a:p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многопрофильный колледж»</a:t>
            </a:r>
          </a:p>
          <a:p>
            <a:pPr algn="ctr"/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слёт добровольцев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в СПО»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1" y="495300"/>
            <a:ext cx="15360738" cy="84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волонтеров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), участвующих в реализации проекта не менее 12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человек, участников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слёта 106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человек. Количество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добровольцев (волонтеров), прошедших образовательные программы (очно и на платформе </a:t>
            </a:r>
            <a:r>
              <a:rPr lang="ru-RU" sz="36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Добро.ру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 в период реализации проекта не менее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120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партнеров, привлеченных к реализации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пректа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не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менее 4-х;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публикаций в социальных сетях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 менее 5;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Качественные изменения - популяризация в среде СПО темы </a:t>
            </a:r>
            <a:r>
              <a:rPr lang="ru-RU" sz="36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волонтерства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; востребованность обучения и использование полученных знаний в работе; приход новых волонтеров в добровольческую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деятельность.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Обмен опытом, налаживание социальных связей между всеми участниками. 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96348" y="19878"/>
            <a:ext cx="15228327" cy="912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 ДАЛЬНЕЙШЕГО  РАЗВИТИЯ</a:t>
            </a:r>
          </a:p>
          <a:p>
            <a:pPr algn="ctr"/>
            <a:endParaRPr lang="ru-RU" sz="4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524250" algn="l"/>
              </a:tabLst>
            </a:pP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  <a:cs typeface="Times New Roman"/>
              </a:rPr>
              <a:t>         Консультационное и методическое сопровождение заинтересованных студентов и педагогов СПО, развитие добровольческих объединений на местах, проведение единых добровольческих инициатив во всех СПО республики и на исторических новых территориях.</a:t>
            </a:r>
          </a:p>
          <a:p>
            <a:pPr algn="just">
              <a:spcAft>
                <a:spcPts val="0"/>
              </a:spcAft>
              <a:tabLst>
                <a:tab pos="3524250" algn="l"/>
              </a:tabLst>
            </a:pPr>
            <a:endParaRPr lang="ru-RU" sz="4000" b="1" dirty="0" smtClean="0">
              <a:solidFill>
                <a:schemeClr val="accent6"/>
              </a:solidFill>
              <a:ea typeface="Calibri"/>
              <a:cs typeface="Times New Roman"/>
            </a:endParaRPr>
          </a:p>
          <a:p>
            <a:pPr algn="just"/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           Проект может быть ежегодным событием в сфере добровольчества.</a:t>
            </a:r>
          </a:p>
          <a:p>
            <a:pPr algn="just"/>
            <a:endParaRPr lang="ru-RU" sz="4000" b="1" dirty="0" smtClean="0">
              <a:solidFill>
                <a:schemeClr val="accent6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         Его можно будет трансформировать, расширять географию проекта, а также можно в будущем при наличии финансовых средств трансформировать в двухдневный форум.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63051" y="1636294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57470" y="5093064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63051" y="6958309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3962399" y="190500"/>
            <a:ext cx="75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 ПРОЕКТА</a:t>
            </a:r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r="501" b="48600"/>
          <a:stretch/>
        </p:blipFill>
        <p:spPr>
          <a:xfrm>
            <a:off x="685800" y="1250097"/>
            <a:ext cx="2956891" cy="4008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390"/>
          <a:stretch/>
        </p:blipFill>
        <p:spPr>
          <a:xfrm>
            <a:off x="4650244" y="1571923"/>
            <a:ext cx="7082511" cy="547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" b="50000"/>
          <a:stretch/>
        </p:blipFill>
        <p:spPr>
          <a:xfrm>
            <a:off x="12493228" y="834598"/>
            <a:ext cx="1995488" cy="3905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82" y="4999963"/>
            <a:ext cx="3024187" cy="333263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295400" y="5258961"/>
            <a:ext cx="1143000" cy="7989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6210301"/>
            <a:ext cx="418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Будыхин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62400" y="6533466"/>
            <a:ext cx="2057400" cy="8960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7371665"/>
            <a:ext cx="442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Вероника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267200" y="5658430"/>
            <a:ext cx="4191000" cy="26741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805544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Айтан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Мерьем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394075" y="5917528"/>
            <a:ext cx="2590800" cy="21308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86400" y="79220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Ульяна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2801600" y="7694830"/>
            <a:ext cx="1378744" cy="3606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448801" y="7922062"/>
            <a:ext cx="485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 Вероника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859000" y="3254529"/>
            <a:ext cx="205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 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14488716" y="2171700"/>
            <a:ext cx="1090259" cy="10828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609600" y="419100"/>
            <a:ext cx="169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календарного плана реализации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20822"/>
              </p:ext>
            </p:extLst>
          </p:nvPr>
        </p:nvGraphicFramePr>
        <p:xfrm>
          <a:off x="762001" y="1170338"/>
          <a:ext cx="15132138" cy="916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183"/>
                <a:gridCol w="2941617"/>
                <a:gridCol w="2819400"/>
                <a:gridCol w="5530938"/>
              </a:tblGrid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2400" b="1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начала</a:t>
                      </a:r>
                      <a:r>
                        <a:rPr lang="ru-RU" sz="2400" b="1" spc="-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2400" b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окончания</a:t>
                      </a:r>
                      <a:r>
                        <a:rPr lang="ru-RU" sz="2400" b="1" spc="-2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оргкомитета, определение алгоритмов его работы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01.08.2025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31.08.2025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Оргкомитет Проекта готовый работать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заседания оргкомитета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01.09.2025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15.09.2025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Проработанный план работы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материально-технической базы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01.08.2025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15.09.2025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Организованы необходимые закупки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Информационная поддержка Проекта.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01.07.2025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30.10.2025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социальной активности студентов СПО и заинтересованных  специалистов по воспитанию.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Анонс мероприятий в социальных сетях. Рассылка информационных писем в ОУ СПО Республики Крым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01.07.2025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30.10.2025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Широкое освещение проекта.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партнеров.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01.07.2025	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15.09.2025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Партнеры проекта, готовые принять участие в итоговом мероприятии – слёте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волонтерского корпуса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15.09.2025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15.10.2025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Сформированный волонтерский корпус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Заявочный этап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15.09.2025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15.10.2025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Отобранные достойные кандидаты участники слета.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слёта.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31.10.2025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31.10.2025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социальной активности студентов СПО, выстраивание рабочих связей между СПО Республики  и других регионов для дальнейшей работы в рамках добровольчества.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реализации проекта, сдача отчёта.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01.11.2025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01.12.2025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Сданный отчет.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Объективная оценка итогов реализации Проекта и эффективности работы команды.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0" y="419100"/>
            <a:ext cx="17266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ПО ВИДАМ РАСХОДОВ</a:t>
            </a:r>
          </a:p>
          <a:p>
            <a:pPr algn="ctr"/>
            <a:r>
              <a:rPr lang="ru-RU" sz="4800" b="1" dirty="0">
                <a:solidFill>
                  <a:schemeClr val="accent6"/>
                </a:solidFill>
                <a:latin typeface="Times New Roman"/>
                <a:ea typeface="Times New Roman"/>
              </a:rPr>
              <a:t>Закупка работ и услуг</a:t>
            </a:r>
            <a:endParaRPr lang="ru-RU" sz="4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72846"/>
              </p:ext>
            </p:extLst>
          </p:nvPr>
        </p:nvGraphicFramePr>
        <p:xfrm>
          <a:off x="1447800" y="1988760"/>
          <a:ext cx="14706600" cy="678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320"/>
                <a:gridCol w="2941320"/>
                <a:gridCol w="2941320"/>
                <a:gridCol w="2941320"/>
                <a:gridCol w="2941320"/>
              </a:tblGrid>
              <a:tr h="1071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4 995,00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4 995,00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 по организации питания обед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65 170,00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 по организации питания завтрак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Услуги по организации питания ужин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21717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Наименование </a:t>
            </a:r>
            <a:r>
              <a:rPr lang="ru-RU" sz="2400" b="1" dirty="0">
                <a:latin typeface="Times New Roman"/>
                <a:ea typeface="Times New Roman"/>
              </a:rPr>
              <a:t>расходов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1" y="21717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1" y="217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5600" y="2171700"/>
            <a:ext cx="219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7400" y="2171700"/>
            <a:ext cx="240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314700"/>
            <a:ext cx="238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latin typeface="Times New Roman"/>
                <a:ea typeface="Times New Roman"/>
              </a:rPr>
              <a:t>Услуги дизайнера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1" y="4229100"/>
            <a:ext cx="268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latin typeface="Times New Roman"/>
                <a:ea typeface="Times New Roman"/>
              </a:rPr>
              <a:t>Кофе брейк для гостей, спикеров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46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0" y="419100"/>
            <a:ext cx="15360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Закупка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непроизводственных активов, нематериальных активов, материальных запасов и основных средств</a:t>
            </a:r>
            <a:endParaRPr lang="ru-RU" sz="40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27036"/>
              </p:ext>
            </p:extLst>
          </p:nvPr>
        </p:nvGraphicFramePr>
        <p:xfrm>
          <a:off x="838200" y="1742539"/>
          <a:ext cx="15316200" cy="73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3063240"/>
                <a:gridCol w="3063240"/>
                <a:gridCol w="3063240"/>
                <a:gridCol w="3063240"/>
              </a:tblGrid>
              <a:tr h="1065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8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6 000,00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Баннер на паук 180*80 см с логотипом слета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Баннер с логотипом слета 2*3 м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7 600,00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7 600,00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Футболка х/б с фирменным нанесением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141 600,00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Бейдж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8 645,00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52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Лента для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бейджа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25, 00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3 325,00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Блокнот (участники)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10 070,00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Шариковая ручка пластиковая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3 710,00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МФУ (А4, лазерная, цветная)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73 902,50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73 902,50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19431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Наименование </a:t>
            </a:r>
            <a:r>
              <a:rPr lang="ru-RU" sz="2400" b="1" dirty="0">
                <a:latin typeface="Times New Roman"/>
                <a:ea typeface="Times New Roman"/>
              </a:rPr>
              <a:t>расходов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943100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943100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0802" y="1742540"/>
            <a:ext cx="249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5000" y="1742540"/>
            <a:ext cx="255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314700"/>
            <a:ext cx="23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1" y="4229100"/>
            <a:ext cx="268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4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0" y="419100"/>
            <a:ext cx="15360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endParaRPr lang="ru-RU" sz="40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4977"/>
              </p:ext>
            </p:extLst>
          </p:nvPr>
        </p:nvGraphicFramePr>
        <p:xfrm>
          <a:off x="1447800" y="1988760"/>
          <a:ext cx="14706600" cy="607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320"/>
                <a:gridCol w="2941320"/>
                <a:gridCol w="2941320"/>
                <a:gridCol w="2941320"/>
                <a:gridCol w="2941320"/>
              </a:tblGrid>
              <a:tr h="1071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Баннерная стойка Пресс </a:t>
                      </a:r>
                      <a:r>
                        <a:rPr lang="ru-RU" sz="24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волл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для баннера (2* 3 м)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10 000,00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Мобильный стенд для крепления баннера-паук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1 650,00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8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Канцелярские товары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Необходимое количество для реализации проекта.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890">
                <a:tc gridSpan="5"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effectLst/>
                          <a:latin typeface="Times New Roman"/>
                          <a:ea typeface="Times New Roman"/>
                        </a:rPr>
                        <a:t>Итого по смете:   342 217,50 рублей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21717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Наименование </a:t>
            </a:r>
            <a:r>
              <a:rPr lang="ru-RU" sz="2400" b="1" dirty="0">
                <a:latin typeface="Times New Roman"/>
                <a:ea typeface="Times New Roman"/>
              </a:rPr>
              <a:t>расходов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1" y="21717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1" y="217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5600" y="2171700"/>
            <a:ext cx="219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7400" y="2171700"/>
            <a:ext cx="240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314700"/>
            <a:ext cx="23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1" y="4229100"/>
            <a:ext cx="268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40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5007" r="10584" b="11617"/>
          <a:stretch/>
        </p:blipFill>
        <p:spPr bwMode="auto">
          <a:xfrm>
            <a:off x="2362900" y="495300"/>
            <a:ext cx="12586890" cy="6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7505700"/>
            <a:ext cx="488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</a:t>
            </a:r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143000" y="647700"/>
            <a:ext cx="14751139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обмена опытом среди добровольцев, обучающихся в СПО,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привлекательности идеи добровольчества среди молодежи, посредством проведения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слёта. Приобщение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к взаимодействию с социально ориентированными некоммерческими организациями, благотворительными фондами и другими организациями, осуществляющими добровольческую деятельность.</a:t>
            </a:r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676400" y="800100"/>
            <a:ext cx="14401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оргкомитета, определение алгоритмов его работы и правил для участников слёта, информирование целевой группы слёта;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Привлечение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 участию в слёте добровольческих объединений, социально ориентированных некоммерческих организаций, благотворительных фондов, добровольцев; организация и проведение мероприятий в рамках проекта.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3429000" y="8763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 ПРОЕКТА</a:t>
            </a:r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24402" r="7833" b="4215"/>
          <a:stretch/>
        </p:blipFill>
        <p:spPr bwMode="auto">
          <a:xfrm>
            <a:off x="3983148" y="1745397"/>
            <a:ext cx="9346393" cy="67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2479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исторические территории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17855"/>
            <a:ext cx="398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7505700"/>
            <a:ext cx="380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447800" y="876300"/>
            <a:ext cx="14249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 МЕРОПРИЯТИЯ</a:t>
            </a:r>
          </a:p>
          <a:p>
            <a:pPr algn="ctr"/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  <a:cs typeface="Arial"/>
              </a:rPr>
              <a:t>Слёт «Добро в СПО»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это образовательный слёт, предлагающий участникам серию лекций, мастер-классов и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практических семинаров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. Его деятельность направлена на повышение уровня практических навыков и формирование коммуникационных связей волонтеров обучающихся в СПО Республики Крым и на исторических территориях.</a:t>
            </a:r>
            <a:endParaRPr lang="ru-RU" sz="40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98152078"/>
              </p:ext>
            </p:extLst>
          </p:nvPr>
        </p:nvGraphicFramePr>
        <p:xfrm>
          <a:off x="533399" y="2171700"/>
          <a:ext cx="15697201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266700"/>
            <a:ext cx="11201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u="sng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целевой аудитории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2526425"/>
              </p:ext>
            </p:extLst>
          </p:nvPr>
        </p:nvGraphicFramePr>
        <p:xfrm>
          <a:off x="793661" y="2095500"/>
          <a:ext cx="1551313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266700"/>
            <a:ext cx="1173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4800" b="1" u="sng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40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целевой аудитории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685800" y="266700"/>
            <a:ext cx="153924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pPr algn="just"/>
            <a:endParaRPr lang="ru-RU" sz="4000" b="1" dirty="0" smtClean="0">
              <a:solidFill>
                <a:schemeClr val="accent6"/>
              </a:solidFill>
              <a:latin typeface="Times New Roman"/>
              <a:ea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Наш проект актуален и востребован у  нашей целевой аудитории. Слёт добровольцев это возможность  обучения, переподготовки и обмена опытом среди волонтеров – важное средство повышения эффективности деятельности, и создание единой информационной среды.</a:t>
            </a:r>
            <a:r>
              <a:rPr lang="ru-RU" sz="4000" dirty="0" smtClean="0">
                <a:latin typeface="Times New Roman"/>
                <a:ea typeface="Arial"/>
              </a:rPr>
              <a:t>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Компетенция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и мотивация добровольцев, два важных фактора, которые всегда нужно учитывать при работе с ними. 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2133600" y="800099"/>
            <a:ext cx="13106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</a:t>
            </a:r>
          </a:p>
          <a:p>
            <a:pPr algn="ctr"/>
            <a:endParaRPr lang="ru-RU" sz="4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Студенты, обучающиеся по программам СПО в Республике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Крым, г. Севастополь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на новых исторических территориях. Возраст 15-20 лет. Педагоги, курирующие добровольческую деятельность в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образовательных учреждениях СПО, заинтересованные в развитии добровольчества.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885</Words>
  <Application>Microsoft Office PowerPoint</Application>
  <PresentationFormat>Произвольный</PresentationFormat>
  <Paragraphs>218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Orange Square Shapes Simple Geometric Presentation</dc:title>
  <dc:creator>Admin</dc:creator>
  <cp:lastModifiedBy>RePack by Diakov</cp:lastModifiedBy>
  <cp:revision>32</cp:revision>
  <dcterms:created xsi:type="dcterms:W3CDTF">2006-08-16T00:00:00Z</dcterms:created>
  <dcterms:modified xsi:type="dcterms:W3CDTF">2025-05-28T11:58:04Z</dcterms:modified>
  <dc:identifier>DAGciQ4aQtw</dc:identifier>
</cp:coreProperties>
</file>