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0" r:id="rId4"/>
    <p:sldId id="299" r:id="rId5"/>
    <p:sldId id="307" r:id="rId6"/>
    <p:sldId id="303" r:id="rId7"/>
    <p:sldId id="260" r:id="rId8"/>
    <p:sldId id="315" r:id="rId9"/>
    <p:sldId id="264" r:id="rId10"/>
  </p:sldIdLst>
  <p:sldSz cx="12192000" cy="6858000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irce Bold" panose="020B0604020202020204" charset="-52"/>
      <p:bold r:id="rId16"/>
    </p:embeddedFont>
    <p:embeddedFont>
      <p:font typeface="Circe ExtraBold" panose="020B0604020202020204" charset="-52"/>
      <p:bold r:id="rId17"/>
    </p:embeddedFont>
    <p:embeddedFont>
      <p:font typeface="Circe" panose="020B0604020202020204" charset="-52"/>
      <p:regular r:id="rId18"/>
    </p:embeddedFont>
    <p:embeddedFont>
      <p:font typeface="Montserrat" panose="020B0604020202020204" charset="-52"/>
      <p:regular r:id="rId19"/>
      <p:bold r:id="rId20"/>
      <p:italic r:id="rId21"/>
    </p:embeddedFont>
    <p:embeddedFont>
      <p:font typeface="Circe Extra Bold" panose="020B0604020202020204" charset="0"/>
      <p:bold r:id="rId22"/>
    </p:embeddedFont>
    <p:embeddedFont>
      <p:font typeface="Circe Light" panose="020B0604020202020204" charset="-52"/>
      <p:regular r:id="rId23"/>
    </p:embeddedFont>
    <p:embeddedFont>
      <p:font typeface="Montserrat Black" panose="020B0604020202020204" charset="-52"/>
      <p:bold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1003" userDrawn="1">
          <p15:clr>
            <a:srgbClr val="A4A3A4"/>
          </p15:clr>
        </p15:guide>
        <p15:guide id="5" pos="2570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  <p15:guide id="7" orient="horz" pos="1684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pos="5133" userDrawn="1">
          <p15:clr>
            <a:srgbClr val="A4A3A4"/>
          </p15:clr>
        </p15:guide>
        <p15:guide id="10" orient="horz" pos="2954" userDrawn="1">
          <p15:clr>
            <a:srgbClr val="A4A3A4"/>
          </p15:clr>
        </p15:guide>
        <p15:guide id="11" orient="horz" pos="3339" userDrawn="1">
          <p15:clr>
            <a:srgbClr val="A4A3A4"/>
          </p15:clr>
        </p15:guide>
        <p15:guide id="12" orient="horz" pos="3475" userDrawn="1">
          <p15:clr>
            <a:srgbClr val="A4A3A4"/>
          </p15:clr>
        </p15:guide>
        <p15:guide id="13" orient="horz" pos="4088" userDrawn="1">
          <p15:clr>
            <a:srgbClr val="A4A3A4"/>
          </p15:clr>
        </p15:guide>
        <p15:guide id="14" orient="horz" pos="2795" userDrawn="1">
          <p15:clr>
            <a:srgbClr val="A4A3A4"/>
          </p15:clr>
        </p15:guide>
        <p15:guide id="15" orient="horz" pos="3929" userDrawn="1">
          <p15:clr>
            <a:srgbClr val="A4A3A4"/>
          </p15:clr>
        </p15:guide>
        <p15:guide id="16" orient="horz" pos="4269" userDrawn="1">
          <p15:clr>
            <a:srgbClr val="A4A3A4"/>
          </p15:clr>
        </p15:guide>
        <p15:guide id="17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274"/>
    <a:srgbClr val="AD1761"/>
    <a:srgbClr val="D3CFE9"/>
    <a:srgbClr val="D61965"/>
    <a:srgbClr val="D9A0C8"/>
    <a:srgbClr val="B82767"/>
    <a:srgbClr val="65236F"/>
    <a:srgbClr val="FEB859"/>
    <a:srgbClr val="641B53"/>
    <a:srgbClr val="382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42" y="786"/>
      </p:cViewPr>
      <p:guideLst>
        <p:guide orient="horz" pos="2205"/>
        <p:guide pos="3863"/>
        <p:guide orient="horz" pos="3816"/>
        <p:guide orient="horz" pos="1003"/>
        <p:guide pos="2570"/>
        <p:guide orient="horz" pos="1298"/>
        <p:guide orient="horz" pos="1684"/>
        <p:guide orient="horz" pos="2341"/>
        <p:guide pos="5133"/>
        <p:guide orient="horz" pos="2954"/>
        <p:guide orient="horz" pos="3339"/>
        <p:guide orient="horz" pos="3475"/>
        <p:guide orient="horz" pos="4088"/>
        <p:guide orient="horz" pos="2795"/>
        <p:guide orient="horz" pos="3929"/>
        <p:guide orient="horz" pos="4269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71CB0-8C01-4144-990E-86D05F6194A2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567E4-3BCE-4149-856C-FE9ACCAF1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5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8617-ED7B-4C0C-BC8A-E6182773378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6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8617-ED7B-4C0C-BC8A-E6182773378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6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7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7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7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1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9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0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0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9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7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2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0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EC90F97E-2BE2-444E-8966-C9C4A9D1C837}" type="datetimeFigureOut">
              <a:rPr lang="ru-RU" smtClean="0"/>
              <a:pPr/>
              <a:t>03.09.2020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6A49C6CA-0B0A-4895-9B8B-CB4B3CCEF0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41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irce Light" panose="020B0402020203020203" pitchFamily="34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ljaOegvThoA" TargetMode="External"/><Relationship Id="rId13" Type="http://schemas.openxmlformats.org/officeDocument/2006/relationships/image" Target="../media/image29.jpeg"/><Relationship Id="rId3" Type="http://schemas.openxmlformats.org/officeDocument/2006/relationships/hyperlink" Target="https://vk.com/club12617285" TargetMode="External"/><Relationship Id="rId7" Type="http://schemas.openxmlformats.org/officeDocument/2006/relationships/hyperlink" Target="http://inserpuhov.ru/novosti/obschestvo/centr-socialno-pravovoy-pomoshchi-shchit-okazyvaet-besplatnuyu-yuridicheskuyu-pomoshch-naseleniyu-g-o-serpuhov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serpuhov.ru/upload/201074_0805f078373b06158d08de704ec163fb40a499ee.pdf" TargetMode="External"/><Relationship Id="rId11" Type="http://schemas.openxmlformats.org/officeDocument/2006/relationships/hyperlink" Target="https://www.sosadvokat.com/" TargetMode="External"/><Relationship Id="rId5" Type="http://schemas.openxmlformats.org/officeDocument/2006/relationships/hyperlink" Target="https://ok.ru/podvoryema" TargetMode="External"/><Relationship Id="rId10" Type="http://schemas.openxmlformats.org/officeDocument/2006/relationships/hyperlink" Target="https://youtu.be/HL7231xmXwQ" TargetMode="External"/><Relationship Id="rId4" Type="http://schemas.openxmlformats.org/officeDocument/2006/relationships/image" Target="../media/image28.jpeg"/><Relationship Id="rId9" Type="http://schemas.openxmlformats.org/officeDocument/2006/relationships/hyperlink" Target="https://youtu.be/qOrejy0Ll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FD69B0A-A38D-4CB1-82F1-058342C68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7" y="-972645"/>
            <a:ext cx="12191238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1892" y="-942130"/>
            <a:ext cx="12407123" cy="7976796"/>
            <a:chOff x="104249" y="-942130"/>
            <a:chExt cx="12662094" cy="797679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04249" y="-942130"/>
              <a:ext cx="12662094" cy="7976796"/>
              <a:chOff x="-117951" y="-987480"/>
              <a:chExt cx="12662094" cy="7976796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0" y="5794189"/>
                <a:ext cx="12192000" cy="1063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Circe" panose="020B0502020203020203" pitchFamily="34" charset="-52"/>
                </a:endParaRPr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8298" y="5742844"/>
                <a:ext cx="1246472" cy="1246472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8162" y="5966168"/>
                <a:ext cx="734804" cy="734804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3561" y="6048071"/>
                <a:ext cx="1048469" cy="557228"/>
              </a:xfrm>
              <a:prstGeom prst="rect">
                <a:avLst/>
              </a:prstGeom>
            </p:spPr>
          </p:pic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4620" y="5993064"/>
                <a:ext cx="1153062" cy="648662"/>
              </a:xfrm>
              <a:prstGeom prst="rect">
                <a:avLst/>
              </a:prstGeom>
            </p:spPr>
          </p:pic>
          <p:pic>
            <p:nvPicPr>
              <p:cNvPr id="1028" name="Picture 4" descr="Картинки по запросу РДШ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1851" y="6041180"/>
                <a:ext cx="521431" cy="6000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00509" y="5922246"/>
                <a:ext cx="822648" cy="822648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4466" y="5721202"/>
                <a:ext cx="1224735" cy="1224735"/>
              </a:xfrm>
              <a:prstGeom prst="rect">
                <a:avLst/>
              </a:prstGeom>
            </p:spPr>
          </p:pic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E6C6CCDE-DD09-42AE-B302-B2B8C8C92F55}"/>
                  </a:ext>
                </a:extLst>
              </p:cNvPr>
              <p:cNvSpPr/>
              <p:nvPr/>
            </p:nvSpPr>
            <p:spPr>
              <a:xfrm>
                <a:off x="-117951" y="-987480"/>
                <a:ext cx="12662094" cy="6842536"/>
              </a:xfrm>
              <a:prstGeom prst="rect">
                <a:avLst/>
              </a:prstGeom>
              <a:gradFill>
                <a:gsLst>
                  <a:gs pos="0">
                    <a:srgbClr val="AD1761">
                      <a:alpha val="75000"/>
                    </a:srgbClr>
                  </a:gs>
                  <a:gs pos="100000">
                    <a:srgbClr val="002060">
                      <a:alpha val="75000"/>
                    </a:srgbClr>
                  </a:gs>
                </a:gsLst>
                <a:lin ang="7200000" scaled="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600" dirty="0">
                  <a:solidFill>
                    <a:schemeClr val="bg1"/>
                  </a:solidFill>
                  <a:effectLst>
                    <a:glow rad="127000">
                      <a:srgbClr val="6545BF"/>
                    </a:glow>
                  </a:effectLst>
                  <a:latin typeface="Circe" panose="020B0502020203020203" pitchFamily="34" charset="-52"/>
                </a:endParaRPr>
              </a:p>
            </p:txBody>
          </p:sp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FDEF87EF-3BD2-4BE9-8EF2-86624F3FC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0152" y="-164644"/>
                <a:ext cx="2682301" cy="2714860"/>
              </a:xfrm>
              <a:prstGeom prst="rect">
                <a:avLst/>
              </a:prstGeom>
            </p:spPr>
          </p:pic>
        </p:grp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CA96DB5-0D9F-4948-8F55-7C9B61505B1B}"/>
                </a:ext>
              </a:extLst>
            </p:cNvPr>
            <p:cNvSpPr/>
            <p:nvPr/>
          </p:nvSpPr>
          <p:spPr>
            <a:xfrm>
              <a:off x="599051" y="4079111"/>
              <a:ext cx="5622488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2800" dirty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АВТОР ПРОЕКТА: </a:t>
              </a:r>
              <a:br>
                <a:rPr lang="ru-RU" sz="2800" dirty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</a:br>
              <a:r>
                <a:rPr lang="ru-RU" sz="2800" dirty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Федоров Вячеслав Борисович</a:t>
              </a:r>
            </a:p>
            <a:p>
              <a:pPr>
                <a:lnSpc>
                  <a:spcPts val="2400"/>
                </a:lnSpc>
              </a:pPr>
              <a:r>
                <a:rPr lang="ru-RU" sz="24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г. Серпухов Московская область</a:t>
              </a:r>
              <a:endParaRPr lang="ru-RU" sz="2400" dirty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0CA96DB5-0D9F-4948-8F55-7C9B61505B1B}"/>
                </a:ext>
              </a:extLst>
            </p:cNvPr>
            <p:cNvSpPr/>
            <p:nvPr/>
          </p:nvSpPr>
          <p:spPr>
            <a:xfrm>
              <a:off x="732240" y="2673350"/>
              <a:ext cx="679348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endPara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  <a:p>
              <a:pPr>
                <a:lnSpc>
                  <a:spcPts val="2400"/>
                </a:lnSpc>
              </a:pPr>
              <a:r>
                <a:rPr lang="ru-RU" sz="2800" dirty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НОМИНАЦИЯ: «</a:t>
              </a:r>
              <a:r>
                <a:rPr lang="ru-RU" sz="28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Рожденные помогать»</a:t>
              </a:r>
              <a:endPara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9218649-47E9-455B-AC22-6860FB14F137}"/>
                </a:ext>
              </a:extLst>
            </p:cNvPr>
            <p:cNvSpPr/>
            <p:nvPr/>
          </p:nvSpPr>
          <p:spPr>
            <a:xfrm>
              <a:off x="732241" y="1564684"/>
              <a:ext cx="83618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ru-RU" sz="3200" dirty="0">
                  <a:solidFill>
                    <a:schemeClr val="bg1"/>
                  </a:solidFill>
                  <a:effectLst>
                    <a:glow rad="444500">
                      <a:srgbClr val="002060">
                        <a:alpha val="13000"/>
                      </a:srgbClr>
                    </a:glow>
                  </a:effectLst>
                  <a:latin typeface="Circe Bold" panose="020B06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НАЗВАНИЕ ПРОЕКТА </a:t>
              </a:r>
              <a:endParaRPr lang="ru-RU" sz="3200" dirty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B2FC50-A900-4444-86C8-9BF9F4B99439}"/>
              </a:ext>
            </a:extLst>
          </p:cNvPr>
          <p:cNvSpPr/>
          <p:nvPr/>
        </p:nvSpPr>
        <p:spPr>
          <a:xfrm>
            <a:off x="638095" y="2023354"/>
            <a:ext cx="9274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«Социальная правовая помощь ЩИТ - технология добра»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81B1AC8-5B49-4364-AA0F-22F04981C5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23" y="3102297"/>
            <a:ext cx="4790040" cy="27219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AEEBE43-0113-47F8-8AC3-51D6E537AE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51" y="139267"/>
            <a:ext cx="1569886" cy="183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2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44520" y="-1064653"/>
            <a:ext cx="13913594" cy="11176727"/>
            <a:chOff x="-1" y="-1013378"/>
            <a:chExt cx="13913594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881149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258674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63484" y="283884"/>
            <a:ext cx="513805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ЦЕЛИ И ЗАДАЧИ ПРОЕКТА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103539" y="5100187"/>
            <a:ext cx="9741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Целевые группы: ветераны, люди с ограниченными возможностями здоровья, малоимущие граждане, лица, попавшие в трудную жизненную ситуацию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103539" y="5975638"/>
            <a:ext cx="9307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Имеет выраженный</a:t>
            </a:r>
            <a:r>
              <a:rPr lang="en-US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добровольческий компонент: команда проекта – волонтеры, члены общественной организации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103539" y="1762298"/>
            <a:ext cx="109439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ЦЕЛЬ: Содействие в обеспечении защиты прав и свобод граждан пожилого возраста и малообеспеченных граждан (в эту категорию сейчас попадают практически все группы населения),  повышение их правовой и финансовой грамотности, повышение знаний в области сохранения собственной безопасности в повседневной жизни и безопасности жизни окружающих, посредством просвещения, адресной поддержки и создания возможностей и мотивации к активной общественной деятельности.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103539" y="3727057"/>
            <a:ext cx="10544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ЗАДАЧА: Повышение информированности, адресная правовая, психологическая поддержка, обучение пожилых и малообеспеченных граждан правовой, финансовой грамотности, основам сохранения здоровья, имущества в повседневной жизни с целью применения полученных знаний на практике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182648-F4BA-4FC7-9AA2-4F9D6E6646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62" y="-51275"/>
            <a:ext cx="3232233" cy="18181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67" y="124726"/>
            <a:ext cx="1173891" cy="137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8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881149"/>
          </a:xfrm>
          <a:prstGeom prst="rect">
            <a:avLst/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3037015" y="-2241930"/>
            <a:ext cx="6068294" cy="12314452"/>
          </a:xfrm>
          <a:prstGeom prst="rect">
            <a:avLst/>
          </a:prstGeom>
          <a:solidFill>
            <a:srgbClr val="7D1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CF3EBC-398C-4F37-B2BC-1559FB62CB0E}"/>
              </a:ext>
            </a:extLst>
          </p:cNvPr>
          <p:cNvSpPr/>
          <p:nvPr/>
        </p:nvSpPr>
        <p:spPr>
          <a:xfrm>
            <a:off x="-204537" y="1798425"/>
            <a:ext cx="12613299" cy="3408380"/>
          </a:xfrm>
          <a:prstGeom prst="rect">
            <a:avLst/>
          </a:prstGeom>
          <a:solidFill>
            <a:srgbClr val="7D1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45895" y="1765990"/>
            <a:ext cx="2446106" cy="3440815"/>
          </a:xfrm>
          <a:prstGeom prst="rect">
            <a:avLst/>
          </a:prstGeom>
          <a:gradFill>
            <a:gsLst>
              <a:gs pos="100000">
                <a:srgbClr val="D40D53">
                  <a:alpha val="60000"/>
                </a:srgbClr>
              </a:gs>
              <a:gs pos="0">
                <a:srgbClr val="D40D53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" y="1774626"/>
            <a:ext cx="2435552" cy="3432180"/>
          </a:xfrm>
          <a:prstGeom prst="rect">
            <a:avLst/>
          </a:prstGeom>
          <a:gradFill flip="none" rotWithShape="1">
            <a:gsLst>
              <a:gs pos="100000">
                <a:srgbClr val="D1A3F3">
                  <a:alpha val="60000"/>
                </a:srgbClr>
              </a:gs>
              <a:gs pos="0">
                <a:srgbClr val="D1A3F3">
                  <a:alpha val="1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34170" y="1762298"/>
            <a:ext cx="2441476" cy="3440814"/>
          </a:xfrm>
          <a:prstGeom prst="rect">
            <a:avLst/>
          </a:prstGeom>
          <a:gradFill>
            <a:gsLst>
              <a:gs pos="100000">
                <a:srgbClr val="AB58EA">
                  <a:alpha val="60000"/>
                </a:srgbClr>
              </a:gs>
              <a:gs pos="0">
                <a:srgbClr val="AB58E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67490" y="1773320"/>
            <a:ext cx="2402019" cy="3418770"/>
          </a:xfrm>
          <a:prstGeom prst="rect">
            <a:avLst/>
          </a:prstGeom>
          <a:gradFill>
            <a:gsLst>
              <a:gs pos="100000">
                <a:srgbClr val="EF85BA">
                  <a:alpha val="60000"/>
                </a:srgbClr>
              </a:gs>
              <a:gs pos="1000">
                <a:srgbClr val="EF85B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74964" y="1765990"/>
            <a:ext cx="2472867" cy="3440815"/>
          </a:xfrm>
          <a:prstGeom prst="rect">
            <a:avLst/>
          </a:prstGeom>
          <a:gradFill>
            <a:gsLst>
              <a:gs pos="100000">
                <a:srgbClr val="AD1761">
                  <a:alpha val="60000"/>
                </a:srgbClr>
              </a:gs>
              <a:gs pos="0">
                <a:srgbClr val="AD1761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446375" y="2246844"/>
            <a:ext cx="1609730" cy="475963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D1A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2866665" y="2125508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AB5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5514325" y="2093670"/>
            <a:ext cx="1232419" cy="692243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EF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71144" y="1785585"/>
            <a:ext cx="2438400" cy="780691"/>
          </a:xfrm>
          <a:prstGeom prst="rect">
            <a:avLst/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74110" y="1776392"/>
            <a:ext cx="2442633" cy="780691"/>
          </a:xfrm>
          <a:prstGeom prst="rect">
            <a:avLst/>
          </a:prstGeom>
          <a:solidFill>
            <a:srgbClr val="D40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7712985" y="2125508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10143342" y="2125508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D40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dirty="0">
              <a:latin typeface="Circe" panose="020B0502020203020203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" y="1765990"/>
            <a:ext cx="2438400" cy="780691"/>
          </a:xfrm>
          <a:prstGeom prst="rect">
            <a:avLst/>
          </a:prstGeom>
          <a:solidFill>
            <a:srgbClr val="D1A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B58EA"/>
              </a:solidFill>
              <a:latin typeface="Circe" panose="020B0502020203020203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34549" y="1765990"/>
            <a:ext cx="2438400" cy="780691"/>
          </a:xfrm>
          <a:prstGeom prst="rect">
            <a:avLst/>
          </a:prstGeom>
          <a:solidFill>
            <a:srgbClr val="AB5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72229" y="1792269"/>
            <a:ext cx="2395213" cy="753225"/>
          </a:xfrm>
          <a:prstGeom prst="rect">
            <a:avLst/>
          </a:prstGeom>
          <a:solidFill>
            <a:srgbClr val="EF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9215" y="246077"/>
            <a:ext cx="792396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ЭТАПЫ ПРОЕКТА И МЕТОДЫ РЕАЛИЗАЦИИ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46165" y="2259577"/>
            <a:ext cx="243686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311225" y="3196876"/>
            <a:ext cx="2426842" cy="202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Многопрофильный консультационно-правовой Центр </a:t>
            </a:r>
          </a:p>
          <a:p>
            <a:pPr algn="ctr"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СПП ЩИТ</a:t>
            </a:r>
          </a:p>
          <a:p>
            <a:pPr algn="ctr"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для поддержки людей попавших в трудную жизненную ситуацию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2729623"/>
            <a:ext cx="2440706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solidFill>
                  <a:srgbClr val="D1A3F3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5 лет назад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435699" y="2724822"/>
            <a:ext cx="2434976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solidFill>
                  <a:srgbClr val="D1A3F3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2020 г.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77031" y="2687342"/>
            <a:ext cx="2496620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solidFill>
                  <a:srgbClr val="E22684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2022 г.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830794" y="2738957"/>
            <a:ext cx="2496620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solidFill>
                  <a:srgbClr val="E22684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2021 г.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712974" y="2724822"/>
            <a:ext cx="2496620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solidFill>
                  <a:srgbClr val="E22684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Обозримое будущее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956184" y="3417990"/>
            <a:ext cx="231831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Создание мобильного Центра СПП ЩИТ</a:t>
            </a:r>
          </a:p>
          <a:p>
            <a:pPr algn="ctr"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для проведения выездных консультаций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4836" y="3417990"/>
            <a:ext cx="2362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разовых правовых консультаций на базе Совета ветеранов Серпухова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452017" y="3410782"/>
            <a:ext cx="2426842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Общественный Центр «Социальная правовая помощь ЩИТ»</a:t>
            </a:r>
          </a:p>
          <a:p>
            <a:pPr algn="ctr"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поддержанный Фондом Президентских грантов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728302" y="3394384"/>
            <a:ext cx="2426842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Снижение социальной напряженности в сфере взаимодействия граждан и НКО </a:t>
            </a:r>
          </a:p>
          <a:p>
            <a:pPr algn="ctr"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 органами исполнительной власти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-51908" y="1855016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428927" y="1863947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СЕЙЧАС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905973" y="1848327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ПЛАНЫ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214347" y="1865283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БУДУЩЕЕ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694532" y="1805978"/>
            <a:ext cx="242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БУДЕТ ПОСЛЕ РЕАЛИЗАЦИИ ПРОЕКТА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FFF6C0-7EAD-4063-AA7F-1EDA81D198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44" y="5203112"/>
            <a:ext cx="1380734" cy="1729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0" y="81382"/>
            <a:ext cx="607489" cy="71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9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1009997" y="5680092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35912" y="4969168"/>
            <a:ext cx="3795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irce" panose="020B0502020203020203" pitchFamily="34" charset="-52"/>
                <a:cs typeface="Circe Extra Bold" panose="020B0604020202020204" charset="0"/>
              </a:rPr>
              <a:t>Рекомендации </a:t>
            </a:r>
            <a:endParaRPr lang="ru-RU" sz="20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590083" y="5680597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601360" y="5680092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9332094" y="5678230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1646847-0A55-4417-848D-28A092432B02}"/>
              </a:ext>
            </a:extLst>
          </p:cNvPr>
          <p:cNvSpPr/>
          <p:nvPr/>
        </p:nvSpPr>
        <p:spPr>
          <a:xfrm>
            <a:off x="0" y="370546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irce Bold" panose="020B0604020202020204" charset="-52"/>
                <a:cs typeface="Circe Extra Bold" panose="020B0604020202020204" charset="0"/>
              </a:rPr>
              <a:t>ОБЩИЕ РЕКОМЕНДАЦИИ ПО СОСТАВЛЕНИЮ СМЕТЫ</a:t>
            </a:r>
            <a:endParaRPr lang="ru-RU" sz="2800" dirty="0">
              <a:solidFill>
                <a:schemeClr val="bg1"/>
              </a:solidFill>
              <a:effectLst/>
              <a:latin typeface="Circe Bold" panose="020B0604020202020204" charset="-52"/>
              <a:cs typeface="Circe Extra Bold" panose="020B060402020202020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033748" y="-159802"/>
            <a:ext cx="13753546" cy="7543700"/>
            <a:chOff x="-1033748" y="-159802"/>
            <a:chExt cx="13753546" cy="7543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65B2A85-11C5-44B7-B255-93206A886225}"/>
                </a:ext>
              </a:extLst>
            </p:cNvPr>
            <p:cNvSpPr/>
            <p:nvPr/>
          </p:nvSpPr>
          <p:spPr>
            <a:xfrm>
              <a:off x="-14289" y="-159802"/>
              <a:ext cx="12220576" cy="6858000"/>
            </a:xfrm>
            <a:prstGeom prst="rect">
              <a:avLst/>
            </a:prstGeom>
            <a:gradFill>
              <a:gsLst>
                <a:gs pos="0">
                  <a:srgbClr val="AD1761">
                    <a:alpha val="76000"/>
                  </a:srgbClr>
                </a:gs>
                <a:gs pos="100000">
                  <a:srgbClr val="002060">
                    <a:alpha val="75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-37025" y="4860283"/>
              <a:ext cx="12394298" cy="25236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41BA8688-6947-42E1-9CE5-F6BA6A89BA6A}"/>
                </a:ext>
              </a:extLst>
            </p:cNvPr>
            <p:cNvSpPr/>
            <p:nvPr/>
          </p:nvSpPr>
          <p:spPr>
            <a:xfrm>
              <a:off x="-1033748" y="-159802"/>
              <a:ext cx="13391021" cy="1358656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18EF5188-9822-40BE-8757-C8A6B2B94E3C}"/>
                </a:ext>
              </a:extLst>
            </p:cNvPr>
            <p:cNvSpPr/>
            <p:nvPr/>
          </p:nvSpPr>
          <p:spPr>
            <a:xfrm>
              <a:off x="-671223" y="4445398"/>
              <a:ext cx="13391021" cy="492762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FE4975BB-B0E7-48FB-9B35-4D8E2E0C8BF1}"/>
              </a:ext>
            </a:extLst>
          </p:cNvPr>
          <p:cNvSpPr/>
          <p:nvPr/>
        </p:nvSpPr>
        <p:spPr>
          <a:xfrm>
            <a:off x="1032015" y="1767039"/>
            <a:ext cx="9984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В настоящее время Общественный Центр социальной правовой помощи ЩИТ продолжает свое развитие по дополнительным направлениям: - оказание правовой поддержки семей с детьми под опекой и правовое сопровождение деятельности НКО; - создание и развитие виртуальных технологий правовой поддержки граждан в трудной жизненной ситуации</a:t>
            </a:r>
            <a:endParaRPr lang="ru-RU" sz="24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E4975BB-B0E7-48FB-9B35-4D8E2E0C8BF1}"/>
              </a:ext>
            </a:extLst>
          </p:cNvPr>
          <p:cNvSpPr/>
          <p:nvPr/>
        </p:nvSpPr>
        <p:spPr>
          <a:xfrm>
            <a:off x="1009997" y="-10976"/>
            <a:ext cx="9984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ОПИШИТЕ ДОБРОВОЛЬЧЕСКИЙ </a:t>
            </a:r>
            <a:br>
              <a:rPr lang="ru-RU" sz="3000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</a:br>
            <a:r>
              <a:rPr lang="ru-RU" sz="3000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КОМПОНЕНТ ПРОЕКТА</a:t>
            </a:r>
            <a:endParaRPr lang="ru-RU" sz="30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E4975BB-B0E7-48FB-9B35-4D8E2E0C8BF1}"/>
              </a:ext>
            </a:extLst>
          </p:cNvPr>
          <p:cNvSpPr/>
          <p:nvPr/>
        </p:nvSpPr>
        <p:spPr>
          <a:xfrm>
            <a:off x="3601360" y="4476726"/>
            <a:ext cx="56847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УКАЖИТЕ ПАРТНЕРОВ ПРИ НАЛИЧИИ</a:t>
            </a:r>
          </a:p>
          <a:p>
            <a:pPr algn="ctr"/>
            <a:endParaRPr lang="ru-RU" sz="30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58260" y="5369278"/>
            <a:ext cx="1131407" cy="868010"/>
          </a:xfrm>
          <a:prstGeom prst="ellipse">
            <a:avLst/>
          </a:prstGeom>
          <a:solidFill>
            <a:schemeClr val="bg1"/>
          </a:solidFill>
          <a:ln>
            <a:solidFill>
              <a:srgbClr val="D0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solidFill>
                  <a:schemeClr val="tx1"/>
                </a:solidFill>
              </a:rPr>
              <a:t>моо</a:t>
            </a:r>
            <a:r>
              <a:rPr lang="ru-RU" sz="1100" dirty="0">
                <a:solidFill>
                  <a:schemeClr val="tx1"/>
                </a:solidFill>
              </a:rPr>
              <a:t> «Центр Мастер Град»</a:t>
            </a:r>
          </a:p>
        </p:txBody>
      </p:sp>
      <p:sp>
        <p:nvSpPr>
          <p:cNvPr id="21" name="Овал 20"/>
          <p:cNvSpPr/>
          <p:nvPr/>
        </p:nvSpPr>
        <p:spPr>
          <a:xfrm>
            <a:off x="4476711" y="5399390"/>
            <a:ext cx="1218556" cy="832675"/>
          </a:xfrm>
          <a:prstGeom prst="ellipse">
            <a:avLst/>
          </a:prstGeom>
          <a:solidFill>
            <a:schemeClr val="bg1"/>
          </a:solidFill>
          <a:ln>
            <a:solidFill>
              <a:srgbClr val="D0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Президентских грантов</a:t>
            </a:r>
          </a:p>
        </p:txBody>
      </p:sp>
      <p:sp>
        <p:nvSpPr>
          <p:cNvPr id="23" name="Овал 22"/>
          <p:cNvSpPr/>
          <p:nvPr/>
        </p:nvSpPr>
        <p:spPr>
          <a:xfrm>
            <a:off x="8447399" y="5364055"/>
            <a:ext cx="1131407" cy="868010"/>
          </a:xfrm>
          <a:prstGeom prst="ellipse">
            <a:avLst/>
          </a:prstGeom>
          <a:solidFill>
            <a:schemeClr val="bg1"/>
          </a:solidFill>
          <a:ln>
            <a:solidFill>
              <a:srgbClr val="D0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ЦСИ Технологи добра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002404" y="5715265"/>
            <a:ext cx="21958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Организационная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818681" y="5735869"/>
            <a:ext cx="2363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Методическая, финансовая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802133" y="5733998"/>
            <a:ext cx="15922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Информационная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15" y="43056"/>
            <a:ext cx="846922" cy="9926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33" y="6122090"/>
            <a:ext cx="1377683" cy="4573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54" y="5847392"/>
            <a:ext cx="2466207" cy="11693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641" y="6080850"/>
            <a:ext cx="656423" cy="65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289923-9CCB-44C3-99F8-23913B47EFED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AD1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9F9D19-87F7-488A-9401-163896B55D25}"/>
              </a:ext>
            </a:extLst>
          </p:cNvPr>
          <p:cNvSpPr/>
          <p:nvPr/>
        </p:nvSpPr>
        <p:spPr>
          <a:xfrm rot="5400000">
            <a:off x="3245410" y="-2050141"/>
            <a:ext cx="5538066" cy="12192001"/>
          </a:xfrm>
          <a:prstGeom prst="rect">
            <a:avLst/>
          </a:prstGeom>
          <a:gradFill>
            <a:gsLst>
              <a:gs pos="0">
                <a:srgbClr val="AD1761">
                  <a:alpha val="70000"/>
                </a:srgbClr>
              </a:gs>
              <a:gs pos="100000">
                <a:srgbClr val="002060">
                  <a:alpha val="50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D1761"/>
              </a:solidFill>
              <a:latin typeface="Circe" panose="020B0502020203020203" pitchFamily="34" charset="-52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900C187-C899-4893-A82D-30D65AACD3D2}"/>
              </a:ext>
            </a:extLst>
          </p:cNvPr>
          <p:cNvCxnSpPr>
            <a:cxnSpLocks/>
          </p:cNvCxnSpPr>
          <p:nvPr/>
        </p:nvCxnSpPr>
        <p:spPr>
          <a:xfrm flipV="1">
            <a:off x="5326268" y="1660067"/>
            <a:ext cx="1593377" cy="26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74F1E3F-6C90-4869-B1A8-7458C1D69B5F}"/>
              </a:ext>
            </a:extLst>
          </p:cNvPr>
          <p:cNvSpPr/>
          <p:nvPr/>
        </p:nvSpPr>
        <p:spPr>
          <a:xfrm>
            <a:off x="-927806" y="-101793"/>
            <a:ext cx="13391021" cy="1616779"/>
          </a:xfrm>
          <a:prstGeom prst="rect">
            <a:avLst/>
          </a:prstGeom>
          <a:solidFill>
            <a:srgbClr val="F11B67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bg1"/>
              </a:solidFill>
              <a:effectLst>
                <a:glow rad="127000">
                  <a:srgbClr val="6545BF"/>
                </a:glow>
              </a:effectLst>
              <a:latin typeface="Circe" panose="020B0502020203020203" pitchFamily="34" charset="-5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42F3FB-7149-407F-A5DD-6116ACEE578B}"/>
              </a:ext>
            </a:extLst>
          </p:cNvPr>
          <p:cNvSpPr txBox="1"/>
          <p:nvPr/>
        </p:nvSpPr>
        <p:spPr>
          <a:xfrm>
            <a:off x="2656832" y="563305"/>
            <a:ext cx="792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irce Bold" panose="020B0602020203020203" pitchFamily="34" charset="-52"/>
              </a:rPr>
              <a:t>КОЛИЧЕСТВЕННЫЕ ПОКАЗАТЕЛИ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-448029" y="1725689"/>
            <a:ext cx="4631719" cy="975814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75018" y="1670142"/>
            <a:ext cx="3684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ru-RU" dirty="0">
                <a:solidFill>
                  <a:srgbClr val="423768"/>
                </a:solidFill>
                <a:latin typeface="Circe Bold" panose="020B0602020203020203"/>
              </a:rPr>
              <a:t>)</a:t>
            </a:r>
            <a:endParaRPr lang="ru-RU" sz="1600" dirty="0">
              <a:solidFill>
                <a:srgbClr val="423768"/>
              </a:solidFill>
              <a:latin typeface="Circe Bold" panose="020B0602020203020203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-448029" y="1513185"/>
            <a:ext cx="4707196" cy="14533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-574685" y="3609197"/>
            <a:ext cx="4758375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-713232" y="3438015"/>
            <a:ext cx="4972399" cy="148471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1C057C-0EA4-4DB1-AC58-AA1519AC39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0" y="306182"/>
            <a:ext cx="950675" cy="950675"/>
          </a:xfrm>
          <a:prstGeom prst="rect">
            <a:avLst/>
          </a:prstGeom>
        </p:spPr>
      </p:pic>
      <p:sp>
        <p:nvSpPr>
          <p:cNvPr id="64" name="Скругленный прямоугольник 63"/>
          <p:cNvSpPr/>
          <p:nvPr/>
        </p:nvSpPr>
        <p:spPr>
          <a:xfrm>
            <a:off x="-574685" y="5266995"/>
            <a:ext cx="4758375" cy="1443826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-713232" y="5111815"/>
            <a:ext cx="4972399" cy="198670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003142" y="1703569"/>
            <a:ext cx="4758375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864595" y="1532387"/>
            <a:ext cx="4972399" cy="170091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8003142" y="3596167"/>
            <a:ext cx="4758375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864595" y="3424985"/>
            <a:ext cx="4972399" cy="170091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8007148" y="5594896"/>
            <a:ext cx="4758375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868601" y="5423714"/>
            <a:ext cx="4972399" cy="170091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705931" y="5586575"/>
            <a:ext cx="2761141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578822" y="5416492"/>
            <a:ext cx="3000010" cy="170091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2900C187-C899-4893-A82D-30D65AACD3D2}"/>
              </a:ext>
            </a:extLst>
          </p:cNvPr>
          <p:cNvCxnSpPr>
            <a:cxnSpLocks/>
          </p:cNvCxnSpPr>
          <p:nvPr/>
        </p:nvCxnSpPr>
        <p:spPr>
          <a:xfrm flipV="1">
            <a:off x="5433751" y="5094435"/>
            <a:ext cx="1593377" cy="26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03803" y="1892029"/>
            <a:ext cx="35046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человек, получивших юридическую помощь на безвозмездной основе / 1100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2952" y="3922972"/>
            <a:ext cx="35046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</a:rPr>
              <a:t>количество человек, получивших юридическую помощь на льготной основе / 115</a:t>
            </a:r>
            <a:endParaRPr lang="ru-RU" sz="14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2951" y="5734729"/>
            <a:ext cx="35046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</a:rPr>
              <a:t>количество некоммерческих неправительственных организаций, получивших поддержку / 14</a:t>
            </a:r>
            <a:endParaRPr lang="ru-RU" sz="14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168398" y="1896284"/>
            <a:ext cx="35046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человек, которым оказаны услуги в сфере образования, просвещения / 1215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321737" y="3904364"/>
            <a:ext cx="3810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</a:rPr>
              <a:t>оказание бесплатной правовой помощи на постоянной основе семьям имеющим детей под опекой и многодетным семьям / 4</a:t>
            </a:r>
            <a:endParaRPr lang="ru-RU" sz="14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350143" y="5884444"/>
            <a:ext cx="35046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</a:rPr>
              <a:t>выпуск информационного буклета о деятельности Центра и брошюр со справочно-правовой информацией / 3500</a:t>
            </a:r>
            <a:endParaRPr lang="ru-RU" sz="14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655337" y="5988908"/>
            <a:ext cx="2761142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</a:rPr>
              <a:t>создание онлайн офиса </a:t>
            </a:r>
          </a:p>
          <a:p>
            <a:pPr algn="ctr"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</a:rPr>
              <a:t>правовой помощи / 1</a:t>
            </a:r>
            <a:endParaRPr lang="ru-RU" sz="14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E43027-CA77-4E69-A29D-44E42B484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77" y="1847931"/>
            <a:ext cx="2481306" cy="31086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4" y="144754"/>
            <a:ext cx="859766" cy="10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9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199022" y="0"/>
            <a:ext cx="13391022" cy="7060691"/>
            <a:chOff x="-1199021" y="-35777"/>
            <a:chExt cx="13391022" cy="700567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65B2A85-11C5-44B7-B255-93206A886225}"/>
                </a:ext>
              </a:extLst>
            </p:cNvPr>
            <p:cNvSpPr/>
            <p:nvPr/>
          </p:nvSpPr>
          <p:spPr>
            <a:xfrm>
              <a:off x="8136429" y="-35777"/>
              <a:ext cx="4055572" cy="6858000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70705" y="0"/>
              <a:ext cx="8307133" cy="6969893"/>
            </a:xfrm>
            <a:prstGeom prst="rect">
              <a:avLst/>
            </a:prstGeom>
            <a:solidFill>
              <a:srgbClr val="002060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6E7DC76-5C45-4E7C-BE1F-8EFC2A8A1A6F}"/>
                </a:ext>
              </a:extLst>
            </p:cNvPr>
            <p:cNvSpPr/>
            <p:nvPr/>
          </p:nvSpPr>
          <p:spPr>
            <a:xfrm>
              <a:off x="-1199021" y="16876"/>
              <a:ext cx="9335449" cy="1049431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22EB95E-9A1C-43EC-A8FB-A0A1A82AD4DB}"/>
              </a:ext>
            </a:extLst>
          </p:cNvPr>
          <p:cNvSpPr/>
          <p:nvPr/>
        </p:nvSpPr>
        <p:spPr>
          <a:xfrm>
            <a:off x="825843" y="271325"/>
            <a:ext cx="731058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latin typeface="Circe Extra Bold" panose="020B0604020202020204" charset="0"/>
                <a:cs typeface="Circe Extra Bold" panose="020B0604020202020204" charset="0"/>
              </a:rPr>
              <a:t>КАЧЕСТВЕННЫЕ ПОКАЗАТЕЛИ</a:t>
            </a:r>
            <a:endParaRPr lang="ru-RU" sz="2500" dirty="0">
              <a:solidFill>
                <a:schemeClr val="bg1"/>
              </a:solidFill>
              <a:latin typeface="Circe Extra Bold" panose="020B0604020202020204" charset="0"/>
              <a:cs typeface="Circe Extra Bold" panose="020B060402020202020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81113" y="1649460"/>
            <a:ext cx="66315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</a:rPr>
              <a:t>Создание онлайн офиса и развитие общественного Центра "Социальная правовая помощь ЩИТ" для ветеранов, малоимущих граждан, семей с детьми под опекой и многодетным семьям, НКО в Серпухове . Снижение социальной напряженности в сфере взаимодействия граждан и НКО с органами исполнительной власти. Содействие развитию системы "Народного контроля" </a:t>
            </a:r>
            <a:endParaRPr lang="ru-RU" sz="24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6A5E7F-F834-482B-A482-F4DCC8BF64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49" y="3357620"/>
            <a:ext cx="3874530" cy="21794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0C7A0F-467A-4241-86B4-BDF3F7767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49" y="1110740"/>
            <a:ext cx="3874530" cy="21794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A3CD02-B30F-4471-838B-0797609475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65" y="5337376"/>
            <a:ext cx="2580831" cy="14517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597" y="124078"/>
            <a:ext cx="781234" cy="91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9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Овал 62">
            <a:extLst>
              <a:ext uri="{FF2B5EF4-FFF2-40B4-BE49-F238E27FC236}">
                <a16:creationId xmlns:a16="http://schemas.microsoft.com/office/drawing/2014/main" id="{5F0C0189-9EEA-4F60-B532-47A66BA0098F}"/>
              </a:ext>
            </a:extLst>
          </p:cNvPr>
          <p:cNvSpPr/>
          <p:nvPr/>
        </p:nvSpPr>
        <p:spPr>
          <a:xfrm>
            <a:off x="3357231" y="3844046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DB23581-13AF-4536-8160-88A8EDF3FAE5}"/>
              </a:ext>
            </a:extLst>
          </p:cNvPr>
          <p:cNvSpPr/>
          <p:nvPr/>
        </p:nvSpPr>
        <p:spPr>
          <a:xfrm>
            <a:off x="1985569" y="4687877"/>
            <a:ext cx="3972767" cy="28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dirty="0">
                <a:latin typeface="Montserrat" panose="00000500000000000000" pitchFamily="2" charset="-52"/>
              </a:rPr>
              <a:t>СПП ЩИТ </a:t>
            </a:r>
            <a:r>
              <a:rPr lang="en-US" sz="1270" dirty="0">
                <a:latin typeface="Montserrat" panose="00000500000000000000" pitchFamily="2" charset="-52"/>
                <a:hlinkClick r:id="rId3"/>
              </a:rPr>
              <a:t>https://vk.com/club12617285</a:t>
            </a:r>
            <a:r>
              <a:rPr lang="ru-RU" sz="1270" dirty="0">
                <a:latin typeface="Montserrat" panose="00000500000000000000" pitchFamily="2" charset="-52"/>
              </a:rPr>
              <a:t>  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31649C1-30EB-4D58-B473-D7D74D9BCF68}"/>
              </a:ext>
            </a:extLst>
          </p:cNvPr>
          <p:cNvSpPr/>
          <p:nvPr/>
        </p:nvSpPr>
        <p:spPr>
          <a:xfrm>
            <a:off x="1367228" y="4238081"/>
            <a:ext cx="4387740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14" b="1" dirty="0">
                <a:latin typeface="Montserrat" panose="00000500000000000000" pitchFamily="2" charset="-52"/>
              </a:rPr>
              <a:t>Упоминания в социальных сетях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573CECA-876F-4339-AA50-A76D4AEB8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34" y="4790072"/>
            <a:ext cx="101937" cy="100019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BA6E6EF-945F-451C-AC20-E0DC4B701D15}"/>
              </a:ext>
            </a:extLst>
          </p:cNvPr>
          <p:cNvSpPr/>
          <p:nvPr/>
        </p:nvSpPr>
        <p:spPr>
          <a:xfrm>
            <a:off x="1981782" y="5441637"/>
            <a:ext cx="3810093" cy="28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dirty="0">
                <a:latin typeface="Montserrat" panose="00000500000000000000" pitchFamily="2" charset="-52"/>
              </a:rPr>
              <a:t>СПП ЩИТ </a:t>
            </a:r>
            <a:r>
              <a:rPr lang="en-US" sz="1270" dirty="0">
                <a:latin typeface="Montserrat" panose="00000500000000000000" pitchFamily="2" charset="-52"/>
                <a:hlinkClick r:id="rId5"/>
              </a:rPr>
              <a:t>https://ok.ru/podvoryema</a:t>
            </a:r>
            <a:r>
              <a:rPr lang="ru-RU" sz="1270" dirty="0">
                <a:latin typeface="Montserrat" panose="00000500000000000000" pitchFamily="2" charset="-52"/>
              </a:rPr>
              <a:t> </a:t>
            </a:r>
            <a:endParaRPr lang="ru-RU" sz="1270" dirty="0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D19EC410-2C68-4E11-8686-99F69951B1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33" y="5549827"/>
            <a:ext cx="101937" cy="10001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8B059-2C4B-4278-886C-E17CA6E47D91}"/>
              </a:ext>
            </a:extLst>
          </p:cNvPr>
          <p:cNvSpPr/>
          <p:nvPr/>
        </p:nvSpPr>
        <p:spPr>
          <a:xfrm>
            <a:off x="7173062" y="1359071"/>
            <a:ext cx="2693320" cy="650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14" b="1" dirty="0">
                <a:latin typeface="Montserrat" panose="00000500000000000000" pitchFamily="2" charset="-52"/>
              </a:rPr>
              <a:t>Наличие видео </a:t>
            </a:r>
            <a:br>
              <a:rPr lang="ru-RU" sz="1814" b="1" dirty="0">
                <a:latin typeface="Montserrat" panose="00000500000000000000" pitchFamily="2" charset="-52"/>
              </a:rPr>
            </a:br>
            <a:endParaRPr lang="ru-RU" sz="1814" b="1" dirty="0"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6CEFAC-5776-451D-9EBA-E5257BFEA84E}"/>
              </a:ext>
            </a:extLst>
          </p:cNvPr>
          <p:cNvSpPr/>
          <p:nvPr/>
        </p:nvSpPr>
        <p:spPr>
          <a:xfrm>
            <a:off x="1357617" y="1349451"/>
            <a:ext cx="4323330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14" b="1" dirty="0">
                <a:latin typeface="Montserrat" panose="00000500000000000000" pitchFamily="2" charset="-52"/>
              </a:rPr>
              <a:t>Упоминания в СМИ</a:t>
            </a:r>
            <a:endParaRPr lang="ru-RU" sz="1814" b="1" dirty="0">
              <a:solidFill>
                <a:srgbClr val="FF954D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6D7D49F9-20C9-4092-A14D-62357A6AC068}"/>
              </a:ext>
            </a:extLst>
          </p:cNvPr>
          <p:cNvGrpSpPr/>
          <p:nvPr/>
        </p:nvGrpSpPr>
        <p:grpSpPr>
          <a:xfrm rot="21067591" flipH="1">
            <a:off x="-348481" y="5119924"/>
            <a:ext cx="13702753" cy="2715215"/>
            <a:chOff x="-180975" y="5203899"/>
            <a:chExt cx="12672834" cy="1711251"/>
          </a:xfrm>
          <a:solidFill>
            <a:srgbClr val="AD1761"/>
          </a:solidFill>
        </p:grpSpPr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5D3856D6-13E0-4780-8F17-278B6C8F3ABD}"/>
                </a:ext>
              </a:extLst>
            </p:cNvPr>
            <p:cNvSpPr/>
            <p:nvPr/>
          </p:nvSpPr>
          <p:spPr>
            <a:xfrm rot="21039248">
              <a:off x="7055210" y="5961489"/>
              <a:ext cx="5160524" cy="861398"/>
            </a:xfrm>
            <a:custGeom>
              <a:avLst/>
              <a:gdLst>
                <a:gd name="connsiteX0" fmla="*/ 0 w 7296150"/>
                <a:gd name="connsiteY0" fmla="*/ 466725 h 981075"/>
                <a:gd name="connsiteX1" fmla="*/ 7296150 w 7296150"/>
                <a:gd name="connsiteY1" fmla="*/ 0 h 981075"/>
                <a:gd name="connsiteX2" fmla="*/ 4352925 w 7296150"/>
                <a:gd name="connsiteY2" fmla="*/ 981075 h 981075"/>
                <a:gd name="connsiteX3" fmla="*/ 0 w 7296150"/>
                <a:gd name="connsiteY3" fmla="*/ 466725 h 981075"/>
                <a:gd name="connsiteX0" fmla="*/ 0 w 5160524"/>
                <a:gd name="connsiteY0" fmla="*/ 335546 h 981075"/>
                <a:gd name="connsiteX1" fmla="*/ 5160524 w 5160524"/>
                <a:gd name="connsiteY1" fmla="*/ 0 h 981075"/>
                <a:gd name="connsiteX2" fmla="*/ 2217299 w 5160524"/>
                <a:gd name="connsiteY2" fmla="*/ 981075 h 981075"/>
                <a:gd name="connsiteX3" fmla="*/ 0 w 5160524"/>
                <a:gd name="connsiteY3" fmla="*/ 335546 h 981075"/>
                <a:gd name="connsiteX0" fmla="*/ 0 w 5160524"/>
                <a:gd name="connsiteY0" fmla="*/ 335546 h 861398"/>
                <a:gd name="connsiteX1" fmla="*/ 5160524 w 5160524"/>
                <a:gd name="connsiteY1" fmla="*/ 0 h 861398"/>
                <a:gd name="connsiteX2" fmla="*/ 2545895 w 5160524"/>
                <a:gd name="connsiteY2" fmla="*/ 861398 h 861398"/>
                <a:gd name="connsiteX3" fmla="*/ 0 w 5160524"/>
                <a:gd name="connsiteY3" fmla="*/ 335546 h 8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913488B2-BD80-4EF3-8EFF-87FB8C924916}"/>
                </a:ext>
              </a:extLst>
            </p:cNvPr>
            <p:cNvSpPr/>
            <p:nvPr/>
          </p:nvSpPr>
          <p:spPr>
            <a:xfrm rot="50164">
              <a:off x="9516356" y="5203899"/>
              <a:ext cx="2975503" cy="1708909"/>
            </a:xfrm>
            <a:custGeom>
              <a:avLst/>
              <a:gdLst>
                <a:gd name="connsiteX0" fmla="*/ 4171950 w 4305300"/>
                <a:gd name="connsiteY0" fmla="*/ 0 h 2295525"/>
                <a:gd name="connsiteX1" fmla="*/ 0 w 4305300"/>
                <a:gd name="connsiteY1" fmla="*/ 2295525 h 2295525"/>
                <a:gd name="connsiteX2" fmla="*/ 4305300 w 4305300"/>
                <a:gd name="connsiteY2" fmla="*/ 2295525 h 2295525"/>
                <a:gd name="connsiteX3" fmla="*/ 4171950 w 4305300"/>
                <a:gd name="connsiteY3" fmla="*/ 0 h 2295525"/>
                <a:gd name="connsiteX0" fmla="*/ 4171950 w 4398508"/>
                <a:gd name="connsiteY0" fmla="*/ 0 h 2295525"/>
                <a:gd name="connsiteX1" fmla="*/ 0 w 4398508"/>
                <a:gd name="connsiteY1" fmla="*/ 2295525 h 2295525"/>
                <a:gd name="connsiteX2" fmla="*/ 4398508 w 4398508"/>
                <a:gd name="connsiteY2" fmla="*/ 1736850 h 2295525"/>
                <a:gd name="connsiteX3" fmla="*/ 4171950 w 4398508"/>
                <a:gd name="connsiteY3" fmla="*/ 0 h 2295525"/>
                <a:gd name="connsiteX0" fmla="*/ 4171950 w 4376619"/>
                <a:gd name="connsiteY0" fmla="*/ 0 h 2295525"/>
                <a:gd name="connsiteX1" fmla="*/ 0 w 4376619"/>
                <a:gd name="connsiteY1" fmla="*/ 2295525 h 2295525"/>
                <a:gd name="connsiteX2" fmla="*/ 4376619 w 4376619"/>
                <a:gd name="connsiteY2" fmla="*/ 1614975 h 2295525"/>
                <a:gd name="connsiteX3" fmla="*/ 4171950 w 4376619"/>
                <a:gd name="connsiteY3" fmla="*/ 0 h 2295525"/>
                <a:gd name="connsiteX0" fmla="*/ 4171950 w 4353774"/>
                <a:gd name="connsiteY0" fmla="*/ 0 h 2295525"/>
                <a:gd name="connsiteX1" fmla="*/ 0 w 4353774"/>
                <a:gd name="connsiteY1" fmla="*/ 2295525 h 2295525"/>
                <a:gd name="connsiteX2" fmla="*/ 4353774 w 4353774"/>
                <a:gd name="connsiteY2" fmla="*/ 1541659 h 2295525"/>
                <a:gd name="connsiteX3" fmla="*/ 4171950 w 4353774"/>
                <a:gd name="connsiteY3" fmla="*/ 0 h 2295525"/>
                <a:gd name="connsiteX0" fmla="*/ 4082067 w 4353774"/>
                <a:gd name="connsiteY0" fmla="*/ 0 h 2095511"/>
                <a:gd name="connsiteX1" fmla="*/ 0 w 4353774"/>
                <a:gd name="connsiteY1" fmla="*/ 2095511 h 2095511"/>
                <a:gd name="connsiteX2" fmla="*/ 4353774 w 4353774"/>
                <a:gd name="connsiteY2" fmla="*/ 1341645 h 2095511"/>
                <a:gd name="connsiteX3" fmla="*/ 4082067 w 4353774"/>
                <a:gd name="connsiteY3" fmla="*/ 0 h 2095511"/>
                <a:gd name="connsiteX0" fmla="*/ 2703796 w 2975503"/>
                <a:gd name="connsiteY0" fmla="*/ 0 h 1394859"/>
                <a:gd name="connsiteX1" fmla="*/ 0 w 2975503"/>
                <a:gd name="connsiteY1" fmla="*/ 1394859 h 1394859"/>
                <a:gd name="connsiteX2" fmla="*/ 2975503 w 2975503"/>
                <a:gd name="connsiteY2" fmla="*/ 1341645 h 1394859"/>
                <a:gd name="connsiteX3" fmla="*/ 2703796 w 2975503"/>
                <a:gd name="connsiteY3" fmla="*/ 0 h 1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4D2B1BE0-E19F-4446-B25E-C26669B8E34E}"/>
                </a:ext>
              </a:extLst>
            </p:cNvPr>
            <p:cNvSpPr/>
            <p:nvPr/>
          </p:nvSpPr>
          <p:spPr>
            <a:xfrm>
              <a:off x="-180975" y="5724525"/>
              <a:ext cx="11696700" cy="1190625"/>
            </a:xfrm>
            <a:custGeom>
              <a:avLst/>
              <a:gdLst>
                <a:gd name="connsiteX0" fmla="*/ 0 w 11696700"/>
                <a:gd name="connsiteY0" fmla="*/ 0 h 1190625"/>
                <a:gd name="connsiteX1" fmla="*/ 11696700 w 11696700"/>
                <a:gd name="connsiteY1" fmla="*/ 1190625 h 1190625"/>
                <a:gd name="connsiteX2" fmla="*/ 9525 w 11696700"/>
                <a:gd name="connsiteY2" fmla="*/ 1190625 h 1190625"/>
                <a:gd name="connsiteX3" fmla="*/ 0 w 116967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</p:grpSp>
      <p:sp>
        <p:nvSpPr>
          <p:cNvPr id="19" name="Rectangle 11">
            <a:extLst>
              <a:ext uri="{FF2B5EF4-FFF2-40B4-BE49-F238E27FC236}">
                <a16:creationId xmlns:a16="http://schemas.microsoft.com/office/drawing/2014/main" id="{150C479F-5BFA-4429-A854-3F7229F7ADDC}"/>
              </a:ext>
            </a:extLst>
          </p:cNvPr>
          <p:cNvSpPr/>
          <p:nvPr/>
        </p:nvSpPr>
        <p:spPr>
          <a:xfrm rot="18603341">
            <a:off x="10133686" y="-855335"/>
            <a:ext cx="2519884" cy="4444403"/>
          </a:xfrm>
          <a:prstGeom prst="rect">
            <a:avLst/>
          </a:pr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ln>
                <a:solidFill>
                  <a:srgbClr val="AD1761"/>
                </a:solidFill>
              </a:ln>
              <a:solidFill>
                <a:srgbClr val="D61965"/>
              </a:solidFill>
            </a:endParaRPr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E47C8B6A-C55F-4E15-BBD7-C0B7259D96D8}"/>
              </a:ext>
            </a:extLst>
          </p:cNvPr>
          <p:cNvSpPr/>
          <p:nvPr/>
        </p:nvSpPr>
        <p:spPr>
          <a:xfrm>
            <a:off x="4952350" y="-359269"/>
            <a:ext cx="8862785" cy="2396009"/>
          </a:xfrm>
          <a:custGeom>
            <a:avLst/>
            <a:gdLst>
              <a:gd name="connsiteX0" fmla="*/ 6086475 w 6088307"/>
              <a:gd name="connsiteY0" fmla="*/ 74728 h 1360603"/>
              <a:gd name="connsiteX1" fmla="*/ 6086475 w 6088307"/>
              <a:gd name="connsiteY1" fmla="*/ 141403 h 1360603"/>
              <a:gd name="connsiteX2" fmla="*/ 6067425 w 6088307"/>
              <a:gd name="connsiteY2" fmla="*/ 1360603 h 1360603"/>
              <a:gd name="connsiteX3" fmla="*/ 0 w 6088307"/>
              <a:gd name="connsiteY3" fmla="*/ 331903 h 1360603"/>
              <a:gd name="connsiteX4" fmla="*/ 6086475 w 6088307"/>
              <a:gd name="connsiteY4" fmla="*/ 74728 h 136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8307" h="1360603">
                <a:moveTo>
                  <a:pt x="6086475" y="74728"/>
                </a:moveTo>
                <a:cubicBezTo>
                  <a:pt x="6088062" y="909"/>
                  <a:pt x="6089650" y="-72909"/>
                  <a:pt x="6086475" y="141403"/>
                </a:cubicBezTo>
                <a:lnTo>
                  <a:pt x="6067425" y="1360603"/>
                </a:lnTo>
                <a:lnTo>
                  <a:pt x="0" y="331903"/>
                </a:lnTo>
                <a:lnTo>
                  <a:pt x="6086475" y="74728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DDFE2A80-FC85-4938-825C-258A314BC680}"/>
              </a:ext>
            </a:extLst>
          </p:cNvPr>
          <p:cNvSpPr/>
          <p:nvPr/>
        </p:nvSpPr>
        <p:spPr>
          <a:xfrm rot="1518923">
            <a:off x="6494671" y="-1121803"/>
            <a:ext cx="7997240" cy="1176065"/>
          </a:xfrm>
          <a:custGeom>
            <a:avLst/>
            <a:gdLst>
              <a:gd name="connsiteX0" fmla="*/ 6477000 w 6477000"/>
              <a:gd name="connsiteY0" fmla="*/ 0 h 952500"/>
              <a:gd name="connsiteX1" fmla="*/ 6477000 w 6477000"/>
              <a:gd name="connsiteY1" fmla="*/ 123825 h 952500"/>
              <a:gd name="connsiteX2" fmla="*/ 6477000 w 6477000"/>
              <a:gd name="connsiteY2" fmla="*/ 952500 h 952500"/>
              <a:gd name="connsiteX3" fmla="*/ 0 w 6477000"/>
              <a:gd name="connsiteY3" fmla="*/ 590550 h 952500"/>
              <a:gd name="connsiteX4" fmla="*/ 6477000 w 6477000"/>
              <a:gd name="connsiteY4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952500">
                <a:moveTo>
                  <a:pt x="6477000" y="0"/>
                </a:moveTo>
                <a:lnTo>
                  <a:pt x="6477000" y="123825"/>
                </a:lnTo>
                <a:lnTo>
                  <a:pt x="6477000" y="952500"/>
                </a:lnTo>
                <a:lnTo>
                  <a:pt x="0" y="590550"/>
                </a:lnTo>
                <a:lnTo>
                  <a:pt x="6477000" y="0"/>
                </a:lnTo>
                <a:close/>
              </a:path>
            </a:pathLst>
          </a:cu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rgbClr val="B82767"/>
              </a:solidFill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38FE543-5B1A-4D3B-AD4E-D69BAD81C4F5}"/>
              </a:ext>
            </a:extLst>
          </p:cNvPr>
          <p:cNvCxnSpPr>
            <a:cxnSpLocks/>
          </p:cNvCxnSpPr>
          <p:nvPr/>
        </p:nvCxnSpPr>
        <p:spPr>
          <a:xfrm>
            <a:off x="1766772" y="3573184"/>
            <a:ext cx="8383128" cy="0"/>
          </a:xfrm>
          <a:prstGeom prst="line">
            <a:avLst/>
          </a:prstGeom>
          <a:ln w="12700" cap="sq">
            <a:solidFill>
              <a:srgbClr val="FFD93A"/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2225243-D344-47C8-91BA-92F276326400}"/>
              </a:ext>
            </a:extLst>
          </p:cNvPr>
          <p:cNvCxnSpPr>
            <a:cxnSpLocks/>
          </p:cNvCxnSpPr>
          <p:nvPr/>
        </p:nvCxnSpPr>
        <p:spPr>
          <a:xfrm>
            <a:off x="6096000" y="1343580"/>
            <a:ext cx="0" cy="5001176"/>
          </a:xfrm>
          <a:prstGeom prst="line">
            <a:avLst/>
          </a:prstGeom>
          <a:ln w="12700" cap="sq">
            <a:solidFill>
              <a:srgbClr val="FFD93A"/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0E0C713-2215-4993-94B6-0A5727A7CB11}"/>
              </a:ext>
            </a:extLst>
          </p:cNvPr>
          <p:cNvSpPr/>
          <p:nvPr/>
        </p:nvSpPr>
        <p:spPr>
          <a:xfrm>
            <a:off x="1811617" y="1887973"/>
            <a:ext cx="3880844" cy="148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dirty="0">
                <a:latin typeface="Montserrat" panose="00000500000000000000" pitchFamily="2" charset="-52"/>
              </a:rPr>
              <a:t>«ЩИТ ВАМ В ПОМОЩЬ» </a:t>
            </a:r>
          </a:p>
          <a:p>
            <a:r>
              <a:rPr lang="ru-RU" sz="1270" dirty="0">
                <a:latin typeface="Montserrat" panose="00000500000000000000" pitchFamily="2" charset="-52"/>
              </a:rPr>
              <a:t>газета «Серпуховские вести» </a:t>
            </a:r>
            <a:r>
              <a:rPr lang="en-US" sz="800" dirty="0">
                <a:latin typeface="Montserrat" panose="00000500000000000000" pitchFamily="2" charset="-52"/>
                <a:hlinkClick r:id="rId6"/>
              </a:rPr>
              <a:t>http://inserpuhov.ru/upload/201074_0805f078373b06158d08de704ec163fb40a499ee.pdf</a:t>
            </a:r>
            <a:r>
              <a:rPr lang="ru-RU" sz="8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70" dirty="0">
                <a:latin typeface="Montserrat" panose="00000500000000000000" pitchFamily="2" charset="-52"/>
              </a:rPr>
              <a:t>«ЦЕНТР СПП ЩИТ»</a:t>
            </a:r>
          </a:p>
          <a:p>
            <a:r>
              <a:rPr lang="ru-RU" sz="1270" dirty="0">
                <a:latin typeface="Montserrat" panose="00000500000000000000" pitchFamily="2" charset="-52"/>
              </a:rPr>
              <a:t>газета «Серпуховские вести»</a:t>
            </a:r>
          </a:p>
          <a:p>
            <a:r>
              <a:rPr lang="en-US" sz="800" dirty="0">
                <a:latin typeface="Montserrat" panose="00000500000000000000" pitchFamily="2" charset="-52"/>
                <a:hlinkClick r:id="rId7"/>
              </a:rPr>
              <a:t>http://inserpuhov.ru/novosti/obschestvo/centr-socialno-pravovoy-pomoshchi-shchit-okazyvaet-besplatnuyu-yuridicheskuyu-pomoshch-naseleniyu-g-o-serpuhov</a:t>
            </a:r>
            <a:r>
              <a:rPr lang="ru-RU" sz="800" dirty="0"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26C99FA6-0BD3-4792-95E1-4CF3FE3F644A}"/>
              </a:ext>
            </a:extLst>
          </p:cNvPr>
          <p:cNvSpPr/>
          <p:nvPr/>
        </p:nvSpPr>
        <p:spPr>
          <a:xfrm>
            <a:off x="3513453" y="842421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165D2FE-9CE7-4C79-B82E-3064B8D8C9A9}"/>
              </a:ext>
            </a:extLst>
          </p:cNvPr>
          <p:cNvSpPr/>
          <p:nvPr/>
        </p:nvSpPr>
        <p:spPr>
          <a:xfrm>
            <a:off x="3572689" y="857134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1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81A3473-2691-4BA9-A87F-93AE0697EBEA}"/>
              </a:ext>
            </a:extLst>
          </p:cNvPr>
          <p:cNvSpPr/>
          <p:nvPr/>
        </p:nvSpPr>
        <p:spPr>
          <a:xfrm>
            <a:off x="6400126" y="1792631"/>
            <a:ext cx="4387736" cy="2067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hlinkClick r:id="rId8"/>
              </a:rPr>
              <a:t>https://youtu.be/ljaOegvThoA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«Правовая консультация семей по опеке</a:t>
            </a:r>
          </a:p>
          <a:p>
            <a:pPr algn="ctr"/>
            <a:r>
              <a:rPr lang="ru-RU" sz="1400" dirty="0"/>
              <a:t> СПП ЩИТ»</a:t>
            </a:r>
          </a:p>
          <a:p>
            <a:pPr algn="ctr"/>
            <a:r>
              <a:rPr lang="ru-RU" sz="1400" dirty="0">
                <a:hlinkClick r:id="rId9"/>
              </a:rPr>
              <a:t>https://youtu.be/qOrejy0LlDU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«Выездная консультация </a:t>
            </a:r>
            <a:r>
              <a:rPr lang="ru-RU" sz="1400" dirty="0" err="1"/>
              <a:t>ЩИТа</a:t>
            </a:r>
            <a:r>
              <a:rPr lang="ru-RU" sz="1400" dirty="0"/>
              <a:t> на акции»</a:t>
            </a:r>
          </a:p>
          <a:p>
            <a:pPr algn="ctr"/>
            <a:r>
              <a:rPr lang="ru-RU" sz="1400" dirty="0">
                <a:hlinkClick r:id="rId10"/>
              </a:rPr>
              <a:t>https://youtu.be/HL7231xmXwQ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Социальная правовая помощь ЩИТ - защита на конкурс Волонтер года</a:t>
            </a:r>
          </a:p>
          <a:p>
            <a:pPr algn="ctr"/>
            <a:endParaRPr lang="ru-RU" sz="1633" dirty="0">
              <a:latin typeface="Montserrat" panose="00000500000000000000" pitchFamily="2" charset="-52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BB32B654-ABDC-47B5-9215-C7406371E7D1}"/>
              </a:ext>
            </a:extLst>
          </p:cNvPr>
          <p:cNvSpPr/>
          <p:nvPr/>
        </p:nvSpPr>
        <p:spPr>
          <a:xfrm>
            <a:off x="8183098" y="872104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85B7052-0D92-4424-B1F7-B7B7AB6A1FD5}"/>
              </a:ext>
            </a:extLst>
          </p:cNvPr>
          <p:cNvSpPr/>
          <p:nvPr/>
        </p:nvSpPr>
        <p:spPr>
          <a:xfrm>
            <a:off x="8199940" y="870029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2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A8A7C90-2F1B-4C9C-A522-DED202F1123C}"/>
              </a:ext>
            </a:extLst>
          </p:cNvPr>
          <p:cNvSpPr/>
          <p:nvPr/>
        </p:nvSpPr>
        <p:spPr>
          <a:xfrm>
            <a:off x="3395253" y="3835320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3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CDA04A29-A0F5-4A0C-96F2-84FB5B2B6165}"/>
              </a:ext>
            </a:extLst>
          </p:cNvPr>
          <p:cNvSpPr/>
          <p:nvPr/>
        </p:nvSpPr>
        <p:spPr>
          <a:xfrm>
            <a:off x="8199940" y="3819274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9337AB2-A31E-4770-8BBF-915F25932B5A}"/>
              </a:ext>
            </a:extLst>
          </p:cNvPr>
          <p:cNvSpPr/>
          <p:nvPr/>
        </p:nvSpPr>
        <p:spPr>
          <a:xfrm>
            <a:off x="8212715" y="3844046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4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567509C-D264-434F-81ED-DD0C4D3A53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64" y="1998155"/>
            <a:ext cx="101937" cy="10001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F3E6040-997F-4CD1-8F76-BDFAE24808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35" y="2619993"/>
            <a:ext cx="101937" cy="100019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65E9C91A-735C-4096-A520-279E58A23CA9}"/>
              </a:ext>
            </a:extLst>
          </p:cNvPr>
          <p:cNvSpPr/>
          <p:nvPr/>
        </p:nvSpPr>
        <p:spPr>
          <a:xfrm>
            <a:off x="6708438" y="4858959"/>
            <a:ext cx="3622567" cy="1374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33" dirty="0">
                <a:latin typeface="Montserrat" panose="00000500000000000000" pitchFamily="2" charset="-52"/>
              </a:rPr>
              <a:t>Центр «Социальная правовая помощь ЩИТ»</a:t>
            </a:r>
          </a:p>
          <a:p>
            <a:pPr algn="ctr"/>
            <a:r>
              <a:rPr lang="en-US" sz="1600" dirty="0">
                <a:hlinkClick r:id="rId11"/>
              </a:rPr>
              <a:t>https://www.sosadvokat.com/</a:t>
            </a:r>
            <a:r>
              <a:rPr lang="ru-RU" sz="1600" dirty="0"/>
              <a:t> </a:t>
            </a:r>
            <a:endParaRPr lang="ru-RU" sz="1633" dirty="0">
              <a:latin typeface="Montserrat" panose="00000500000000000000" pitchFamily="2" charset="-52"/>
            </a:endParaRPr>
          </a:p>
          <a:p>
            <a:pPr algn="ctr"/>
            <a:endParaRPr lang="ru-RU" sz="1633" dirty="0">
              <a:latin typeface="Montserrat" panose="00000500000000000000" pitchFamily="2" charset="-52"/>
            </a:endParaRPr>
          </a:p>
          <a:p>
            <a:pPr algn="ctr"/>
            <a:endParaRPr lang="ru-RU" sz="1633" dirty="0"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0C3194-500F-48E7-BE9E-55CCC4C7AE19}"/>
              </a:ext>
            </a:extLst>
          </p:cNvPr>
          <p:cNvSpPr/>
          <p:nvPr/>
        </p:nvSpPr>
        <p:spPr>
          <a:xfrm>
            <a:off x="1726118" y="271423"/>
            <a:ext cx="7274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Montserrat Black" panose="00000A00000000000000" pitchFamily="2" charset="-52"/>
              </a:rPr>
              <a:t>ИНФОРМАЦИОННАЯ ОТК</a:t>
            </a:r>
            <a:r>
              <a:rPr lang="ru-RU" sz="28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РЫТОСТЬ</a:t>
            </a:r>
            <a:endParaRPr lang="ru-RU" sz="254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31649C1-30EB-4D58-B473-D7D74D9BCF68}"/>
              </a:ext>
            </a:extLst>
          </p:cNvPr>
          <p:cNvSpPr/>
          <p:nvPr/>
        </p:nvSpPr>
        <p:spPr>
          <a:xfrm>
            <a:off x="7117661" y="4298246"/>
            <a:ext cx="2922595" cy="650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14" b="1" dirty="0">
                <a:latin typeface="Montserrat" panose="00000500000000000000" pitchFamily="2" charset="-52"/>
              </a:rPr>
              <a:t>Если у вас есть сайт </a:t>
            </a:r>
            <a:br>
              <a:rPr lang="ru-RU" sz="1814" b="1" dirty="0">
                <a:latin typeface="Montserrat" panose="00000500000000000000" pitchFamily="2" charset="-52"/>
              </a:rPr>
            </a:br>
            <a:endParaRPr lang="ru-RU" sz="1814" b="1" dirty="0">
              <a:latin typeface="Montserrat" panose="00000500000000000000" pitchFamily="2" charset="-52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15" y="2970986"/>
            <a:ext cx="1246431" cy="14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1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D2EF5D-520F-4B50-A81B-45F99357F232}"/>
              </a:ext>
            </a:extLst>
          </p:cNvPr>
          <p:cNvSpPr/>
          <p:nvPr/>
        </p:nvSpPr>
        <p:spPr>
          <a:xfrm>
            <a:off x="1970597" y="239513"/>
            <a:ext cx="9374017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40" b="1" dirty="0">
                <a:solidFill>
                  <a:srgbClr val="B82767"/>
                </a:solidFill>
                <a:latin typeface="Montserrat" panose="00000500000000000000" pitchFamily="2" charset="-52"/>
              </a:rPr>
              <a:t>ЦЕЛЕСООБРАЗОНОСТЬ БЮДЖЕТА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-1907530" y="-1129252"/>
            <a:ext cx="15695415" cy="10658536"/>
            <a:chOff x="-1168976" y="-1384479"/>
            <a:chExt cx="15695415" cy="10658536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4B9BD803-B9E7-4F68-AD9D-ACD01608F6B3}"/>
                </a:ext>
              </a:extLst>
            </p:cNvPr>
            <p:cNvSpPr/>
            <p:nvPr/>
          </p:nvSpPr>
          <p:spPr>
            <a:xfrm rot="2006711">
              <a:off x="-1168976" y="4267376"/>
              <a:ext cx="5164156" cy="2557095"/>
            </a:xfrm>
            <a:prstGeom prst="rect">
              <a:avLst/>
            </a:prstGeom>
            <a:solidFill>
              <a:srgbClr val="AD1761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2D50F70F-74E1-416A-B560-5CCB6F0C3F88}"/>
                </a:ext>
              </a:extLst>
            </p:cNvPr>
            <p:cNvSpPr/>
            <p:nvPr/>
          </p:nvSpPr>
          <p:spPr>
            <a:xfrm rot="1900419">
              <a:off x="2009882" y="5364914"/>
              <a:ext cx="4945796" cy="2506572"/>
            </a:xfrm>
            <a:prstGeom prst="rect">
              <a:avLst/>
            </a:prstGeom>
            <a:solidFill>
              <a:srgbClr val="AD63A5"/>
            </a:solidFill>
            <a:ln>
              <a:solidFill>
                <a:srgbClr val="AD63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2" name="Freeform: Shape 9">
              <a:extLst>
                <a:ext uri="{FF2B5EF4-FFF2-40B4-BE49-F238E27FC236}">
                  <a16:creationId xmlns:a16="http://schemas.microsoft.com/office/drawing/2014/main" id="{9BB86540-26FE-4350-84BE-9EC3A31D561E}"/>
                </a:ext>
              </a:extLst>
            </p:cNvPr>
            <p:cNvSpPr/>
            <p:nvPr/>
          </p:nvSpPr>
          <p:spPr>
            <a:xfrm rot="283076" flipV="1">
              <a:off x="11779062" y="31339"/>
              <a:ext cx="1338825" cy="2334281"/>
            </a:xfrm>
            <a:custGeom>
              <a:avLst/>
              <a:gdLst>
                <a:gd name="connsiteX0" fmla="*/ 4171950 w 4305300"/>
                <a:gd name="connsiteY0" fmla="*/ 0 h 2295525"/>
                <a:gd name="connsiteX1" fmla="*/ 0 w 4305300"/>
                <a:gd name="connsiteY1" fmla="*/ 2295525 h 2295525"/>
                <a:gd name="connsiteX2" fmla="*/ 4305300 w 4305300"/>
                <a:gd name="connsiteY2" fmla="*/ 2295525 h 2295525"/>
                <a:gd name="connsiteX3" fmla="*/ 4171950 w 4305300"/>
                <a:gd name="connsiteY3" fmla="*/ 0 h 2295525"/>
                <a:gd name="connsiteX0" fmla="*/ 4171950 w 4398508"/>
                <a:gd name="connsiteY0" fmla="*/ 0 h 2295525"/>
                <a:gd name="connsiteX1" fmla="*/ 0 w 4398508"/>
                <a:gd name="connsiteY1" fmla="*/ 2295525 h 2295525"/>
                <a:gd name="connsiteX2" fmla="*/ 4398508 w 4398508"/>
                <a:gd name="connsiteY2" fmla="*/ 1736850 h 2295525"/>
                <a:gd name="connsiteX3" fmla="*/ 4171950 w 4398508"/>
                <a:gd name="connsiteY3" fmla="*/ 0 h 2295525"/>
                <a:gd name="connsiteX0" fmla="*/ 4171950 w 4376619"/>
                <a:gd name="connsiteY0" fmla="*/ 0 h 2295525"/>
                <a:gd name="connsiteX1" fmla="*/ 0 w 4376619"/>
                <a:gd name="connsiteY1" fmla="*/ 2295525 h 2295525"/>
                <a:gd name="connsiteX2" fmla="*/ 4376619 w 4376619"/>
                <a:gd name="connsiteY2" fmla="*/ 1614975 h 2295525"/>
                <a:gd name="connsiteX3" fmla="*/ 4171950 w 4376619"/>
                <a:gd name="connsiteY3" fmla="*/ 0 h 2295525"/>
                <a:gd name="connsiteX0" fmla="*/ 4171950 w 4353774"/>
                <a:gd name="connsiteY0" fmla="*/ 0 h 2295525"/>
                <a:gd name="connsiteX1" fmla="*/ 0 w 4353774"/>
                <a:gd name="connsiteY1" fmla="*/ 2295525 h 2295525"/>
                <a:gd name="connsiteX2" fmla="*/ 4353774 w 4353774"/>
                <a:gd name="connsiteY2" fmla="*/ 1541659 h 2295525"/>
                <a:gd name="connsiteX3" fmla="*/ 4171950 w 4353774"/>
                <a:gd name="connsiteY3" fmla="*/ 0 h 2295525"/>
                <a:gd name="connsiteX0" fmla="*/ 4082067 w 4353774"/>
                <a:gd name="connsiteY0" fmla="*/ 0 h 2095511"/>
                <a:gd name="connsiteX1" fmla="*/ 0 w 4353774"/>
                <a:gd name="connsiteY1" fmla="*/ 2095511 h 2095511"/>
                <a:gd name="connsiteX2" fmla="*/ 4353774 w 4353774"/>
                <a:gd name="connsiteY2" fmla="*/ 1341645 h 2095511"/>
                <a:gd name="connsiteX3" fmla="*/ 4082067 w 4353774"/>
                <a:gd name="connsiteY3" fmla="*/ 0 h 2095511"/>
                <a:gd name="connsiteX0" fmla="*/ 2703796 w 2975503"/>
                <a:gd name="connsiteY0" fmla="*/ 0 h 1394859"/>
                <a:gd name="connsiteX1" fmla="*/ 0 w 2975503"/>
                <a:gd name="connsiteY1" fmla="*/ 1394859 h 1394859"/>
                <a:gd name="connsiteX2" fmla="*/ 2975503 w 2975503"/>
                <a:gd name="connsiteY2" fmla="*/ 1341645 h 1394859"/>
                <a:gd name="connsiteX3" fmla="*/ 2703796 w 2975503"/>
                <a:gd name="connsiteY3" fmla="*/ 0 h 1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solidFill>
              <a:srgbClr val="382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1C72D465-2EE1-4AD9-BDFF-90EC119CD9F5}"/>
                </a:ext>
              </a:extLst>
            </p:cNvPr>
            <p:cNvSpPr/>
            <p:nvPr/>
          </p:nvSpPr>
          <p:spPr>
            <a:xfrm rot="16619466">
              <a:off x="6427208" y="5401268"/>
              <a:ext cx="3371457" cy="4374122"/>
            </a:xfrm>
            <a:prstGeom prst="rect">
              <a:avLst/>
            </a:prstGeom>
            <a:solidFill>
              <a:srgbClr val="D9A0C8"/>
            </a:solidFill>
            <a:ln>
              <a:solidFill>
                <a:srgbClr val="D9A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5A830D1D-65F5-4AB4-A5D6-AE5F924E024B}"/>
                </a:ext>
              </a:extLst>
            </p:cNvPr>
            <p:cNvSpPr/>
            <p:nvPr/>
          </p:nvSpPr>
          <p:spPr>
            <a:xfrm rot="19822450">
              <a:off x="8074204" y="5404035"/>
              <a:ext cx="6452235" cy="2557095"/>
            </a:xfrm>
            <a:prstGeom prst="rect">
              <a:avLst/>
            </a:prstGeom>
            <a:solidFill>
              <a:srgbClr val="641B53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1" name="Freeform: Shape 8">
              <a:extLst>
                <a:ext uri="{FF2B5EF4-FFF2-40B4-BE49-F238E27FC236}">
                  <a16:creationId xmlns:a16="http://schemas.microsoft.com/office/drawing/2014/main" id="{906FBC3C-84D0-47FE-8CDE-91B31C95D8EB}"/>
                </a:ext>
              </a:extLst>
            </p:cNvPr>
            <p:cNvSpPr/>
            <p:nvPr/>
          </p:nvSpPr>
          <p:spPr>
            <a:xfrm rot="244445" flipV="1">
              <a:off x="10372538" y="-1384479"/>
              <a:ext cx="3545786" cy="1919209"/>
            </a:xfrm>
            <a:custGeom>
              <a:avLst/>
              <a:gdLst>
                <a:gd name="connsiteX0" fmla="*/ 0 w 7296150"/>
                <a:gd name="connsiteY0" fmla="*/ 466725 h 981075"/>
                <a:gd name="connsiteX1" fmla="*/ 7296150 w 7296150"/>
                <a:gd name="connsiteY1" fmla="*/ 0 h 981075"/>
                <a:gd name="connsiteX2" fmla="*/ 4352925 w 7296150"/>
                <a:gd name="connsiteY2" fmla="*/ 981075 h 981075"/>
                <a:gd name="connsiteX3" fmla="*/ 0 w 7296150"/>
                <a:gd name="connsiteY3" fmla="*/ 466725 h 981075"/>
                <a:gd name="connsiteX0" fmla="*/ 0 w 5160524"/>
                <a:gd name="connsiteY0" fmla="*/ 335546 h 981075"/>
                <a:gd name="connsiteX1" fmla="*/ 5160524 w 5160524"/>
                <a:gd name="connsiteY1" fmla="*/ 0 h 981075"/>
                <a:gd name="connsiteX2" fmla="*/ 2217299 w 5160524"/>
                <a:gd name="connsiteY2" fmla="*/ 981075 h 981075"/>
                <a:gd name="connsiteX3" fmla="*/ 0 w 5160524"/>
                <a:gd name="connsiteY3" fmla="*/ 335546 h 981075"/>
                <a:gd name="connsiteX0" fmla="*/ 0 w 5160524"/>
                <a:gd name="connsiteY0" fmla="*/ 335546 h 861398"/>
                <a:gd name="connsiteX1" fmla="*/ 5160524 w 5160524"/>
                <a:gd name="connsiteY1" fmla="*/ 0 h 861398"/>
                <a:gd name="connsiteX2" fmla="*/ 2545895 w 5160524"/>
                <a:gd name="connsiteY2" fmla="*/ 861398 h 861398"/>
                <a:gd name="connsiteX3" fmla="*/ 0 w 5160524"/>
                <a:gd name="connsiteY3" fmla="*/ 335546 h 8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solidFill>
              <a:srgbClr val="D9A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1" name="Freeform: Shape 8">
              <a:extLst>
                <a:ext uri="{FF2B5EF4-FFF2-40B4-BE49-F238E27FC236}">
                  <a16:creationId xmlns:a16="http://schemas.microsoft.com/office/drawing/2014/main" id="{A460DBAB-123D-4E97-B407-AF565A607B91}"/>
                </a:ext>
              </a:extLst>
            </p:cNvPr>
            <p:cNvSpPr/>
            <p:nvPr/>
          </p:nvSpPr>
          <p:spPr>
            <a:xfrm flipH="1">
              <a:off x="1237915" y="5336907"/>
              <a:ext cx="8634217" cy="1507790"/>
            </a:xfrm>
            <a:custGeom>
              <a:avLst/>
              <a:gdLst>
                <a:gd name="connsiteX0" fmla="*/ 0 w 11696700"/>
                <a:gd name="connsiteY0" fmla="*/ 0 h 1190625"/>
                <a:gd name="connsiteX1" fmla="*/ 11696700 w 11696700"/>
                <a:gd name="connsiteY1" fmla="*/ 1190625 h 1190625"/>
                <a:gd name="connsiteX2" fmla="*/ 9525 w 11696700"/>
                <a:gd name="connsiteY2" fmla="*/ 1190625 h 1190625"/>
                <a:gd name="connsiteX3" fmla="*/ 0 w 116967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767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970597" y="1074327"/>
            <a:ext cx="4098571" cy="463022"/>
            <a:chOff x="1970016" y="1997327"/>
            <a:chExt cx="4098571" cy="463022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A5CB56A7-58EF-4FEE-997C-88953F186976}"/>
              </a:ext>
            </a:extLst>
          </p:cNvPr>
          <p:cNvSpPr/>
          <p:nvPr/>
        </p:nvSpPr>
        <p:spPr>
          <a:xfrm>
            <a:off x="7244323" y="2050883"/>
            <a:ext cx="2967594" cy="463022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1976426" y="1074327"/>
            <a:ext cx="3113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</a:rPr>
              <a:t>Оплата труда (ГПД</a:t>
            </a:r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) привлеченных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специалистов – 686 000 руб.</a:t>
            </a:r>
            <a:endParaRPr lang="ru-RU" sz="1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A5CB56A7-58EF-4FEE-997C-88953F186976}"/>
              </a:ext>
            </a:extLst>
          </p:cNvPr>
          <p:cNvSpPr/>
          <p:nvPr/>
        </p:nvSpPr>
        <p:spPr>
          <a:xfrm>
            <a:off x="7244323" y="1077012"/>
            <a:ext cx="2932051" cy="463022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grpSp>
        <p:nvGrpSpPr>
          <p:cNvPr id="72" name="Группа 71"/>
          <p:cNvGrpSpPr/>
          <p:nvPr/>
        </p:nvGrpSpPr>
        <p:grpSpPr>
          <a:xfrm>
            <a:off x="1296177" y="1015895"/>
            <a:ext cx="587638" cy="512841"/>
            <a:chOff x="377332" y="2027353"/>
            <a:chExt cx="706858" cy="616887"/>
          </a:xfrm>
        </p:grpSpPr>
        <p:sp>
          <p:nvSpPr>
            <p:cNvPr id="73" name="Овал 72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1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1314343" y="1940501"/>
            <a:ext cx="587638" cy="512841"/>
            <a:chOff x="377332" y="2027353"/>
            <a:chExt cx="706858" cy="616887"/>
          </a:xfrm>
        </p:grpSpPr>
        <p:sp>
          <p:nvSpPr>
            <p:cNvPr id="76" name="Овал 75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2</a:t>
              </a: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1334860" y="2916901"/>
            <a:ext cx="587638" cy="512841"/>
            <a:chOff x="377332" y="2027353"/>
            <a:chExt cx="706858" cy="616887"/>
          </a:xfrm>
        </p:grpSpPr>
        <p:sp>
          <p:nvSpPr>
            <p:cNvPr id="79" name="Овал 78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3</a:t>
              </a: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1345803" y="3864842"/>
            <a:ext cx="587638" cy="512841"/>
            <a:chOff x="377332" y="2027353"/>
            <a:chExt cx="706858" cy="616887"/>
          </a:xfrm>
        </p:grpSpPr>
        <p:sp>
          <p:nvSpPr>
            <p:cNvPr id="82" name="Овал 81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4</a:t>
              </a: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1334860" y="4837572"/>
            <a:ext cx="587638" cy="512841"/>
            <a:chOff x="377332" y="2027353"/>
            <a:chExt cx="706858" cy="616887"/>
          </a:xfrm>
        </p:grpSpPr>
        <p:sp>
          <p:nvSpPr>
            <p:cNvPr id="85" name="Овал 84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5</a:t>
              </a:r>
            </a:p>
          </p:txBody>
        </p:sp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1970597" y="1991239"/>
            <a:ext cx="4098571" cy="463022"/>
            <a:chOff x="1970016" y="1997327"/>
            <a:chExt cx="4098571" cy="463022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9" name="Равнобедренный треугольник 48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015109" y="2972966"/>
            <a:ext cx="4098571" cy="463022"/>
            <a:chOff x="1970016" y="1997327"/>
            <a:chExt cx="4098571" cy="463022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52" name="Равнобедренный треугольник 51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011116" y="3937964"/>
            <a:ext cx="4098571" cy="463022"/>
            <a:chOff x="1970016" y="1997327"/>
            <a:chExt cx="4098571" cy="463022"/>
          </a:xfrm>
        </p:grpSpPr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55" name="Равнобедренный треугольник 54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011116" y="4832271"/>
            <a:ext cx="4098571" cy="463022"/>
            <a:chOff x="1970016" y="1997327"/>
            <a:chExt cx="4098571" cy="463022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A5CB56A7-58EF-4FEE-997C-88953F186976}"/>
              </a:ext>
            </a:extLst>
          </p:cNvPr>
          <p:cNvSpPr/>
          <p:nvPr/>
        </p:nvSpPr>
        <p:spPr>
          <a:xfrm>
            <a:off x="7244323" y="3042312"/>
            <a:ext cx="2967594" cy="463022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A5CB56A7-58EF-4FEE-997C-88953F186976}"/>
              </a:ext>
            </a:extLst>
          </p:cNvPr>
          <p:cNvSpPr/>
          <p:nvPr/>
        </p:nvSpPr>
        <p:spPr>
          <a:xfrm>
            <a:off x="7208780" y="4000113"/>
            <a:ext cx="2967594" cy="463022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A5CB56A7-58EF-4FEE-997C-88953F186976}"/>
              </a:ext>
            </a:extLst>
          </p:cNvPr>
          <p:cNvSpPr/>
          <p:nvPr/>
        </p:nvSpPr>
        <p:spPr>
          <a:xfrm>
            <a:off x="7208780" y="4887391"/>
            <a:ext cx="2967594" cy="463022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2018121" y="2023220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Приобретение специализированного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оборудования</a:t>
            </a:r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– 503 000 руб.</a:t>
            </a:r>
            <a:endParaRPr lang="ru-RU" sz="1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2098404" y="3031462"/>
            <a:ext cx="28552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</a:rPr>
              <a:t>Офисные </a:t>
            </a:r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расходы – 50 000 руб.</a:t>
            </a:r>
            <a:endParaRPr lang="ru-RU" sz="1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2098404" y="3910412"/>
            <a:ext cx="3400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</a:rPr>
              <a:t>Издательские, полиграфические и </a:t>
            </a:r>
            <a:endParaRPr lang="ru-RU" sz="1200" b="1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сопутствующие расходы – 80 000 руб.</a:t>
            </a:r>
            <a:endParaRPr lang="ru-RU" sz="1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2136714" y="4808198"/>
            <a:ext cx="3599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</a:rPr>
              <a:t>Проведение тренингов с участниками </a:t>
            </a:r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и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</a:rPr>
              <a:t>волонтерами проекта </a:t>
            </a:r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– 100 000 руб.</a:t>
            </a:r>
            <a:endParaRPr lang="ru-RU" sz="1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7208780" y="1056298"/>
            <a:ext cx="298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Специалисты с компетенциями</a:t>
            </a:r>
          </a:p>
          <a:p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</a:rPr>
              <a:t>к</a:t>
            </a:r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оторые отсутствуют у команды </a:t>
            </a:r>
            <a:endParaRPr lang="ru-RU" sz="1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7200954" y="2030294"/>
            <a:ext cx="2975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Формирование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материально-технической базы</a:t>
            </a:r>
            <a:endParaRPr lang="ru-RU" sz="1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7200954" y="3007254"/>
            <a:ext cx="29961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Montserrat" panose="00000500000000000000" pitchFamily="2" charset="-52"/>
              </a:rPr>
              <a:t>Канцтовары и расходные материалы </a:t>
            </a:r>
            <a:endParaRPr lang="ru-RU" sz="1000" b="1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10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для </a:t>
            </a:r>
            <a:r>
              <a:rPr lang="ru-RU" sz="1000" b="1" dirty="0">
                <a:solidFill>
                  <a:schemeClr val="bg1"/>
                </a:solidFill>
                <a:latin typeface="Montserrat" panose="00000500000000000000" pitchFamily="2" charset="-52"/>
              </a:rPr>
              <a:t>материального </a:t>
            </a:r>
            <a:r>
              <a:rPr lang="ru-RU" sz="10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обеспечения</a:t>
            </a:r>
          </a:p>
          <a:p>
            <a:r>
              <a:rPr lang="ru-RU" sz="10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1000" b="1" dirty="0">
                <a:solidFill>
                  <a:schemeClr val="bg1"/>
                </a:solidFill>
                <a:latin typeface="Montserrat" panose="00000500000000000000" pitchFamily="2" charset="-52"/>
              </a:rPr>
              <a:t>реализации проекта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7231321" y="4011355"/>
            <a:ext cx="2933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Montserrat" panose="00000500000000000000" pitchFamily="2" charset="-52"/>
              </a:rPr>
              <a:t>расходные материалы для выпуска </a:t>
            </a:r>
            <a:endParaRPr lang="ru-RU" sz="1000" b="1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10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информационных </a:t>
            </a:r>
            <a:r>
              <a:rPr lang="ru-RU" sz="1000" b="1" dirty="0">
                <a:solidFill>
                  <a:schemeClr val="bg1"/>
                </a:solidFill>
                <a:latin typeface="Montserrat" panose="00000500000000000000" pitchFamily="2" charset="-52"/>
              </a:rPr>
              <a:t>буклетов и брошюр 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7399089" y="4941441"/>
            <a:ext cx="21515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По плану </a:t>
            </a:r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</a:rPr>
              <a:t>мероприятий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23" y="5431453"/>
            <a:ext cx="1331873" cy="15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49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1DBA6F3-4D80-45A7-8A9E-5F26023ECE0D}"/>
              </a:ext>
            </a:extLst>
          </p:cNvPr>
          <p:cNvSpPr/>
          <p:nvPr/>
        </p:nvSpPr>
        <p:spPr>
          <a:xfrm>
            <a:off x="-263236" y="-221115"/>
            <a:ext cx="13184438" cy="5140404"/>
          </a:xfrm>
          <a:prstGeom prst="rect">
            <a:avLst/>
          </a:prstGeom>
          <a:solidFill>
            <a:srgbClr val="D6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1" name="Freeform: Shape 6">
            <a:extLst>
              <a:ext uri="{FF2B5EF4-FFF2-40B4-BE49-F238E27FC236}">
                <a16:creationId xmlns:a16="http://schemas.microsoft.com/office/drawing/2014/main" id="{81525548-6268-468D-8FA4-433430B54DF7}"/>
              </a:ext>
            </a:extLst>
          </p:cNvPr>
          <p:cNvSpPr/>
          <p:nvPr/>
        </p:nvSpPr>
        <p:spPr>
          <a:xfrm>
            <a:off x="655146" y="-700181"/>
            <a:ext cx="11800500" cy="2519616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261900 w 13798291"/>
              <a:gd name="connsiteY3" fmla="*/ 3849796 h 5254210"/>
              <a:gd name="connsiteX4" fmla="*/ 0 w 13798291"/>
              <a:gd name="connsiteY4" fmla="*/ 0 h 5254210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538902 w 13798291"/>
              <a:gd name="connsiteY3" fmla="*/ 4099042 h 5254210"/>
              <a:gd name="connsiteX4" fmla="*/ 0 w 13798291"/>
              <a:gd name="connsiteY4" fmla="*/ 0 h 5254210"/>
              <a:gd name="connsiteX0" fmla="*/ 61557 w 12259389"/>
              <a:gd name="connsiteY0" fmla="*/ 1796735 h 3241043"/>
              <a:gd name="connsiteX1" fmla="*/ 12158242 w 12259389"/>
              <a:gd name="connsiteY1" fmla="*/ 0 h 3241043"/>
              <a:gd name="connsiteX2" fmla="*/ 12259389 w 12259389"/>
              <a:gd name="connsiteY2" fmla="*/ 3241043 h 3241043"/>
              <a:gd name="connsiteX3" fmla="*/ 0 w 12259389"/>
              <a:gd name="connsiteY3" fmla="*/ 2085875 h 3241043"/>
              <a:gd name="connsiteX4" fmla="*/ 61557 w 12259389"/>
              <a:gd name="connsiteY4" fmla="*/ 1796735 h 3241043"/>
              <a:gd name="connsiteX0" fmla="*/ 61557 w 12259389"/>
              <a:gd name="connsiteY0" fmla="*/ 69817 h 1514125"/>
              <a:gd name="connsiteX1" fmla="*/ 12189020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  <a:gd name="connsiteX0" fmla="*/ 61557 w 12259389"/>
              <a:gd name="connsiteY0" fmla="*/ 69817 h 1514125"/>
              <a:gd name="connsiteX1" fmla="*/ 12219798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9389" h="1514125">
                <a:moveTo>
                  <a:pt x="61557" y="69817"/>
                </a:moveTo>
                <a:lnTo>
                  <a:pt x="12219798" y="0"/>
                </a:lnTo>
                <a:lnTo>
                  <a:pt x="12259389" y="1514125"/>
                </a:lnTo>
                <a:lnTo>
                  <a:pt x="0" y="358957"/>
                </a:lnTo>
                <a:lnTo>
                  <a:pt x="61557" y="69817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2" name="Freeform: Shape 5">
            <a:extLst>
              <a:ext uri="{FF2B5EF4-FFF2-40B4-BE49-F238E27FC236}">
                <a16:creationId xmlns:a16="http://schemas.microsoft.com/office/drawing/2014/main" id="{DD5295FD-3481-42AE-B13F-C184949348B2}"/>
              </a:ext>
            </a:extLst>
          </p:cNvPr>
          <p:cNvSpPr/>
          <p:nvPr/>
        </p:nvSpPr>
        <p:spPr>
          <a:xfrm>
            <a:off x="-1870365" y="1235531"/>
            <a:ext cx="14326011" cy="5996542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7144" h="3954571">
                <a:moveTo>
                  <a:pt x="0" y="0"/>
                </a:moveTo>
                <a:lnTo>
                  <a:pt x="13697144" y="2013167"/>
                </a:lnTo>
                <a:lnTo>
                  <a:pt x="13644400" y="3954571"/>
                </a:lnTo>
                <a:lnTo>
                  <a:pt x="1261900" y="3849796"/>
                </a:lnTo>
                <a:lnTo>
                  <a:pt x="0" y="0"/>
                </a:lnTo>
                <a:close/>
              </a:path>
            </a:pathLst>
          </a:cu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3" name="Freeform: Shape 4">
            <a:extLst>
              <a:ext uri="{FF2B5EF4-FFF2-40B4-BE49-F238E27FC236}">
                <a16:creationId xmlns:a16="http://schemas.microsoft.com/office/drawing/2014/main" id="{6B301D97-74DF-43DC-84E9-0DD987C2F454}"/>
              </a:ext>
            </a:extLst>
          </p:cNvPr>
          <p:cNvSpPr/>
          <p:nvPr/>
        </p:nvSpPr>
        <p:spPr>
          <a:xfrm>
            <a:off x="-720296" y="-1846479"/>
            <a:ext cx="12469356" cy="9843918"/>
          </a:xfrm>
          <a:custGeom>
            <a:avLst/>
            <a:gdLst>
              <a:gd name="connsiteX0" fmla="*/ 0 w 7296150"/>
              <a:gd name="connsiteY0" fmla="*/ 85725 h 2038350"/>
              <a:gd name="connsiteX1" fmla="*/ 4181475 w 7296150"/>
              <a:gd name="connsiteY1" fmla="*/ 2038350 h 2038350"/>
              <a:gd name="connsiteX2" fmla="*/ 7296150 w 7296150"/>
              <a:gd name="connsiteY2" fmla="*/ 0 h 2038350"/>
              <a:gd name="connsiteX3" fmla="*/ 0 w 7296150"/>
              <a:gd name="connsiteY3" fmla="*/ 85725 h 2038350"/>
              <a:gd name="connsiteX0" fmla="*/ 0 w 6432084"/>
              <a:gd name="connsiteY0" fmla="*/ 818266 h 2770891"/>
              <a:gd name="connsiteX1" fmla="*/ 4181475 w 6432084"/>
              <a:gd name="connsiteY1" fmla="*/ 2770891 h 2770891"/>
              <a:gd name="connsiteX2" fmla="*/ 6432084 w 6432084"/>
              <a:gd name="connsiteY2" fmla="*/ 0 h 2770891"/>
              <a:gd name="connsiteX3" fmla="*/ 0 w 6432084"/>
              <a:gd name="connsiteY3" fmla="*/ 818266 h 2770891"/>
              <a:gd name="connsiteX0" fmla="*/ 0 w 6054580"/>
              <a:gd name="connsiteY0" fmla="*/ 2762666 h 2770891"/>
              <a:gd name="connsiteX1" fmla="*/ 3803971 w 6054580"/>
              <a:gd name="connsiteY1" fmla="*/ 2770891 h 2770891"/>
              <a:gd name="connsiteX2" fmla="*/ 6054580 w 6054580"/>
              <a:gd name="connsiteY2" fmla="*/ 0 h 2770891"/>
              <a:gd name="connsiteX3" fmla="*/ 0 w 6054580"/>
              <a:gd name="connsiteY3" fmla="*/ 2762666 h 2770891"/>
              <a:gd name="connsiteX0" fmla="*/ 0 w 6599864"/>
              <a:gd name="connsiteY0" fmla="*/ 1935166 h 2770891"/>
              <a:gd name="connsiteX1" fmla="*/ 4349255 w 6599864"/>
              <a:gd name="connsiteY1" fmla="*/ 2770891 h 2770891"/>
              <a:gd name="connsiteX2" fmla="*/ 6599864 w 6599864"/>
              <a:gd name="connsiteY2" fmla="*/ 0 h 2770891"/>
              <a:gd name="connsiteX3" fmla="*/ 0 w 6599864"/>
              <a:gd name="connsiteY3" fmla="*/ 1935166 h 2770891"/>
              <a:gd name="connsiteX0" fmla="*/ 0 w 11697112"/>
              <a:gd name="connsiteY0" fmla="*/ 1935166 h 4918450"/>
              <a:gd name="connsiteX1" fmla="*/ 11697112 w 11697112"/>
              <a:gd name="connsiteY1" fmla="*/ 4918450 h 4918450"/>
              <a:gd name="connsiteX2" fmla="*/ 6599864 w 11697112"/>
              <a:gd name="connsiteY2" fmla="*/ 0 h 4918450"/>
              <a:gd name="connsiteX3" fmla="*/ 0 w 11697112"/>
              <a:gd name="connsiteY3" fmla="*/ 1935166 h 4918450"/>
              <a:gd name="connsiteX0" fmla="*/ 0 w 11697112"/>
              <a:gd name="connsiteY0" fmla="*/ 1935166 h 4918450"/>
              <a:gd name="connsiteX1" fmla="*/ 5041515 w 11697112"/>
              <a:gd name="connsiteY1" fmla="*/ 325385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  <a:gd name="connsiteX0" fmla="*/ 0 w 11697112"/>
              <a:gd name="connsiteY0" fmla="*/ 1935166 h 4918450"/>
              <a:gd name="connsiteX1" fmla="*/ 436858 w 11697112"/>
              <a:gd name="connsiteY1" fmla="*/ 415160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97112" h="4918450">
                <a:moveTo>
                  <a:pt x="0" y="1935166"/>
                </a:moveTo>
                <a:lnTo>
                  <a:pt x="436858" y="4151603"/>
                </a:lnTo>
                <a:lnTo>
                  <a:pt x="11697112" y="4918450"/>
                </a:lnTo>
                <a:lnTo>
                  <a:pt x="6599864" y="0"/>
                </a:lnTo>
                <a:lnTo>
                  <a:pt x="0" y="1935166"/>
                </a:lnTo>
                <a:close/>
              </a:path>
            </a:pathLst>
          </a:custGeom>
          <a:solidFill>
            <a:srgbClr val="B82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37B3C90-83E6-4DC0-AC49-650FF539F2CB}"/>
              </a:ext>
            </a:extLst>
          </p:cNvPr>
          <p:cNvSpPr txBox="1">
            <a:spLocks/>
          </p:cNvSpPr>
          <p:nvPr/>
        </p:nvSpPr>
        <p:spPr>
          <a:xfrm>
            <a:off x="1948364" y="2919350"/>
            <a:ext cx="8295271" cy="748866"/>
          </a:xfrm>
          <a:prstGeom prst="rect">
            <a:avLst/>
          </a:prstGeom>
        </p:spPr>
        <p:txBody>
          <a:bodyPr vert="horz" lIns="82953" tIns="41476" rIns="82953" bIns="4147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55" dirty="0">
                <a:solidFill>
                  <a:schemeClr val="bg1"/>
                </a:solidFill>
                <a:latin typeface="Montserrat Black" panose="00000A00000000000000" pitchFamily="50" charset="-52"/>
              </a:rPr>
              <a:t>СПАСИБО ЗА 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A96DB5-0D9F-4948-8F55-7C9B61505B1B}"/>
              </a:ext>
            </a:extLst>
          </p:cNvPr>
          <p:cNvSpPr/>
          <p:nvPr/>
        </p:nvSpPr>
        <p:spPr>
          <a:xfrm>
            <a:off x="24582" y="4436943"/>
            <a:ext cx="87338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КОНТАКТЫ ПРОЕКТА:</a:t>
            </a:r>
            <a:r>
              <a:rPr lang="en-US" sz="2800" dirty="0">
                <a:solidFill>
                  <a:schemeClr val="bg1"/>
                </a:solidFill>
                <a:latin typeface="Circe Bold" panose="020B0602020203020203" pitchFamily="34" charset="-52"/>
              </a:rPr>
              <a:t>  </a:t>
            </a:r>
            <a:endParaRPr lang="ru-RU" sz="2800" dirty="0" smtClean="0">
              <a:solidFill>
                <a:schemeClr val="bg1"/>
              </a:solidFill>
              <a:latin typeface="Circe Bold" panose="020B0602020203020203" pitchFamily="34" charset="-52"/>
            </a:endParaRPr>
          </a:p>
          <a:p>
            <a:pPr>
              <a:lnSpc>
                <a:spcPts val="2400"/>
              </a:lnSpc>
            </a:pP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</a:endParaRPr>
          </a:p>
          <a:p>
            <a:pPr>
              <a:lnSpc>
                <a:spcPts val="2400"/>
              </a:lnSpc>
            </a:pPr>
            <a:r>
              <a:rPr lang="en-US" sz="2800" dirty="0" smtClean="0">
                <a:solidFill>
                  <a:schemeClr val="bg1"/>
                </a:solidFill>
                <a:latin typeface="Circe Bold" panose="020B0602020203020203" pitchFamily="34" charset="-52"/>
              </a:rPr>
              <a:t>https</a:t>
            </a:r>
            <a:r>
              <a:rPr lang="en-US" sz="2800" dirty="0">
                <a:solidFill>
                  <a:schemeClr val="bg1"/>
                </a:solidFill>
                <a:latin typeface="Circe Bold" panose="020B0602020203020203" pitchFamily="34" charset="-52"/>
              </a:rPr>
              <a:t>://www.sosadvokat.com/</a:t>
            </a:r>
          </a:p>
          <a:p>
            <a:pPr>
              <a:lnSpc>
                <a:spcPts val="2400"/>
              </a:lnSpc>
            </a:pPr>
            <a:endParaRPr lang="en-US" sz="2800" dirty="0">
              <a:solidFill>
                <a:schemeClr val="bg1"/>
              </a:solidFill>
              <a:effectLst/>
              <a:latin typeface="Circe Bold" panose="020B0602020203020203" pitchFamily="34" charset="-52"/>
            </a:endParaRPr>
          </a:p>
          <a:p>
            <a:pPr>
              <a:lnSpc>
                <a:spcPts val="24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+7 910 434 2516,</a:t>
            </a:r>
            <a:r>
              <a: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fvb@rambler</a:t>
            </a:r>
            <a:r>
              <a:rPr lang="en-US" sz="2800" dirty="0">
                <a:solidFill>
                  <a:schemeClr val="bg1"/>
                </a:solidFill>
                <a:latin typeface="Circe Bold" panose="020B0602020203020203" pitchFamily="34" charset="-52"/>
              </a:rPr>
              <a:t>.ru</a:t>
            </a:r>
            <a:r>
              <a: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 </a:t>
            </a:r>
            <a:br>
              <a: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</a:br>
            <a:r>
              <a: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____________________________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88" y="323541"/>
            <a:ext cx="4494904" cy="2528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75" y="4233802"/>
            <a:ext cx="1858833" cy="217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46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17290</TotalTime>
  <Words>636</Words>
  <Application>Microsoft Office PowerPoint</Application>
  <PresentationFormat>Широкоэкранный</PresentationFormat>
  <Paragraphs>111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Calibri</vt:lpstr>
      <vt:lpstr>Circe Bold</vt:lpstr>
      <vt:lpstr>Circe ExtraBold</vt:lpstr>
      <vt:lpstr>Circe</vt:lpstr>
      <vt:lpstr>Arial</vt:lpstr>
      <vt:lpstr>Montserrat</vt:lpstr>
      <vt:lpstr>Times New Roman</vt:lpstr>
      <vt:lpstr>Circe Extra Bold</vt:lpstr>
      <vt:lpstr>Circe Light</vt:lpstr>
      <vt:lpstr>Montserrat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SafeTec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Дурдина Зоя</dc:creator>
  <cp:lastModifiedBy>Вячеслав Федоров</cp:lastModifiedBy>
  <cp:revision>406</cp:revision>
  <cp:lastPrinted>2020-06-22T09:36:24Z</cp:lastPrinted>
  <dcterms:created xsi:type="dcterms:W3CDTF">2020-01-22T13:17:43Z</dcterms:created>
  <dcterms:modified xsi:type="dcterms:W3CDTF">2020-09-03T08:37:51Z</dcterms:modified>
</cp:coreProperties>
</file>