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23"/>
  </p:notesMasterIdLst>
  <p:sldIdLst>
    <p:sldId id="256" r:id="rId3"/>
    <p:sldId id="263" r:id="rId4"/>
    <p:sldId id="284" r:id="rId5"/>
    <p:sldId id="295" r:id="rId6"/>
    <p:sldId id="262" r:id="rId7"/>
    <p:sldId id="281" r:id="rId8"/>
    <p:sldId id="276" r:id="rId9"/>
    <p:sldId id="280" r:id="rId10"/>
    <p:sldId id="277" r:id="rId11"/>
    <p:sldId id="271" r:id="rId12"/>
    <p:sldId id="272" r:id="rId13"/>
    <p:sldId id="286" r:id="rId14"/>
    <p:sldId id="287" r:id="rId15"/>
    <p:sldId id="294" r:id="rId16"/>
    <p:sldId id="314" r:id="rId17"/>
    <p:sldId id="300" r:id="rId18"/>
    <p:sldId id="298" r:id="rId19"/>
    <p:sldId id="299" r:id="rId20"/>
    <p:sldId id="315" r:id="rId21"/>
    <p:sldId id="316"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2" d="100"/>
          <a:sy n="72" d="100"/>
        </p:scale>
        <p:origin x="66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0D81B8-AF1F-4064-9519-C10ABFCE6DCB}" type="datetimeFigureOut">
              <a:rPr lang="ru-RU" smtClean="0"/>
              <a:pPr/>
              <a:t>23.07.2021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168F94-BA9B-40A6-8036-0D381406E9EC}" type="slidenum">
              <a:rPr lang="ru-RU" smtClean="0"/>
              <a:pPr/>
              <a:t>‹#›</a:t>
            </a:fld>
            <a:endParaRPr lang="ru-RU"/>
          </a:p>
        </p:txBody>
      </p:sp>
    </p:spTree>
    <p:extLst>
      <p:ext uri="{BB962C8B-B14F-4D97-AF65-F5344CB8AC3E}">
        <p14:creationId xmlns:p14="http://schemas.microsoft.com/office/powerpoint/2010/main" val="2971015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A5D4B13A-9BFB-4D0A-9934-317666C114EC}"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52467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66D37201-DA70-432C-A6B7-2CD7FA3DA50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993590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CB8D5317-5D6F-47F3-8B80-3F70C911844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8356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76905DA3-A624-495D-AC1F-E9777960512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52879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F76B7EE8-5D2E-4C0B-B576-1914FED79835}"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567756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8A2850BF-D8B5-4E47-9AD5-526F358A907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00165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622DE224-46C7-42B2-B848-68336BC887F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334585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BCC4BC66-7E16-420C-83EF-AA28BE6F99D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4033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0D869D2-EFD3-4B45-9A44-0F425867881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653323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53DFA3E-E795-41E8-A517-08830E2FFAB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61209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3DF03730-37C7-46E4-9BCA-3B063B999800}"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973142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23.07.2021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23.07.2021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Текст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Comic Sans MS" pitchFamily="66" charset="0"/>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ru-RU">
              <a:solidFill>
                <a:prstClr val="black">
                  <a:tint val="75000"/>
                </a:prstClr>
              </a:solidFill>
              <a:latin typeface="Comic Sans MS" pitchFamily="66" charset="0"/>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B3302FDE-B99B-4645-B3F8-792DB3E8A69A}" type="slidenum">
              <a:rPr lang="ru-RU">
                <a:solidFill>
                  <a:prstClr val="black">
                    <a:tint val="75000"/>
                  </a:prstClr>
                </a:solidFill>
                <a:latin typeface="Comic Sans MS" pitchFamily="66" charset="0"/>
              </a:rPr>
              <a:pPr fontAlgn="base">
                <a:spcBef>
                  <a:spcPct val="0"/>
                </a:spcBef>
                <a:spcAft>
                  <a:spcPct val="0"/>
                </a:spcAft>
                <a:defRPr/>
              </a:pPr>
              <a:t>‹#›</a:t>
            </a:fld>
            <a:endParaRPr lang="ru-RU">
              <a:solidFill>
                <a:prstClr val="black">
                  <a:tint val="75000"/>
                </a:prstClr>
              </a:solidFill>
              <a:latin typeface="Comic Sans MS" pitchFamily="66" charset="0"/>
            </a:endParaRPr>
          </a:p>
        </p:txBody>
      </p:sp>
    </p:spTree>
    <p:extLst>
      <p:ext uri="{BB962C8B-B14F-4D97-AF65-F5344CB8AC3E}">
        <p14:creationId xmlns:p14="http://schemas.microsoft.com/office/powerpoint/2010/main" val="20951352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wm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jpeg"/><Relationship Id="rId7" Type="http://schemas.openxmlformats.org/officeDocument/2006/relationships/hyperlink" Target="https://prirodnadzor.admhmao.ru/formirovanie-ekologicheskoy-kultury/" TargetMode="Externa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hyperlink" Target="http://okttalsch7.86.i-schools.ru/?page=muzei-otraghenie" TargetMode="External"/><Relationship Id="rId5" Type="http://schemas.openxmlformats.org/officeDocument/2006/relationships/hyperlink" Target="https://ckstalinka.ru/muzej/" TargetMode="External"/><Relationship Id="rId4" Type="http://schemas.openxmlformats.org/officeDocument/2006/relationships/image" Target="../media/image26.jpe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71" y="1916832"/>
            <a:ext cx="7954705" cy="3600400"/>
          </a:xfrm>
        </p:spPr>
        <p:txBody>
          <a:bodyPr>
            <a:noAutofit/>
          </a:bodyPr>
          <a:lstStyle/>
          <a:p>
            <a: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Международный </a:t>
            </a:r>
            <a:b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экологический Проект</a:t>
            </a:r>
            <a:b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«конкурс-выставка детского творчества</a:t>
            </a:r>
            <a:b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«КРАСНАЯ КНИГА ГЛАЗАМИ ДЕТЕЙ»</a:t>
            </a:r>
            <a:b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br>
              <a:rPr lang="ru-RU" sz="18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1600" b="1" dirty="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Региональная инновационная площадка.</a:t>
            </a:r>
            <a:br>
              <a:rPr lang="ru-RU" sz="1600" b="1" dirty="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br>
            <a:r>
              <a:rPr lang="ru-RU" sz="1600" b="1" dirty="0">
                <a:solidFill>
                  <a:schemeClr val="bg2">
                    <a:lumMod val="50000"/>
                  </a:schemeClr>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Окружная площадка по организации и проведению Проекта</a:t>
            </a:r>
            <a:br>
              <a:rPr lang="ru-RU" sz="1600" b="1" dirty="0">
                <a:solidFill>
                  <a:schemeClr val="bg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br>
            <a:r>
              <a:rPr lang="ru-RU" sz="1600" b="1" dirty="0">
                <a:solidFill>
                  <a:schemeClr val="bg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br>
              <a:rPr lang="ru-RU" sz="1800" dirty="0">
                <a:latin typeface="Times New Roman" pitchFamily="18" charset="0"/>
                <a:cs typeface="Times New Roman" pitchFamily="18" charset="0"/>
              </a:rPr>
            </a:br>
            <a:r>
              <a:rPr lang="en-US" sz="1400" b="1" dirty="0">
                <a:latin typeface="Arial" panose="020B0604020202020204" pitchFamily="34" charset="0"/>
                <a:cs typeface="Arial" panose="020B0604020202020204" pitchFamily="34" charset="0"/>
              </a:rPr>
              <a:t>The International Ecological Project</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of Children’s Creative Works</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“RED BOOK THROUGH CHILDREN’S EYES”</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within the international ecological action </a:t>
            </a:r>
            <a:br>
              <a:rPr lang="ru-RU"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“TO SAVE AND TO PRESERVE” </a:t>
            </a:r>
            <a:endParaRPr lang="ru-RU" sz="1400" b="1" dirty="0">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425727"/>
            <a:ext cx="1872208" cy="1531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509" y="470343"/>
            <a:ext cx="1556042" cy="1487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6056" y="363766"/>
            <a:ext cx="1430437" cy="1607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fileserverogv\ecology\Educ\ЛОГОТИПЫ\ЛОГО АКЦИИ.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30898" y="3212976"/>
            <a:ext cx="1847072" cy="13255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747B4A-052A-45ED-B7B6-C4EEC6B9DB21}"/>
              </a:ext>
            </a:extLst>
          </p:cNvPr>
          <p:cNvSpPr txBox="1"/>
          <p:nvPr/>
        </p:nvSpPr>
        <p:spPr>
          <a:xfrm>
            <a:off x="0" y="5991838"/>
            <a:ext cx="91440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prstClr val="black"/>
                </a:solidFill>
                <a:effectLst/>
                <a:uLnTx/>
                <a:uFillTx/>
                <a:latin typeface="Calibri"/>
                <a:ea typeface="+mn-ea"/>
                <a:cs typeface="+mn-cs"/>
              </a:rPr>
              <a:t>МКОУ «Средняя общеобразовательная школа №7», </a:t>
            </a:r>
            <a:r>
              <a:rPr kumimoji="0" lang="ru-RU" sz="1600" b="1" i="0" u="none" strike="noStrike" kern="1200" cap="none" spc="0" normalizeH="0" baseline="0" noProof="0" dirty="0">
                <a:ln>
                  <a:noFill/>
                </a:ln>
                <a:solidFill>
                  <a:prstClr val="black"/>
                </a:solidFill>
                <a:effectLst/>
                <a:uLnTx/>
                <a:uFillTx/>
                <a:latin typeface="Calibri"/>
                <a:ea typeface="+mn-ea"/>
                <a:cs typeface="+mn-cs"/>
              </a:rPr>
              <a:t>ШЛ «Родник»</a:t>
            </a:r>
            <a:endParaRPr lang="ru-RU" sz="1600" b="1" dirty="0"/>
          </a:p>
          <a:p>
            <a:r>
              <a:rPr lang="ru-RU" sz="1600" dirty="0"/>
              <a:t>Музейно-просветительский центр </a:t>
            </a:r>
            <a:r>
              <a:rPr lang="ru-RU" sz="1600" b="1" dirty="0"/>
              <a:t>«Отражение» </a:t>
            </a:r>
            <a:r>
              <a:rPr lang="ru-RU" sz="1600" dirty="0"/>
              <a:t>МБУ «Центр культуры и спорта </a:t>
            </a:r>
            <a:r>
              <a:rPr lang="ru-RU" sz="1600" dirty="0" err="1"/>
              <a:t>гп</a:t>
            </a:r>
            <a:r>
              <a:rPr lang="ru-RU" sz="1600" dirty="0"/>
              <a:t>. </a:t>
            </a:r>
            <a:r>
              <a:rPr lang="ru-RU" sz="1600" dirty="0" err="1"/>
              <a:t>Талинка</a:t>
            </a:r>
            <a:r>
              <a:rPr lang="ru-RU" sz="1600" dirty="0"/>
              <a:t>»</a:t>
            </a:r>
          </a:p>
          <a:p>
            <a:r>
              <a:rPr lang="ru-RU" sz="1600" dirty="0"/>
              <a:t>МБУ ДО </a:t>
            </a:r>
            <a:r>
              <a:rPr lang="ru-RU" sz="1600" b="1" dirty="0"/>
              <a:t>«Детская школа искусств»</a:t>
            </a:r>
          </a:p>
        </p:txBody>
      </p:sp>
    </p:spTree>
    <p:extLst>
      <p:ext uri="{BB962C8B-B14F-4D97-AF65-F5344CB8AC3E}">
        <p14:creationId xmlns:p14="http://schemas.microsoft.com/office/powerpoint/2010/main" val="597107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426170"/>
          </a:xfrm>
        </p:spPr>
        <p:txBody>
          <a:bodyPr>
            <a:noAutofit/>
          </a:bodyPr>
          <a:lstStyle/>
          <a:p>
            <a:pPr lvl="0">
              <a:spcBef>
                <a:spcPct val="20000"/>
              </a:spcBef>
            </a:pPr>
            <a:r>
              <a:rPr lang="ru-RU" sz="2000" b="1" dirty="0">
                <a:solidFill>
                  <a:srgbClr val="D6ECFF">
                    <a:lumMod val="25000"/>
                  </a:srgbClr>
                </a:solidFill>
                <a:effectLst>
                  <a:outerShdw blurRad="38100" dist="38100" dir="2700000" algn="tl">
                    <a:srgbClr val="000000">
                      <a:alpha val="43137"/>
                    </a:srgbClr>
                  </a:outerShdw>
                </a:effectLst>
                <a:latin typeface="Times New Roman" pitchFamily="18" charset="0"/>
                <a:ea typeface="+mn-ea"/>
                <a:cs typeface="Times New Roman" pitchFamily="18" charset="0"/>
              </a:rPr>
              <a:t>III-й этап </a:t>
            </a:r>
            <a:r>
              <a:rPr lang="ru-RU" sz="2000" dirty="0">
                <a:solidFill>
                  <a:srgbClr val="D6ECFF">
                    <a:lumMod val="25000"/>
                  </a:srgbClr>
                </a:solidFill>
                <a:latin typeface="Times New Roman" pitchFamily="18" charset="0"/>
                <a:ea typeface="+mn-ea"/>
                <a:cs typeface="Times New Roman" pitchFamily="18" charset="0"/>
              </a:rPr>
              <a:t>– издание книги-сборника</a:t>
            </a:r>
            <a:br>
              <a:rPr lang="ru-RU" sz="2000" dirty="0">
                <a:solidFill>
                  <a:srgbClr val="D6ECFF">
                    <a:lumMod val="25000"/>
                  </a:srgbClr>
                </a:solidFill>
                <a:latin typeface="Times New Roman" pitchFamily="18" charset="0"/>
                <a:ea typeface="+mn-ea"/>
                <a:cs typeface="Times New Roman" pitchFamily="18" charset="0"/>
              </a:rPr>
            </a:br>
            <a:r>
              <a:rPr lang="ru-RU" sz="2000" dirty="0">
                <a:solidFill>
                  <a:srgbClr val="D6ECFF">
                    <a:lumMod val="25000"/>
                  </a:srgbClr>
                </a:solidFill>
                <a:latin typeface="Times New Roman" pitchFamily="18" charset="0"/>
                <a:ea typeface="+mn-ea"/>
                <a:cs typeface="Times New Roman" pitchFamily="18" charset="0"/>
              </a:rPr>
              <a:t>лучших творческих работ лауреатов Проекта</a:t>
            </a:r>
            <a:r>
              <a:rPr lang="en-US" sz="2000" dirty="0">
                <a:solidFill>
                  <a:srgbClr val="D6ECFF">
                    <a:lumMod val="25000"/>
                  </a:srgbClr>
                </a:solidFill>
                <a:latin typeface="Times New Roman" pitchFamily="18" charset="0"/>
                <a:ea typeface="+mn-ea"/>
                <a:cs typeface="Times New Roman" pitchFamily="18" charset="0"/>
              </a:rPr>
              <a:t> </a:t>
            </a:r>
            <a:br>
              <a:rPr lang="en-US" sz="2000" dirty="0">
                <a:solidFill>
                  <a:srgbClr val="D6ECFF">
                    <a:lumMod val="25000"/>
                  </a:srgbClr>
                </a:solidFill>
                <a:latin typeface="Times New Roman" pitchFamily="18" charset="0"/>
                <a:ea typeface="+mn-ea"/>
                <a:cs typeface="Times New Roman" pitchFamily="18" charset="0"/>
              </a:rPr>
            </a:br>
            <a:r>
              <a:rPr lang="en-US" sz="2000" b="1" dirty="0">
                <a:solidFill>
                  <a:schemeClr val="accent4">
                    <a:lumMod val="75000"/>
                  </a:schemeClr>
                </a:solidFill>
                <a:latin typeface="Times New Roman" pitchFamily="18" charset="0"/>
                <a:ea typeface="+mn-ea"/>
                <a:cs typeface="Times New Roman" pitchFamily="18" charset="0"/>
              </a:rPr>
              <a:t>The third stage </a:t>
            </a:r>
            <a:r>
              <a:rPr lang="en-US" sz="2000" dirty="0">
                <a:solidFill>
                  <a:schemeClr val="accent4">
                    <a:lumMod val="75000"/>
                  </a:schemeClr>
                </a:solidFill>
                <a:latin typeface="Times New Roman" pitchFamily="18" charset="0"/>
                <a:ea typeface="+mn-ea"/>
                <a:cs typeface="Times New Roman" pitchFamily="18" charset="0"/>
              </a:rPr>
              <a:t>- publication of an album with the Project’s best creative works</a:t>
            </a:r>
            <a:br>
              <a:rPr lang="ru-RU" sz="2000" dirty="0">
                <a:solidFill>
                  <a:schemeClr val="accent4">
                    <a:lumMod val="75000"/>
                  </a:schemeClr>
                </a:solidFill>
                <a:latin typeface="Times New Roman" pitchFamily="18" charset="0"/>
                <a:ea typeface="+mn-ea"/>
                <a:cs typeface="Times New Roman" pitchFamily="18" charset="0"/>
              </a:rPr>
            </a:br>
            <a:r>
              <a:rPr lang="en-US" sz="2000" dirty="0">
                <a:solidFill>
                  <a:schemeClr val="accent4">
                    <a:lumMod val="75000"/>
                  </a:schemeClr>
                </a:solidFill>
                <a:latin typeface="Times New Roman" pitchFamily="18" charset="0"/>
                <a:ea typeface="+mn-ea"/>
                <a:cs typeface="Times New Roman" pitchFamily="18" charset="0"/>
              </a:rPr>
              <a:t>(of laureates)</a:t>
            </a:r>
            <a:endParaRPr lang="ru-RU" sz="20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 name="Рисунок 16" descr="Описание: C:\Users\Образ\Desktop\Кр. к. 20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418" y="1692958"/>
            <a:ext cx="1765506" cy="2300647"/>
          </a:xfrm>
          <a:prstGeom prst="rect">
            <a:avLst/>
          </a:prstGeom>
          <a:noFill/>
          <a:ln>
            <a:noFill/>
          </a:ln>
        </p:spPr>
      </p:pic>
      <p:pic>
        <p:nvPicPr>
          <p:cNvPr id="5131" name="Picture 11" descr="C:\Users\samokaevaas\Pictures\тигр (298x4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2123" y="1692959"/>
            <a:ext cx="1518473" cy="2273725"/>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samokaevaas\Pictures\вод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6239" y="1692959"/>
            <a:ext cx="1666994" cy="230064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36239" y="4125765"/>
            <a:ext cx="1749671" cy="738664"/>
          </a:xfrm>
          <a:prstGeom prst="rect">
            <a:avLst/>
          </a:prstGeom>
        </p:spPr>
        <p:txBody>
          <a:bodyPr wrap="square">
            <a:spAutoFit/>
          </a:bodyPr>
          <a:lstStyle/>
          <a:p>
            <a:r>
              <a:rPr lang="ru-RU" sz="1400" dirty="0">
                <a:latin typeface="Times New Roman" pitchFamily="18" charset="0"/>
                <a:cs typeface="Times New Roman" pitchFamily="18" charset="0"/>
              </a:rPr>
              <a:t>Красная книга глазами детей</a:t>
            </a:r>
          </a:p>
          <a:p>
            <a:r>
              <a:rPr lang="ru-RU" sz="1400" dirty="0">
                <a:latin typeface="Times New Roman" pitchFamily="18" charset="0"/>
                <a:cs typeface="Times New Roman" pitchFamily="18" charset="0"/>
              </a:rPr>
              <a:t> Екатеринбург, 2013</a:t>
            </a:r>
          </a:p>
        </p:txBody>
      </p:sp>
      <p:sp>
        <p:nvSpPr>
          <p:cNvPr id="6" name="Прямоугольник 5"/>
          <p:cNvSpPr/>
          <p:nvPr/>
        </p:nvSpPr>
        <p:spPr>
          <a:xfrm>
            <a:off x="149418" y="4091055"/>
            <a:ext cx="1895555" cy="954107"/>
          </a:xfrm>
          <a:prstGeom prst="rect">
            <a:avLst/>
          </a:prstGeom>
        </p:spPr>
        <p:txBody>
          <a:bodyPr wrap="square">
            <a:spAutoFit/>
          </a:bodyPr>
          <a:lstStyle/>
          <a:p>
            <a:pPr lvl="0"/>
            <a:r>
              <a:rPr lang="ru-RU" sz="1400" dirty="0">
                <a:solidFill>
                  <a:prstClr val="black"/>
                </a:solidFill>
                <a:latin typeface="Times New Roman" pitchFamily="18" charset="0"/>
                <a:cs typeface="Times New Roman" pitchFamily="18" charset="0"/>
              </a:rPr>
              <a:t>Красная книга глазами детей</a:t>
            </a:r>
          </a:p>
          <a:p>
            <a:pPr lvl="0"/>
            <a:r>
              <a:rPr lang="ru-RU" sz="1400" dirty="0">
                <a:solidFill>
                  <a:prstClr val="black"/>
                </a:solidFill>
                <a:latin typeface="Times New Roman" pitchFamily="18" charset="0"/>
                <a:cs typeface="Times New Roman" pitchFamily="18" charset="0"/>
              </a:rPr>
              <a:t> Ханты-Мансийск, 2013</a:t>
            </a:r>
          </a:p>
        </p:txBody>
      </p:sp>
      <p:sp>
        <p:nvSpPr>
          <p:cNvPr id="7" name="Прямоугольник 6"/>
          <p:cNvSpPr/>
          <p:nvPr/>
        </p:nvSpPr>
        <p:spPr>
          <a:xfrm>
            <a:off x="3909815" y="4160475"/>
            <a:ext cx="1749671" cy="738664"/>
          </a:xfrm>
          <a:prstGeom prst="rect">
            <a:avLst/>
          </a:prstGeom>
        </p:spPr>
        <p:txBody>
          <a:bodyPr wrap="square">
            <a:spAutoFit/>
          </a:bodyPr>
          <a:lstStyle/>
          <a:p>
            <a:pPr lvl="0"/>
            <a:r>
              <a:rPr lang="ru-RU" sz="1400" dirty="0">
                <a:solidFill>
                  <a:prstClr val="black"/>
                </a:solidFill>
                <a:latin typeface="Times New Roman" pitchFamily="18" charset="0"/>
                <a:cs typeface="Times New Roman" pitchFamily="18" charset="0"/>
              </a:rPr>
              <a:t>Красная книга глазами детей</a:t>
            </a:r>
          </a:p>
          <a:p>
            <a:pPr lvl="0"/>
            <a:r>
              <a:rPr lang="ru-RU" sz="1400" dirty="0">
                <a:solidFill>
                  <a:prstClr val="black"/>
                </a:solidFill>
                <a:latin typeface="Times New Roman" pitchFamily="18" charset="0"/>
                <a:cs typeface="Times New Roman" pitchFamily="18" charset="0"/>
              </a:rPr>
              <a:t>Тюмень, 2015</a:t>
            </a:r>
          </a:p>
        </p:txBody>
      </p:sp>
      <p:sp>
        <p:nvSpPr>
          <p:cNvPr id="4" name="Прямоугольник 3"/>
          <p:cNvSpPr/>
          <p:nvPr/>
        </p:nvSpPr>
        <p:spPr>
          <a:xfrm>
            <a:off x="0" y="5235894"/>
            <a:ext cx="9144000" cy="1534394"/>
          </a:xfrm>
          <a:prstGeom prst="rect">
            <a:avLst/>
          </a:prstGeom>
        </p:spPr>
        <p:txBody>
          <a:bodyPr wrap="square">
            <a:spAutoFit/>
          </a:bodyPr>
          <a:lstStyle/>
          <a:p>
            <a:r>
              <a:rPr lang="ru-RU" sz="1600" b="1" dirty="0">
                <a:latin typeface="Times New Roman" pitchFamily="18" charset="0"/>
                <a:cs typeface="Times New Roman" pitchFamily="18" charset="0"/>
              </a:rPr>
              <a:t>Электронные варианты книг-сборников, онлайн-выставки, документы Проекта </a:t>
            </a:r>
            <a:r>
              <a:rPr lang="ru-RU" sz="1600" dirty="0">
                <a:latin typeface="Times New Roman" pitchFamily="18" charset="0"/>
                <a:cs typeface="Times New Roman" pitchFamily="18" charset="0"/>
              </a:rPr>
              <a:t>можно найти на сайтах:</a:t>
            </a:r>
          </a:p>
          <a:p>
            <a:pPr algn="just">
              <a:lnSpc>
                <a:spcPct val="107000"/>
              </a:lnSpc>
              <a:spcAft>
                <a:spcPts val="800"/>
              </a:spcAft>
            </a:pPr>
            <a:r>
              <a:rPr lang="ru-RU" sz="16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5"/>
              </a:rPr>
              <a:t>https://ckstalinka.ru/muzej/</a:t>
            </a:r>
            <a:endParaRPr lang="ru-RU" sz="16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ru-RU" sz="14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6"/>
              </a:rPr>
              <a:t>http://okttalsch7.86.i-schools.ru/?page=muzei-otraghenie</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b="1"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7"/>
              </a:rPr>
              <a:t>https://prirodnadzor.admhmao.ru/formirovanie-ekologicheskoy-kultury/</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30721932-8739-4DC3-8DE7-3B7C599F218C}"/>
              </a:ext>
            </a:extLst>
          </p:cNvPr>
          <p:cNvPicPr>
            <a:picLocks noChangeAspect="1"/>
          </p:cNvPicPr>
          <p:nvPr/>
        </p:nvPicPr>
        <p:blipFill>
          <a:blip r:embed="rId8"/>
          <a:stretch>
            <a:fillRect/>
          </a:stretch>
        </p:blipFill>
        <p:spPr>
          <a:xfrm>
            <a:off x="7416784" y="1645144"/>
            <a:ext cx="1588408" cy="2289889"/>
          </a:xfrm>
          <a:prstGeom prst="rect">
            <a:avLst/>
          </a:prstGeom>
        </p:spPr>
      </p:pic>
      <p:pic>
        <p:nvPicPr>
          <p:cNvPr id="10" name="Рисунок 9">
            <a:extLst>
              <a:ext uri="{FF2B5EF4-FFF2-40B4-BE49-F238E27FC236}">
                <a16:creationId xmlns:a16="http://schemas.microsoft.com/office/drawing/2014/main" id="{B283C91B-0174-44F8-B087-E7148CD3CB1C}"/>
              </a:ext>
            </a:extLst>
          </p:cNvPr>
          <p:cNvPicPr>
            <a:picLocks noChangeAspect="1"/>
          </p:cNvPicPr>
          <p:nvPr/>
        </p:nvPicPr>
        <p:blipFill>
          <a:blip r:embed="rId9"/>
          <a:stretch>
            <a:fillRect/>
          </a:stretch>
        </p:blipFill>
        <p:spPr>
          <a:xfrm>
            <a:off x="5659486" y="1673139"/>
            <a:ext cx="1588408" cy="2313119"/>
          </a:xfrm>
          <a:prstGeom prst="rect">
            <a:avLst/>
          </a:prstGeom>
        </p:spPr>
      </p:pic>
      <p:sp>
        <p:nvSpPr>
          <p:cNvPr id="15" name="TextBox 14">
            <a:extLst>
              <a:ext uri="{FF2B5EF4-FFF2-40B4-BE49-F238E27FC236}">
                <a16:creationId xmlns:a16="http://schemas.microsoft.com/office/drawing/2014/main" id="{4C903289-7D51-4B2C-8852-73845988A5E7}"/>
              </a:ext>
            </a:extLst>
          </p:cNvPr>
          <p:cNvSpPr txBox="1"/>
          <p:nvPr/>
        </p:nvSpPr>
        <p:spPr>
          <a:xfrm>
            <a:off x="5659486" y="4125765"/>
            <a:ext cx="1864842" cy="954107"/>
          </a:xfrm>
          <a:prstGeom prst="rect">
            <a:avLst/>
          </a:prstGeom>
          <a:noFill/>
        </p:spPr>
        <p:txBody>
          <a:bodyPr wrap="square">
            <a:spAutoFit/>
          </a:bodyPr>
          <a:lstStyle/>
          <a:p>
            <a:r>
              <a:rPr lang="ru-RU" sz="1400" dirty="0">
                <a:latin typeface="Times New Roman" panose="02020603050405020304" pitchFamily="18" charset="0"/>
                <a:cs typeface="Times New Roman" panose="02020603050405020304" pitchFamily="18" charset="0"/>
              </a:rPr>
              <a:t>Красная книга глазами детей</a:t>
            </a:r>
          </a:p>
          <a:p>
            <a:r>
              <a:rPr lang="ru-RU" sz="1400" dirty="0">
                <a:latin typeface="Times New Roman" panose="02020603050405020304" pitchFamily="18" charset="0"/>
                <a:cs typeface="Times New Roman" panose="02020603050405020304" pitchFamily="18" charset="0"/>
              </a:rPr>
              <a:t>Ханты-Мансийск, 2017</a:t>
            </a:r>
          </a:p>
        </p:txBody>
      </p:sp>
      <p:sp>
        <p:nvSpPr>
          <p:cNvPr id="18" name="TextBox 17">
            <a:extLst>
              <a:ext uri="{FF2B5EF4-FFF2-40B4-BE49-F238E27FC236}">
                <a16:creationId xmlns:a16="http://schemas.microsoft.com/office/drawing/2014/main" id="{AA9CD46A-9687-4D62-B060-B75C27FF1667}"/>
              </a:ext>
            </a:extLst>
          </p:cNvPr>
          <p:cNvSpPr txBox="1"/>
          <p:nvPr/>
        </p:nvSpPr>
        <p:spPr>
          <a:xfrm>
            <a:off x="7247893" y="4125765"/>
            <a:ext cx="1757835" cy="954107"/>
          </a:xfrm>
          <a:prstGeom prst="rect">
            <a:avLst/>
          </a:prstGeom>
          <a:noFill/>
        </p:spPr>
        <p:txBody>
          <a:bodyPr wrap="square">
            <a:spAutoFit/>
          </a:bodyPr>
          <a:lstStyle/>
          <a:p>
            <a:r>
              <a:rPr lang="ru-RU" sz="1400" dirty="0">
                <a:latin typeface="Times New Roman" panose="02020603050405020304" pitchFamily="18" charset="0"/>
                <a:cs typeface="Times New Roman" panose="02020603050405020304" pitchFamily="18" charset="0"/>
              </a:rPr>
              <a:t>Красная книга глазами детей</a:t>
            </a:r>
          </a:p>
          <a:p>
            <a:r>
              <a:rPr lang="ru-RU" sz="1400" dirty="0">
                <a:latin typeface="Times New Roman" panose="02020603050405020304" pitchFamily="18" charset="0"/>
                <a:cs typeface="Times New Roman" panose="02020603050405020304" pitchFamily="18" charset="0"/>
              </a:rPr>
              <a:t>Ханты-Мансийск, 2019</a:t>
            </a:r>
          </a:p>
        </p:txBody>
      </p:sp>
    </p:spTree>
    <p:extLst>
      <p:ext uri="{BB962C8B-B14F-4D97-AF65-F5344CB8AC3E}">
        <p14:creationId xmlns:p14="http://schemas.microsoft.com/office/powerpoint/2010/main" val="36438448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45663"/>
            <a:ext cx="8568952" cy="466615"/>
          </a:xfrm>
        </p:spPr>
        <p:txBody>
          <a:bodyPr>
            <a:noAutofit/>
          </a:bodyPr>
          <a:lstStyle/>
          <a:p>
            <a:r>
              <a:rPr lang="ru-RU" sz="2000" b="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Мониторинг </a:t>
            </a:r>
            <a:r>
              <a:rPr lang="en-GB" sz="2000" b="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GB" sz="20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Tracking Results</a:t>
            </a:r>
            <a:endParaRPr lang="ru-RU" sz="20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1" name="Объект 2"/>
          <p:cNvSpPr>
            <a:spLocks noGrp="1"/>
          </p:cNvSpPr>
          <p:nvPr>
            <p:ph idx="1"/>
          </p:nvPr>
        </p:nvSpPr>
        <p:spPr>
          <a:xfrm>
            <a:off x="467544" y="612279"/>
            <a:ext cx="8497639" cy="5985050"/>
          </a:xfrm>
        </p:spPr>
        <p:txBody>
          <a:bodyPr>
            <a:noAutofit/>
          </a:bodyPr>
          <a:lstStyle/>
          <a:p>
            <a:pPr marL="0" indent="0" algn="just">
              <a:buNone/>
            </a:pPr>
            <a:r>
              <a:rPr lang="ru-RU" sz="1800"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Мониторинг участия детей в реализации Проекта с </a:t>
            </a:r>
            <a:r>
              <a:rPr lang="ru-RU" sz="1800" b="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2008</a:t>
            </a:r>
            <a:r>
              <a:rPr lang="ru-RU" sz="1800"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по </a:t>
            </a:r>
            <a:r>
              <a:rPr lang="ru-RU" sz="1800" b="1" dirty="0">
                <a:solidFill>
                  <a:schemeClr val="accent2">
                    <a:lumMod val="60000"/>
                    <a:lumOff val="40000"/>
                  </a:schemeClr>
                </a:solidFill>
                <a:effectLst>
                  <a:outerShdw blurRad="38100" dist="38100" dir="2700000" algn="tl">
                    <a:srgbClr val="000000">
                      <a:alpha val="43137"/>
                    </a:srgbClr>
                  </a:outerShdw>
                </a:effectLst>
                <a:latin typeface="Times New Roman" pitchFamily="18" charset="0"/>
                <a:cs typeface="Times New Roman" pitchFamily="18" charset="0"/>
              </a:rPr>
              <a:t>2019</a:t>
            </a:r>
            <a:r>
              <a:rPr lang="ru-RU" sz="1800"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годы</a:t>
            </a:r>
            <a:endParaRPr lang="en-GB" sz="1800"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spcBef>
                <a:spcPts val="0"/>
              </a:spcBef>
              <a:buNone/>
            </a:pPr>
            <a:r>
              <a:rPr lang="en-GB"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Participants</a:t>
            </a:r>
            <a:endParaRPr lang="ru-RU"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spcBef>
                <a:spcPts val="0"/>
              </a:spcBef>
              <a:buNone/>
            </a:pPr>
            <a:endParaRPr lang="ru-RU"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pPr>
            <a:endParaRPr lang="ru-RU" sz="1600" dirty="0"/>
          </a:p>
          <a:p>
            <a:endParaRPr lang="ru-RU" sz="1600" dirty="0">
              <a:solidFill>
                <a:schemeClr val="accent5">
                  <a:lumMod val="75000"/>
                </a:schemeClr>
              </a:solidFill>
            </a:endParaRPr>
          </a:p>
        </p:txBody>
      </p:sp>
      <p:sp>
        <p:nvSpPr>
          <p:cNvPr id="3" name="Прямоугольник 2"/>
          <p:cNvSpPr/>
          <p:nvPr/>
        </p:nvSpPr>
        <p:spPr>
          <a:xfrm>
            <a:off x="683568" y="3701819"/>
            <a:ext cx="7727894" cy="3139321"/>
          </a:xfrm>
          <a:prstGeom prst="rect">
            <a:avLst/>
          </a:prstGeom>
        </p:spPr>
        <p:txBody>
          <a:bodyPr wrap="square">
            <a:spAutoFit/>
          </a:bodyPr>
          <a:lstStyle/>
          <a:p>
            <a:r>
              <a:rPr lang="ru-RU"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Мониторинг участия регионов РФ и стран в реализации Проекта</a:t>
            </a:r>
            <a:r>
              <a:rPr lang="en-GB" b="1" dirty="0">
                <a:solidFill>
                  <a:schemeClr val="accent2">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p>
          <a:p>
            <a:r>
              <a:rPr lang="en-GB"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The RF Regions and Countries of the World</a:t>
            </a:r>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Рисунок 3">
            <a:extLst>
              <a:ext uri="{FF2B5EF4-FFF2-40B4-BE49-F238E27FC236}">
                <a16:creationId xmlns:a16="http://schemas.microsoft.com/office/drawing/2014/main" id="{77DE5756-ED7F-4046-8B3B-4A774A61B46E}"/>
              </a:ext>
            </a:extLst>
          </p:cNvPr>
          <p:cNvPicPr>
            <a:picLocks noChangeAspect="1"/>
          </p:cNvPicPr>
          <p:nvPr/>
        </p:nvPicPr>
        <p:blipFill>
          <a:blip r:embed="rId2"/>
          <a:stretch>
            <a:fillRect/>
          </a:stretch>
        </p:blipFill>
        <p:spPr>
          <a:xfrm>
            <a:off x="611560" y="4255849"/>
            <a:ext cx="7976641" cy="2322008"/>
          </a:xfrm>
          <a:prstGeom prst="rect">
            <a:avLst/>
          </a:prstGeom>
        </p:spPr>
      </p:pic>
      <p:pic>
        <p:nvPicPr>
          <p:cNvPr id="5" name="Рисунок 4">
            <a:extLst>
              <a:ext uri="{FF2B5EF4-FFF2-40B4-BE49-F238E27FC236}">
                <a16:creationId xmlns:a16="http://schemas.microsoft.com/office/drawing/2014/main" id="{EF15299B-14B7-425D-9FB5-804CE26F4BA2}"/>
              </a:ext>
            </a:extLst>
          </p:cNvPr>
          <p:cNvPicPr>
            <a:picLocks noChangeAspect="1"/>
          </p:cNvPicPr>
          <p:nvPr/>
        </p:nvPicPr>
        <p:blipFill>
          <a:blip r:embed="rId3"/>
          <a:stretch>
            <a:fillRect/>
          </a:stretch>
        </p:blipFill>
        <p:spPr>
          <a:xfrm>
            <a:off x="659159" y="1131548"/>
            <a:ext cx="7929042" cy="2570271"/>
          </a:xfrm>
          <a:prstGeom prst="rect">
            <a:avLst/>
          </a:prstGeom>
        </p:spPr>
      </p:pic>
    </p:spTree>
    <p:extLst>
      <p:ext uri="{BB962C8B-B14F-4D97-AF65-F5344CB8AC3E}">
        <p14:creationId xmlns:p14="http://schemas.microsoft.com/office/powerpoint/2010/main" val="3138446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42918"/>
          </a:xfrm>
        </p:spPr>
        <p:txBody>
          <a:bodyPr>
            <a:noAutofit/>
          </a:bodyPr>
          <a:lstStyle/>
          <a:p>
            <a:r>
              <a:rPr lang="ru-RU" sz="28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Результаты Проекта:</a:t>
            </a:r>
          </a:p>
        </p:txBody>
      </p:sp>
      <p:sp>
        <p:nvSpPr>
          <p:cNvPr id="3" name="Объект 2"/>
          <p:cNvSpPr>
            <a:spLocks noGrp="1"/>
          </p:cNvSpPr>
          <p:nvPr>
            <p:ph idx="1"/>
          </p:nvPr>
        </p:nvSpPr>
        <p:spPr>
          <a:xfrm>
            <a:off x="142844" y="755374"/>
            <a:ext cx="8858312" cy="5841978"/>
          </a:xfrm>
        </p:spPr>
        <p:txBody>
          <a:bodyPr>
            <a:noAutofit/>
          </a:bodyPr>
          <a:lstStyle/>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2006 год </a:t>
            </a:r>
            <a:r>
              <a:rPr lang="ru-RU" sz="1600" dirty="0">
                <a:solidFill>
                  <a:schemeClr val="accent5">
                    <a:lumMod val="75000"/>
                  </a:schemeClr>
                </a:solidFill>
                <a:latin typeface="Times New Roman" pitchFamily="18" charset="0"/>
                <a:cs typeface="Times New Roman" pitchFamily="18" charset="0"/>
              </a:rPr>
              <a:t>- реализация конкурса «Красная книга </a:t>
            </a:r>
            <a:r>
              <a:rPr lang="ru-RU" sz="1600" dirty="0" err="1">
                <a:solidFill>
                  <a:schemeClr val="accent5">
                    <a:lumMod val="75000"/>
                  </a:schemeClr>
                </a:solidFill>
                <a:latin typeface="Times New Roman" pitchFamily="18" charset="0"/>
                <a:cs typeface="Times New Roman" pitchFamily="18" charset="0"/>
              </a:rPr>
              <a:t>Югры</a:t>
            </a:r>
            <a:r>
              <a:rPr lang="ru-RU" sz="1600" dirty="0">
                <a:solidFill>
                  <a:schemeClr val="accent5">
                    <a:lumMod val="75000"/>
                  </a:schemeClr>
                </a:solidFill>
                <a:latin typeface="Times New Roman" pitchFamily="18" charset="0"/>
                <a:cs typeface="Times New Roman" pitchFamily="18" charset="0"/>
              </a:rPr>
              <a:t> глазами детей» на муниципальном уровне (</a:t>
            </a:r>
            <a:r>
              <a:rPr lang="ru-RU" sz="1600" dirty="0" err="1">
                <a:solidFill>
                  <a:schemeClr val="accent5">
                    <a:lumMod val="75000"/>
                  </a:schemeClr>
                </a:solidFill>
                <a:latin typeface="Times New Roman" pitchFamily="18" charset="0"/>
                <a:cs typeface="Times New Roman" pitchFamily="18" charset="0"/>
              </a:rPr>
              <a:t>гп</a:t>
            </a:r>
            <a:r>
              <a:rPr lang="ru-RU" sz="1600" dirty="0">
                <a:solidFill>
                  <a:schemeClr val="accent5">
                    <a:lumMod val="75000"/>
                  </a:schemeClr>
                </a:solidFill>
                <a:latin typeface="Times New Roman" pitchFamily="18" charset="0"/>
                <a:cs typeface="Times New Roman" pitchFamily="18" charset="0"/>
              </a:rPr>
              <a:t>. </a:t>
            </a:r>
            <a:r>
              <a:rPr lang="ru-RU" sz="1600" dirty="0" err="1">
                <a:solidFill>
                  <a:schemeClr val="accent5">
                    <a:lumMod val="75000"/>
                  </a:schemeClr>
                </a:solidFill>
                <a:latin typeface="Times New Roman" pitchFamily="18" charset="0"/>
                <a:cs typeface="Times New Roman" pitchFamily="18" charset="0"/>
              </a:rPr>
              <a:t>Талинка</a:t>
            </a:r>
            <a:r>
              <a:rPr lang="ru-RU" sz="1600" dirty="0">
                <a:solidFill>
                  <a:schemeClr val="accent5">
                    <a:lumMod val="75000"/>
                  </a:schemeClr>
                </a:solidFill>
                <a:latin typeface="Times New Roman" pitchFamily="18" charset="0"/>
                <a:cs typeface="Times New Roman" pitchFamily="18" charset="0"/>
              </a:rPr>
              <a:t> Октябрьский район, ХМАО - Югра);</a:t>
            </a:r>
          </a:p>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2008 год </a:t>
            </a:r>
            <a:r>
              <a:rPr lang="ru-RU" sz="1600" dirty="0">
                <a:solidFill>
                  <a:schemeClr val="accent5">
                    <a:lumMod val="75000"/>
                  </a:schemeClr>
                </a:solidFill>
                <a:latin typeface="Times New Roman" pitchFamily="18" charset="0"/>
                <a:cs typeface="Times New Roman" pitchFamily="18" charset="0"/>
              </a:rPr>
              <a:t>- презентация конкурса и проведение выставки на Всероссийской конференции по экологическому образованию и просвещению в интересах устойчивого развития, г. Ханты-Мансийск;</a:t>
            </a:r>
          </a:p>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2009 год </a:t>
            </a:r>
            <a:r>
              <a:rPr lang="ru-RU" sz="1600" dirty="0">
                <a:solidFill>
                  <a:schemeClr val="accent5">
                    <a:lumMod val="75000"/>
                  </a:schemeClr>
                </a:solidFill>
                <a:latin typeface="Times New Roman" pitchFamily="18" charset="0"/>
                <a:cs typeface="Times New Roman" pitchFamily="18" charset="0"/>
              </a:rPr>
              <a:t>- окружной конкурс детского творчества «Красная книга Югры глазами детей»;</a:t>
            </a:r>
          </a:p>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2010 год </a:t>
            </a:r>
            <a:r>
              <a:rPr lang="ru-RU" sz="1600" dirty="0">
                <a:solidFill>
                  <a:schemeClr val="accent5">
                    <a:lumMod val="75000"/>
                  </a:schemeClr>
                </a:solidFill>
                <a:latin typeface="Times New Roman" pitchFamily="18" charset="0"/>
                <a:cs typeface="Times New Roman" pitchFamily="18" charset="0"/>
              </a:rPr>
              <a:t>– Международный Проект «Конкурс-выставка детского творчества «Красная книга глазами детей» (далее – Проект) получение эгиды Комиссии РФ по делам ЮНЕСКО;</a:t>
            </a:r>
          </a:p>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2013 год </a:t>
            </a:r>
            <a:r>
              <a:rPr lang="ru-RU" sz="1600" dirty="0">
                <a:solidFill>
                  <a:schemeClr val="accent5">
                    <a:lumMod val="75000"/>
                  </a:schemeClr>
                </a:solidFill>
                <a:latin typeface="Times New Roman" pitchFamily="18" charset="0"/>
                <a:cs typeface="Times New Roman" pitchFamily="18" charset="0"/>
              </a:rPr>
              <a:t>- Проект вошел в План по проведению Года охраны окружающей среды в России, в рамках основных мероприятий Международной экологической акции «Спасти и сохранить»;</a:t>
            </a:r>
          </a:p>
          <a:p>
            <a:r>
              <a:rPr lang="ru-RU" sz="1600" b="1" dirty="0">
                <a:solidFill>
                  <a:schemeClr val="accent5">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2014 год </a:t>
            </a:r>
            <a:r>
              <a:rPr lang="ru-RU" sz="1600" dirty="0">
                <a:solidFill>
                  <a:schemeClr val="accent5">
                    <a:lumMod val="75000"/>
                  </a:schemeClr>
                </a:solidFill>
                <a:latin typeface="Times New Roman" pitchFamily="18" charset="0"/>
                <a:cs typeface="Times New Roman" pitchFamily="18" charset="0"/>
              </a:rPr>
              <a:t>- реализация Проекта под эгидой Международной организации северных регионов «Северный форум»;</a:t>
            </a:r>
          </a:p>
          <a:p>
            <a:pPr lvl="0"/>
            <a:r>
              <a:rPr lang="ru-RU" sz="1600" b="1" dirty="0">
                <a:solidFill>
                  <a:srgbClr val="738AC8">
                    <a:lumMod val="75000"/>
                  </a:srgbClr>
                </a:solidFill>
                <a:effectLst>
                  <a:outerShdw blurRad="38100" dist="38100" dir="2700000" algn="tl">
                    <a:srgbClr val="000000">
                      <a:alpha val="43137"/>
                    </a:srgbClr>
                  </a:outerShdw>
                </a:effectLst>
                <a:latin typeface="Times New Roman" pitchFamily="18" charset="0"/>
                <a:cs typeface="Times New Roman" pitchFamily="18" charset="0"/>
              </a:rPr>
              <a:t>2009-2019 гг. - </a:t>
            </a:r>
            <a:r>
              <a:rPr lang="ru-RU" sz="1600" dirty="0">
                <a:solidFill>
                  <a:srgbClr val="738AC8">
                    <a:lumMod val="75000"/>
                  </a:srgbClr>
                </a:solidFill>
                <a:latin typeface="Times New Roman" pitchFamily="18" charset="0"/>
                <a:cs typeface="Times New Roman" pitchFamily="18" charset="0"/>
              </a:rPr>
              <a:t>Проект - многочисленный конкурс по количеству участников:  31 613 детей из 79 субъектов РФ и 25 стран мира (</a:t>
            </a:r>
            <a:r>
              <a:rPr lang="ru-RU" sz="1600" spc="-10" dirty="0">
                <a:effectLst/>
                <a:latin typeface="Times New Roman" panose="02020603050405020304" pitchFamily="18" charset="0"/>
                <a:ea typeface="Calibri" panose="020F0502020204030204" pitchFamily="34" charset="0"/>
              </a:rPr>
              <a:t>Азербайджанская Республика, Киргизская Республика, Литовская Республика, Республика Беларусь, Республика Казахстан, Республика Молдова, Республика Узбекистан, Украина, Эстонская Республика, Арабская Республика Египет, Государство Израиль, Греческая Республика, Канада, Королевство Испания, Королевство Марокко, Ливанская Республика, Республика Болгария, Республика Хорватия, Соединенное Королевство Великобритании и Северной Ирландии, Соединенные Штаты Америки (штат Аляска), Федеративная Республика Германия, Черногория, Швейцарская Конфедерация</a:t>
            </a:r>
            <a:r>
              <a:rPr lang="ru-RU" sz="1600" dirty="0">
                <a:solidFill>
                  <a:srgbClr val="738AC8">
                    <a:lumMod val="75000"/>
                  </a:srgbClr>
                </a:solidFill>
                <a:latin typeface="Times New Roman" pitchFamily="18" charset="0"/>
                <a:cs typeface="Times New Roman" pitchFamily="18" charset="0"/>
              </a:rPr>
              <a:t>);</a:t>
            </a:r>
          </a:p>
          <a:p>
            <a:r>
              <a:rPr kumimoji="0" lang="ru-RU" sz="1600" b="1" i="0" u="none" strike="noStrike" kern="1200" cap="none" spc="0" normalizeH="0" baseline="0" noProof="0" dirty="0">
                <a:ln>
                  <a:noFill/>
                </a:ln>
                <a:solidFill>
                  <a:srgbClr val="738AC8">
                    <a:lumMod val="75000"/>
                  </a:srgbClr>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2020-2021 гг.  - </a:t>
            </a:r>
            <a:r>
              <a:rPr lang="ru-RU" sz="1600" dirty="0">
                <a:solidFill>
                  <a:srgbClr val="738AC8">
                    <a:lumMod val="75000"/>
                  </a:srgbClr>
                </a:solidFill>
                <a:latin typeface="Times New Roman" pitchFamily="18" charset="0"/>
                <a:cs typeface="Times New Roman" pitchFamily="18" charset="0"/>
              </a:rPr>
              <a:t>Проект в процессе реализации.</a:t>
            </a:r>
            <a:endParaRPr lang="ru-RU" sz="1600" dirty="0">
              <a:solidFill>
                <a:schemeClr val="accent5">
                  <a:lumMod val="75000"/>
                </a:schemeClr>
              </a:solidFill>
              <a:latin typeface="Times New Roman" pitchFamily="18" charset="0"/>
              <a:cs typeface="Times New Roman" pitchFamily="18" charset="0"/>
            </a:endParaRPr>
          </a:p>
          <a:p>
            <a:pPr algn="just"/>
            <a:endParaRPr lang="ru-RU" sz="1800" dirty="0">
              <a:solidFill>
                <a:schemeClr val="accent5">
                  <a:lumMod val="75000"/>
                </a:schemeClr>
              </a:solidFill>
              <a:latin typeface="Times New Roman" pitchFamily="18" charset="0"/>
              <a:cs typeface="Times New Roman" pitchFamily="18" charset="0"/>
            </a:endParaRPr>
          </a:p>
          <a:p>
            <a:endParaRPr lang="ru-RU" sz="1600" dirty="0">
              <a:solidFill>
                <a:schemeClr val="accent5">
                  <a:lumMod val="75000"/>
                </a:schemeClr>
              </a:solidFill>
            </a:endParaRPr>
          </a:p>
        </p:txBody>
      </p:sp>
    </p:spTree>
    <p:extLst>
      <p:ext uri="{BB962C8B-B14F-4D97-AF65-F5344CB8AC3E}">
        <p14:creationId xmlns:p14="http://schemas.microsoft.com/office/powerpoint/2010/main" val="4265589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13582"/>
          </a:xfrm>
        </p:spPr>
        <p:txBody>
          <a:bodyPr>
            <a:noAutofit/>
          </a:bodyPr>
          <a:lstStyle/>
          <a:p>
            <a:r>
              <a:rPr lang="ru-RU" sz="2800" b="1" dirty="0">
                <a:solidFill>
                  <a:schemeClr val="accent3">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Результаты Проекта:</a:t>
            </a:r>
          </a:p>
        </p:txBody>
      </p:sp>
      <p:sp>
        <p:nvSpPr>
          <p:cNvPr id="21" name="Объект 2"/>
          <p:cNvSpPr>
            <a:spLocks noGrp="1"/>
          </p:cNvSpPr>
          <p:nvPr>
            <p:ph idx="1"/>
          </p:nvPr>
        </p:nvSpPr>
        <p:spPr>
          <a:xfrm>
            <a:off x="107504" y="908720"/>
            <a:ext cx="8928992" cy="5832648"/>
          </a:xfrm>
        </p:spPr>
        <p:txBody>
          <a:bodyPr>
            <a:noAutofit/>
          </a:bodyPr>
          <a:lstStyle/>
          <a:p>
            <a:pPr marL="0" indent="0" algn="just">
              <a:lnSpc>
                <a:spcPct val="120000"/>
              </a:lnSpc>
              <a:buNone/>
            </a:pPr>
            <a:r>
              <a:rPr kumimoji="0" lang="ru-RU" sz="1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inion Pro"/>
              </a:rPr>
              <a:t>• </a:t>
            </a:r>
            <a:r>
              <a:rPr lang="ru-RU" sz="1400" b="1" spc="-10" dirty="0">
                <a:solidFill>
                  <a:srgbClr val="000000"/>
                </a:solidFill>
                <a:effectLst/>
                <a:latin typeface="Times New Roman" panose="02020603050405020304" pitchFamily="18" charset="0"/>
                <a:ea typeface="Calibri" panose="020F0502020204030204" pitchFamily="34" charset="0"/>
                <a:cs typeface="Minion Pro"/>
              </a:rPr>
              <a:t>Развивается сотрудничество между 79 регионами Российской Федерации и с 25 зарубежными странами </a:t>
            </a:r>
            <a:r>
              <a:rPr lang="ru-RU" sz="1400" spc="-10" dirty="0">
                <a:solidFill>
                  <a:srgbClr val="000000"/>
                </a:solidFill>
                <a:effectLst/>
                <a:latin typeface="Times New Roman" panose="02020603050405020304" pitchFamily="18" charset="0"/>
                <a:ea typeface="Calibri" panose="020F0502020204030204" pitchFamily="34" charset="0"/>
                <a:cs typeface="Minion Pro"/>
              </a:rPr>
              <a:t>(Азербайджанская Республика, Киргизская Республика, Литовская Республика, Республика Беларусь, Республика Казахстан, Республика Молдова, Республика Узбекистан, Украина, Эстонская Республика, Арабская Республика Египет, Государство Израиль, Греческая Республика, Канада, Королевство Испания, Королевство Марокко, Ливанская Республика, Республика Болгария, Республика Хорватия, Соединенное Королевство Великобритании и Северной Ирландии, Соединенные Штаты Америки (штат Аляска), Федеративная Республика Германия, Черногория, Швейцарская Конфедерация);</a:t>
            </a:r>
            <a:endParaRPr lang="ru-RU" sz="1400" dirty="0">
              <a:solidFill>
                <a:srgbClr val="000000"/>
              </a:solidFill>
              <a:effectLst/>
              <a:latin typeface="Minion Pro"/>
              <a:ea typeface="Calibri" panose="020F0502020204030204" pitchFamily="34" charset="0"/>
              <a:cs typeface="Minion Pro"/>
            </a:endParaRPr>
          </a:p>
          <a:p>
            <a:pPr marL="0" indent="0" algn="just">
              <a:lnSpc>
                <a:spcPct val="120000"/>
              </a:lnSpc>
              <a:buNone/>
            </a:pPr>
            <a:r>
              <a:rPr lang="ru-RU" sz="1400" dirty="0">
                <a:solidFill>
                  <a:srgbClr val="000000"/>
                </a:solidFill>
                <a:effectLst/>
                <a:latin typeface="Times New Roman" panose="02020603050405020304" pitchFamily="18" charset="0"/>
                <a:ea typeface="Calibri" panose="020F0502020204030204" pitchFamily="34" charset="0"/>
                <a:cs typeface="Minion Pro"/>
              </a:rPr>
              <a:t>• </a:t>
            </a:r>
            <a:r>
              <a:rPr lang="ru-RU" sz="1400" b="1" dirty="0">
                <a:solidFill>
                  <a:srgbClr val="000000"/>
                </a:solidFill>
                <a:effectLst/>
                <a:latin typeface="Times New Roman" panose="02020603050405020304" pitchFamily="18" charset="0"/>
                <a:ea typeface="Calibri" panose="020F0502020204030204" pitchFamily="34" charset="0"/>
                <a:cs typeface="Minion Pro"/>
              </a:rPr>
              <a:t>установлены партнерские отношения </a:t>
            </a:r>
            <a:r>
              <a:rPr lang="ru-RU" sz="1400" dirty="0">
                <a:solidFill>
                  <a:srgbClr val="000000"/>
                </a:solidFill>
                <a:effectLst/>
                <a:latin typeface="Times New Roman" panose="02020603050405020304" pitchFamily="18" charset="0"/>
                <a:ea typeface="Calibri" panose="020F0502020204030204" pitchFamily="34" charset="0"/>
                <a:cs typeface="Minion Pro"/>
              </a:rPr>
              <a:t>в организации передвижных выставок и презентаций проекта с культурными и образовательными учреждениями регионов РФ и стран ближнего и дальнего зарубежья (Ханты-Мансийский автономный округ – Югра, Ямало-Ненецкий автономный округ, Ненецкий автономный округ, Республика Саха (Якутия), Красноярский край, Республика Карелия, Владимирская область, г. Санкт-Петербург, г. Москва, США (штат Аляска), Финляндия, Исландия);</a:t>
            </a:r>
            <a:endParaRPr lang="ru-RU" sz="1400" dirty="0">
              <a:solidFill>
                <a:srgbClr val="000000"/>
              </a:solidFill>
              <a:effectLst/>
              <a:latin typeface="Minion Pro"/>
              <a:ea typeface="Calibri" panose="020F0502020204030204" pitchFamily="34" charset="0"/>
              <a:cs typeface="Minion Pro"/>
            </a:endParaRPr>
          </a:p>
          <a:p>
            <a:pPr marL="0" indent="0" algn="just">
              <a:lnSpc>
                <a:spcPct val="120000"/>
              </a:lnSpc>
              <a:buNone/>
            </a:pPr>
            <a:r>
              <a:rPr lang="ru-RU" sz="1400" dirty="0">
                <a:solidFill>
                  <a:srgbClr val="000000"/>
                </a:solidFill>
                <a:effectLst/>
                <a:latin typeface="Times New Roman" panose="02020603050405020304" pitchFamily="18" charset="0"/>
                <a:ea typeface="Calibri" panose="020F0502020204030204" pitchFamily="34" charset="0"/>
                <a:cs typeface="Minion Pro"/>
              </a:rPr>
              <a:t>• </a:t>
            </a:r>
            <a:r>
              <a:rPr lang="ru-RU" sz="1400" b="1" dirty="0">
                <a:solidFill>
                  <a:srgbClr val="000000"/>
                </a:solidFill>
                <a:effectLst/>
                <a:latin typeface="Times New Roman" panose="02020603050405020304" pitchFamily="18" charset="0"/>
                <a:ea typeface="Calibri" panose="020F0502020204030204" pitchFamily="34" charset="0"/>
                <a:cs typeface="Minion Pro"/>
              </a:rPr>
              <a:t>изданы книги-каталоги </a:t>
            </a:r>
            <a:r>
              <a:rPr lang="ru-RU" sz="1400" dirty="0">
                <a:solidFill>
                  <a:srgbClr val="000000"/>
                </a:solidFill>
                <a:effectLst/>
                <a:latin typeface="Times New Roman" panose="02020603050405020304" pitchFamily="18" charset="0"/>
                <a:ea typeface="Calibri" panose="020F0502020204030204" pitchFamily="34" charset="0"/>
                <a:cs typeface="Minion Pro"/>
              </a:rPr>
              <a:t>по итогам проектов, созданы онлайн-выставки, прошли презентации проектов, </a:t>
            </a:r>
            <a:r>
              <a:rPr lang="ru-RU" sz="1400" b="1" dirty="0">
                <a:solidFill>
                  <a:srgbClr val="000000"/>
                </a:solidFill>
                <a:effectLst/>
                <a:latin typeface="Times New Roman" panose="02020603050405020304" pitchFamily="18" charset="0"/>
                <a:ea typeface="Calibri" panose="020F0502020204030204" pitchFamily="34" charset="0"/>
                <a:cs typeface="Minion Pro"/>
              </a:rPr>
              <a:t>размещены публикации </a:t>
            </a:r>
            <a:r>
              <a:rPr lang="ru-RU" sz="1400" dirty="0">
                <a:solidFill>
                  <a:srgbClr val="000000"/>
                </a:solidFill>
                <a:effectLst/>
                <a:latin typeface="Times New Roman" panose="02020603050405020304" pitchFamily="18" charset="0"/>
                <a:ea typeface="Calibri" panose="020F0502020204030204" pitchFamily="34" charset="0"/>
                <a:cs typeface="Minion Pro"/>
              </a:rPr>
              <a:t>о проектах в СМИ;</a:t>
            </a:r>
            <a:endParaRPr lang="ru-RU" sz="1400" dirty="0">
              <a:solidFill>
                <a:srgbClr val="000000"/>
              </a:solidFill>
              <a:effectLst/>
              <a:latin typeface="Minion Pro"/>
              <a:ea typeface="Calibri" panose="020F0502020204030204" pitchFamily="34" charset="0"/>
              <a:cs typeface="Minion Pro"/>
            </a:endParaRPr>
          </a:p>
          <a:p>
            <a:pPr marL="0" indent="0" algn="just">
              <a:lnSpc>
                <a:spcPct val="120000"/>
              </a:lnSpc>
              <a:buNone/>
            </a:pPr>
            <a:r>
              <a:rPr lang="ru-RU" sz="1400" dirty="0">
                <a:solidFill>
                  <a:srgbClr val="000000"/>
                </a:solidFill>
                <a:effectLst/>
                <a:latin typeface="Times New Roman" panose="02020603050405020304" pitchFamily="18" charset="0"/>
                <a:ea typeface="Calibri" panose="020F0502020204030204" pitchFamily="34" charset="0"/>
                <a:cs typeface="Minion Pro"/>
              </a:rPr>
              <a:t>• </a:t>
            </a:r>
            <a:r>
              <a:rPr lang="ru-RU" sz="1400" b="1" dirty="0">
                <a:solidFill>
                  <a:srgbClr val="000000"/>
                </a:solidFill>
                <a:effectLst/>
                <a:latin typeface="Times New Roman" panose="02020603050405020304" pitchFamily="18" charset="0"/>
                <a:ea typeface="Calibri" panose="020F0502020204030204" pitchFamily="34" charset="0"/>
                <a:cs typeface="Minion Pro"/>
              </a:rPr>
              <a:t>осуществляется распространение музейно-педагогического опыта </a:t>
            </a:r>
            <a:r>
              <a:rPr lang="ru-RU" sz="1400" dirty="0">
                <a:solidFill>
                  <a:srgbClr val="000000"/>
                </a:solidFill>
                <a:effectLst/>
                <a:latin typeface="Times New Roman" panose="02020603050405020304" pitchFamily="18" charset="0"/>
                <a:ea typeface="Calibri" panose="020F0502020204030204" pitchFamily="34" charset="0"/>
                <a:cs typeface="Minion Pro"/>
              </a:rPr>
              <a:t>– метод проектов – в рамках профессионального сообщества (выставки, мастер-классы, круглые столы, выступления на семинарах, конференциях, конгрессах, форумах), в том числе и в северных регионах – членах «Северного Форума» (</a:t>
            </a:r>
            <a:r>
              <a:rPr lang="ru-RU" sz="1400" dirty="0" err="1">
                <a:solidFill>
                  <a:srgbClr val="000000"/>
                </a:solidFill>
                <a:effectLst/>
                <a:latin typeface="Times New Roman" panose="02020603050405020304" pitchFamily="18" charset="0"/>
                <a:ea typeface="Calibri" panose="020F0502020204030204" pitchFamily="34" charset="0"/>
                <a:cs typeface="Minion Pro"/>
              </a:rPr>
              <a:t>Акурейри</a:t>
            </a:r>
            <a:r>
              <a:rPr lang="ru-RU" sz="1400" dirty="0">
                <a:solidFill>
                  <a:srgbClr val="000000"/>
                </a:solidFill>
                <a:effectLst/>
                <a:latin typeface="Times New Roman" panose="02020603050405020304" pitchFamily="18" charset="0"/>
                <a:ea typeface="Calibri" panose="020F0502020204030204" pitchFamily="34" charset="0"/>
                <a:cs typeface="Minion Pro"/>
              </a:rPr>
              <a:t> (Исландия), Аляска (США), Камчатский край, </a:t>
            </a:r>
            <a:r>
              <a:rPr lang="ru-RU" sz="1400" dirty="0" err="1">
                <a:solidFill>
                  <a:srgbClr val="000000"/>
                </a:solidFill>
                <a:effectLst/>
                <a:latin typeface="Times New Roman" panose="02020603050405020304" pitchFamily="18" charset="0"/>
                <a:ea typeface="Calibri" panose="020F0502020204030204" pitchFamily="34" charset="0"/>
                <a:cs typeface="Minion Pro"/>
              </a:rPr>
              <a:t>Кангвон</a:t>
            </a:r>
            <a:r>
              <a:rPr lang="ru-RU" sz="1400" dirty="0">
                <a:solidFill>
                  <a:srgbClr val="000000"/>
                </a:solidFill>
                <a:effectLst/>
                <a:latin typeface="Times New Roman" panose="02020603050405020304" pitchFamily="18" charset="0"/>
                <a:ea typeface="Calibri" panose="020F0502020204030204" pitchFamily="34" charset="0"/>
                <a:cs typeface="Minion Pro"/>
              </a:rPr>
              <a:t> (Корея), Красноярский край, Лапландия (Финляндия), Магаданская область, Ненецкий автономный округ, Приморский край, Республика Саха (Якутия), Хабаровский край, Чукотский автономный округ, Ямало-Ненецкий автономный округ).</a:t>
            </a:r>
            <a:endParaRPr lang="ru-RU" sz="1400" dirty="0">
              <a:solidFill>
                <a:srgbClr val="000000"/>
              </a:solidFill>
              <a:effectLst/>
              <a:latin typeface="Minion Pro"/>
              <a:ea typeface="Calibri" panose="020F0502020204030204" pitchFamily="34" charset="0"/>
              <a:cs typeface="Minion Pro"/>
            </a:endParaRPr>
          </a:p>
        </p:txBody>
      </p:sp>
    </p:spTree>
    <p:extLst>
      <p:ext uri="{BB962C8B-B14F-4D97-AF65-F5344CB8AC3E}">
        <p14:creationId xmlns:p14="http://schemas.microsoft.com/office/powerpoint/2010/main" val="3196707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13674"/>
          </a:xfrm>
        </p:spPr>
        <p:txBody>
          <a:bodyPr/>
          <a:lstStyle/>
          <a:p>
            <a:r>
              <a:rPr lang="ru-RU" sz="2000" dirty="0">
                <a:latin typeface="Times New Roman" pitchFamily="18" charset="0"/>
                <a:cs typeface="Times New Roman" pitchFamily="18" charset="0"/>
              </a:rPr>
              <a:t>Работа продолжается: прием посылок, регистрация, работа жюри, работа над новым изданием сборника </a:t>
            </a:r>
            <a:r>
              <a:rPr lang="ru-RU" sz="2000" b="1" dirty="0">
                <a:latin typeface="Times New Roman" pitchFamily="18" charset="0"/>
                <a:cs typeface="Times New Roman" pitchFamily="18" charset="0"/>
              </a:rPr>
              <a:t>«Красная книга глазами детей» - </a:t>
            </a:r>
            <a:r>
              <a:rPr lang="ru-RU" sz="2000" dirty="0">
                <a:latin typeface="Times New Roman" pitchFamily="18" charset="0"/>
                <a:cs typeface="Times New Roman" pitchFamily="18" charset="0"/>
              </a:rPr>
              <a:t>2020-2021,</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трудовые будни: макулатура, посадка. </a:t>
            </a:r>
            <a:r>
              <a:rPr lang="ru-RU" sz="2000" b="1" u="sng" dirty="0">
                <a:latin typeface="Times New Roman" pitchFamily="18" charset="0"/>
                <a:cs typeface="Times New Roman" pitchFamily="18" charset="0"/>
              </a:rPr>
              <a:t>Все</a:t>
            </a:r>
            <a:r>
              <a:rPr lang="ru-RU" sz="2000" u="sng" dirty="0">
                <a:latin typeface="Times New Roman" pitchFamily="18" charset="0"/>
                <a:cs typeface="Times New Roman" pitchFamily="18" charset="0"/>
              </a:rPr>
              <a:t> </a:t>
            </a:r>
            <a:r>
              <a:rPr lang="ru-RU" sz="2000" b="1" u="sng" dirty="0">
                <a:latin typeface="Times New Roman" pitchFamily="18" charset="0"/>
                <a:cs typeface="Times New Roman" pitchFamily="18" charset="0"/>
              </a:rPr>
              <a:t>вместе - мы сила!</a:t>
            </a:r>
          </a:p>
        </p:txBody>
      </p:sp>
      <p:pic>
        <p:nvPicPr>
          <p:cNvPr id="3074" name="Picture 2" descr="C:\Users\ngss\Desktop\DSC0671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4236" y="1114201"/>
            <a:ext cx="3672408" cy="27543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2" descr="E:\С рабочего столика октя 2017\СТАТЬИ\ФОТО май-июнь\Работа жюри по итогам МП Красная книга глазами детей, г. Ханты-Мансийск, 19 мая 2017.JPG"/>
          <p:cNvPicPr>
            <a:picLocks noChangeAspect="1" noChangeArrowheads="1"/>
          </p:cNvPicPr>
          <p:nvPr/>
        </p:nvPicPr>
        <p:blipFill>
          <a:blip r:embed="rId3" cstate="print"/>
          <a:srcRect/>
          <a:stretch>
            <a:fillRect/>
          </a:stretch>
        </p:blipFill>
        <p:spPr bwMode="auto">
          <a:xfrm>
            <a:off x="5578402" y="1114202"/>
            <a:ext cx="3151568" cy="2363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С рабочего столика октя 2017\СТАТЬИ\ФОТО май-июнь\2. Сдача макулатуры ШЛ Родник, г. Ханты-Мансийск, 02.06.2017 - копия.JPG"/>
          <p:cNvPicPr>
            <a:picLocks noChangeAspect="1" noChangeArrowheads="1"/>
          </p:cNvPicPr>
          <p:nvPr/>
        </p:nvPicPr>
        <p:blipFill>
          <a:blip r:embed="rId4" cstate="print"/>
          <a:srcRect/>
          <a:stretch>
            <a:fillRect/>
          </a:stretch>
        </p:blipFill>
        <p:spPr bwMode="auto">
          <a:xfrm>
            <a:off x="254236" y="3961692"/>
            <a:ext cx="3672408" cy="275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2836FD84-9529-4767-98E4-A1C256B43093}"/>
              </a:ext>
            </a:extLst>
          </p:cNvPr>
          <p:cNvPicPr>
            <a:picLocks noChangeAspect="1"/>
          </p:cNvPicPr>
          <p:nvPr/>
        </p:nvPicPr>
        <p:blipFill>
          <a:blip r:embed="rId5"/>
          <a:stretch>
            <a:fillRect/>
          </a:stretch>
        </p:blipFill>
        <p:spPr>
          <a:xfrm>
            <a:off x="4123110" y="3535502"/>
            <a:ext cx="4766654" cy="3180495"/>
          </a:xfrm>
          <a:prstGeom prst="rect">
            <a:avLst/>
          </a:prstGeom>
        </p:spPr>
      </p:pic>
    </p:spTree>
    <p:extLst>
      <p:ext uri="{BB962C8B-B14F-4D97-AF65-F5344CB8AC3E}">
        <p14:creationId xmlns:p14="http://schemas.microsoft.com/office/powerpoint/2010/main" val="157640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1356" y="207187"/>
            <a:ext cx="4252652" cy="3055162"/>
          </a:xfrm>
        </p:spPr>
        <p:txBody>
          <a:bodyPr/>
          <a:lstStyle/>
          <a:p>
            <a:pPr algn="l"/>
            <a:r>
              <a:rPr lang="ru-RU" sz="1800" dirty="0"/>
              <a:t>Районный семинар </a:t>
            </a:r>
            <a:r>
              <a:rPr lang="ru-RU" sz="1800" b="1" dirty="0"/>
              <a:t>«Проектно-исследовательская деятельность как средство формирования экологической культуры обучающихся в рамках требований ФГОС и ФГТ»</a:t>
            </a:r>
            <a:br>
              <a:rPr lang="ru-RU" sz="1800" dirty="0"/>
            </a:br>
            <a:r>
              <a:rPr lang="ru-RU" sz="1800" dirty="0"/>
              <a:t> Октябрьский район, 25.01.2017</a:t>
            </a:r>
          </a:p>
        </p:txBody>
      </p:sp>
      <p:pic>
        <p:nvPicPr>
          <p:cNvPr id="7171" name="Picture 3" descr="C:\Users\Admin\Desktop\Мегион\DSC06803.JPG"/>
          <p:cNvPicPr>
            <a:picLocks noChangeAspect="1" noChangeArrowheads="1"/>
          </p:cNvPicPr>
          <p:nvPr/>
        </p:nvPicPr>
        <p:blipFill>
          <a:blip r:embed="rId2" cstate="print"/>
          <a:srcRect/>
          <a:stretch>
            <a:fillRect/>
          </a:stretch>
        </p:blipFill>
        <p:spPr bwMode="auto">
          <a:xfrm>
            <a:off x="4812061" y="3428232"/>
            <a:ext cx="4296776" cy="3222582"/>
          </a:xfrm>
          <a:prstGeom prst="rect">
            <a:avLst/>
          </a:prstGeom>
          <a:noFill/>
        </p:spPr>
      </p:pic>
      <p:pic>
        <p:nvPicPr>
          <p:cNvPr id="4" name="Рисунок 3">
            <a:extLst>
              <a:ext uri="{FF2B5EF4-FFF2-40B4-BE49-F238E27FC236}">
                <a16:creationId xmlns:a16="http://schemas.microsoft.com/office/drawing/2014/main" id="{761CA814-3E4F-4780-AFC5-18528AA35D86}"/>
              </a:ext>
            </a:extLst>
          </p:cNvPr>
          <p:cNvPicPr>
            <a:picLocks noChangeAspect="1"/>
          </p:cNvPicPr>
          <p:nvPr/>
        </p:nvPicPr>
        <p:blipFill>
          <a:blip r:embed="rId3"/>
          <a:stretch>
            <a:fillRect/>
          </a:stretch>
        </p:blipFill>
        <p:spPr>
          <a:xfrm>
            <a:off x="391355" y="3429001"/>
            <a:ext cx="4296777" cy="3221814"/>
          </a:xfrm>
          <a:prstGeom prst="rect">
            <a:avLst/>
          </a:prstGeom>
        </p:spPr>
      </p:pic>
      <p:sp>
        <p:nvSpPr>
          <p:cNvPr id="3" name="Объект 2">
            <a:extLst>
              <a:ext uri="{FF2B5EF4-FFF2-40B4-BE49-F238E27FC236}">
                <a16:creationId xmlns:a16="http://schemas.microsoft.com/office/drawing/2014/main" id="{C240D5D8-E223-4390-B7EE-E0DE5702D595}"/>
              </a:ext>
            </a:extLst>
          </p:cNvPr>
          <p:cNvSpPr>
            <a:spLocks noGrp="1"/>
          </p:cNvSpPr>
          <p:nvPr>
            <p:ph idx="1"/>
          </p:nvPr>
        </p:nvSpPr>
        <p:spPr>
          <a:xfrm>
            <a:off x="5508104" y="1600201"/>
            <a:ext cx="3178696" cy="676671"/>
          </a:xfrm>
        </p:spPr>
        <p:txBody>
          <a:bodyPr/>
          <a:lstStyle/>
          <a:p>
            <a:endParaRPr lang="ru-RU" dirty="0"/>
          </a:p>
        </p:txBody>
      </p:sp>
      <p:pic>
        <p:nvPicPr>
          <p:cNvPr id="5" name="Рисунок 4">
            <a:extLst>
              <a:ext uri="{FF2B5EF4-FFF2-40B4-BE49-F238E27FC236}">
                <a16:creationId xmlns:a16="http://schemas.microsoft.com/office/drawing/2014/main" id="{C8B1132C-78C1-4EEB-9C0D-3DF13CDCBBEF}"/>
              </a:ext>
            </a:extLst>
          </p:cNvPr>
          <p:cNvPicPr>
            <a:picLocks noChangeAspect="1"/>
          </p:cNvPicPr>
          <p:nvPr/>
        </p:nvPicPr>
        <p:blipFill>
          <a:blip r:embed="rId4"/>
          <a:stretch>
            <a:fillRect/>
          </a:stretch>
        </p:blipFill>
        <p:spPr>
          <a:xfrm>
            <a:off x="4812061" y="327079"/>
            <a:ext cx="4182218" cy="296900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8552383" cy="1052737"/>
          </a:xfrm>
        </p:spPr>
        <p:txBody>
          <a:bodyPr/>
          <a:lstStyle/>
          <a:p>
            <a:br>
              <a:rPr lang="ru-RU" sz="1600" dirty="0">
                <a:latin typeface="Arial" pitchFamily="34" charset="0"/>
                <a:cs typeface="Arial" pitchFamily="34" charset="0"/>
              </a:rPr>
            </a:br>
            <a:r>
              <a:rPr lang="ru-RU" sz="1600" dirty="0">
                <a:latin typeface="Arial" pitchFamily="34" charset="0"/>
                <a:cs typeface="Arial" pitchFamily="34" charset="0"/>
              </a:rPr>
              <a:t>Открытие </a:t>
            </a:r>
            <a:r>
              <a:rPr lang="en-US" sz="1600" dirty="0">
                <a:latin typeface="Arial" pitchFamily="34" charset="0"/>
                <a:cs typeface="Arial" pitchFamily="34" charset="0"/>
              </a:rPr>
              <a:t>XV</a:t>
            </a:r>
            <a:r>
              <a:rPr lang="ru-RU" sz="1600" dirty="0">
                <a:latin typeface="Arial" pitchFamily="34" charset="0"/>
                <a:cs typeface="Arial" pitchFamily="34" charset="0"/>
              </a:rPr>
              <a:t> Международной экологической акции «Спасти и сохранить»,</a:t>
            </a:r>
            <a:br>
              <a:rPr lang="ru-RU" sz="1600" dirty="0">
                <a:latin typeface="Arial" pitchFamily="34" charset="0"/>
                <a:cs typeface="Arial" pitchFamily="34" charset="0"/>
              </a:rPr>
            </a:br>
            <a:r>
              <a:rPr lang="ru-RU" sz="1600" dirty="0">
                <a:latin typeface="Arial" pitchFamily="34" charset="0"/>
                <a:cs typeface="Arial" pitchFamily="34" charset="0"/>
              </a:rPr>
              <a:t>г. Ханты-Мансийск,19.05.2017;</a:t>
            </a:r>
            <a:br>
              <a:rPr lang="ru-RU" sz="1600" dirty="0">
                <a:latin typeface="Arial" pitchFamily="34" charset="0"/>
                <a:cs typeface="Arial" pitchFamily="34" charset="0"/>
              </a:rPr>
            </a:br>
            <a:endParaRPr lang="ru-RU" sz="1600" dirty="0">
              <a:latin typeface="Arial" pitchFamily="34" charset="0"/>
              <a:cs typeface="Arial" pitchFamily="34" charset="0"/>
            </a:endParaRPr>
          </a:p>
        </p:txBody>
      </p:sp>
      <p:pic>
        <p:nvPicPr>
          <p:cNvPr id="7" name="Picture 2" descr="E:\С рабочего столика октя 2017\1. Открытие МЭА Спасти и сохранить, г. Ханты-Мансийск, 19.05.2017 - копия.JPG"/>
          <p:cNvPicPr>
            <a:picLocks noGrp="1" noChangeAspect="1" noChangeArrowheads="1"/>
          </p:cNvPicPr>
          <p:nvPr>
            <p:ph idx="1"/>
          </p:nvPr>
        </p:nvPicPr>
        <p:blipFill>
          <a:blip r:embed="rId2" cstate="print"/>
          <a:srcRect/>
          <a:stretch>
            <a:fillRect/>
          </a:stretch>
        </p:blipFill>
        <p:spPr bwMode="auto">
          <a:xfrm>
            <a:off x="4693325" y="1002328"/>
            <a:ext cx="3623092" cy="2717319"/>
          </a:xfrm>
          <a:prstGeom prst="rect">
            <a:avLst/>
          </a:prstGeom>
          <a:noFill/>
        </p:spPr>
      </p:pic>
      <p:pic>
        <p:nvPicPr>
          <p:cNvPr id="3076" name="Picture 4" descr="E:\С рабочего столика октя 2017\СТАТЬИ\ФОТО май-июнь\3. Открытие МЭА Спасти и сохранить, г. Ханты-Мансийск, 19.05.2017 - копия.JPG"/>
          <p:cNvPicPr>
            <a:picLocks noChangeAspect="1" noChangeArrowheads="1"/>
          </p:cNvPicPr>
          <p:nvPr/>
        </p:nvPicPr>
        <p:blipFill>
          <a:blip r:embed="rId3" cstate="print"/>
          <a:srcRect/>
          <a:stretch>
            <a:fillRect/>
          </a:stretch>
        </p:blipFill>
        <p:spPr bwMode="auto">
          <a:xfrm>
            <a:off x="591617" y="1015287"/>
            <a:ext cx="3843913" cy="2882935"/>
          </a:xfrm>
          <a:prstGeom prst="rect">
            <a:avLst/>
          </a:prstGeom>
          <a:noFill/>
        </p:spPr>
      </p:pic>
      <p:pic>
        <p:nvPicPr>
          <p:cNvPr id="3077" name="Picture 5" descr="E:\С рабочего столика октя 2017\2. ММЭФ Одна планета - одно будущее, г. Ханты-Мансийск, 29.05-02.06.2017 - копия.JPG"/>
          <p:cNvPicPr>
            <a:picLocks noChangeAspect="1" noChangeArrowheads="1"/>
          </p:cNvPicPr>
          <p:nvPr/>
        </p:nvPicPr>
        <p:blipFill>
          <a:blip r:embed="rId4" cstate="print"/>
          <a:srcRect/>
          <a:stretch>
            <a:fillRect/>
          </a:stretch>
        </p:blipFill>
        <p:spPr bwMode="auto">
          <a:xfrm>
            <a:off x="4643751" y="3861045"/>
            <a:ext cx="3843913" cy="2882934"/>
          </a:xfrm>
          <a:prstGeom prst="rect">
            <a:avLst/>
          </a:prstGeom>
          <a:noFill/>
        </p:spPr>
      </p:pic>
      <p:pic>
        <p:nvPicPr>
          <p:cNvPr id="3" name="Рисунок 2">
            <a:extLst>
              <a:ext uri="{FF2B5EF4-FFF2-40B4-BE49-F238E27FC236}">
                <a16:creationId xmlns:a16="http://schemas.microsoft.com/office/drawing/2014/main" id="{FB216C16-CF0A-4802-A52A-BC1CE525697B}"/>
              </a:ext>
            </a:extLst>
          </p:cNvPr>
          <p:cNvPicPr>
            <a:picLocks noChangeAspect="1"/>
          </p:cNvPicPr>
          <p:nvPr/>
        </p:nvPicPr>
        <p:blipFill>
          <a:blip r:embed="rId5"/>
          <a:stretch>
            <a:fillRect/>
          </a:stretch>
        </p:blipFill>
        <p:spPr>
          <a:xfrm>
            <a:off x="584923" y="4076582"/>
            <a:ext cx="3555627" cy="2664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765640" cy="3286416"/>
          </a:xfrm>
        </p:spPr>
        <p:txBody>
          <a:bodyPr/>
          <a:lstStyle/>
          <a:p>
            <a:r>
              <a:rPr lang="ru-RU" sz="1800" b="1" dirty="0">
                <a:latin typeface="Times New Roman" pitchFamily="18" charset="0"/>
                <a:cs typeface="Times New Roman" pitchFamily="18" charset="0"/>
              </a:rPr>
              <a:t>Передвижные выставки </a:t>
            </a:r>
            <a:r>
              <a:rPr lang="ru-RU" sz="1800" dirty="0">
                <a:latin typeface="Times New Roman" pitchFamily="18" charset="0"/>
                <a:cs typeface="Times New Roman" pitchFamily="18" charset="0"/>
              </a:rPr>
              <a:t>в рамках</a:t>
            </a:r>
            <a:br>
              <a:rPr lang="ru-RU" sz="1800" dirty="0">
                <a:latin typeface="Times New Roman" pitchFamily="18" charset="0"/>
                <a:cs typeface="Times New Roman" pitchFamily="18" charset="0"/>
              </a:rPr>
            </a:br>
            <a:r>
              <a:rPr lang="ru-RU" sz="1800" dirty="0">
                <a:latin typeface="Arial" pitchFamily="34" charset="0"/>
                <a:cs typeface="Arial" pitchFamily="34" charset="0"/>
              </a:rPr>
              <a:t>Международных пленэров юных художников, </a:t>
            </a:r>
            <a:br>
              <a:rPr lang="ru-RU" sz="1800" dirty="0">
                <a:latin typeface="Arial" pitchFamily="34" charset="0"/>
                <a:cs typeface="Arial" pitchFamily="34" charset="0"/>
              </a:rPr>
            </a:br>
            <a:r>
              <a:rPr lang="ru-RU" sz="1800" dirty="0">
                <a:latin typeface="Arial" pitchFamily="34" charset="0"/>
                <a:cs typeface="Arial" pitchFamily="34" charset="0"/>
              </a:rPr>
              <a:t> </a:t>
            </a:r>
            <a:r>
              <a:rPr lang="ru-RU" sz="1800" dirty="0" err="1">
                <a:latin typeface="Arial" pitchFamily="34" charset="0"/>
                <a:cs typeface="Arial" pitchFamily="34" charset="0"/>
              </a:rPr>
              <a:t>г.г</a:t>
            </a:r>
            <a:r>
              <a:rPr lang="ru-RU" sz="1800" dirty="0">
                <a:latin typeface="Arial" pitchFamily="34" charset="0"/>
                <a:cs typeface="Arial" pitchFamily="34" charset="0"/>
              </a:rPr>
              <a:t>. Владимир-Суздаль,</a:t>
            </a:r>
            <a:br>
              <a:rPr lang="ru-RU" sz="1800" dirty="0">
                <a:latin typeface="Arial" pitchFamily="34" charset="0"/>
                <a:cs typeface="Arial" pitchFamily="34" charset="0"/>
              </a:rPr>
            </a:br>
            <a:r>
              <a:rPr lang="ru-RU" sz="1800" dirty="0">
                <a:latin typeface="Arial" pitchFamily="34" charset="0"/>
                <a:cs typeface="Arial" pitchFamily="34" charset="0"/>
              </a:rPr>
              <a:t>17-23.08. 2015, 2017, 2019, 2021</a:t>
            </a:r>
            <a:endParaRPr lang="ru-RU" sz="1800" dirty="0">
              <a:latin typeface="Times New Roman" pitchFamily="18" charset="0"/>
              <a:cs typeface="Times New Roman" pitchFamily="18" charset="0"/>
            </a:endParaRPr>
          </a:p>
        </p:txBody>
      </p:sp>
      <p:pic>
        <p:nvPicPr>
          <p:cNvPr id="1026" name="Picture 2" descr="C:\Users\ngss\Desktop\DSC074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79" y="3429001"/>
            <a:ext cx="4285997" cy="317967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ngss\Desktop\DSC0783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549101" y="3452155"/>
            <a:ext cx="4514846" cy="31565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gss\Desktop\DSC0758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321143"/>
            <a:ext cx="3810401" cy="296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675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124744"/>
          </a:xfrm>
        </p:spPr>
        <p:txBody>
          <a:bodyPr/>
          <a:lstStyle/>
          <a:p>
            <a:r>
              <a:rPr lang="ru-RU" sz="2000" dirty="0">
                <a:latin typeface="Arial" pitchFamily="34" charset="0"/>
                <a:cs typeface="Arial" pitchFamily="34" charset="0"/>
              </a:rPr>
              <a:t>Международный конкурс </a:t>
            </a:r>
            <a:r>
              <a:rPr lang="ru-RU" sz="2000" b="1" dirty="0">
                <a:latin typeface="Arial" pitchFamily="34" charset="0"/>
                <a:cs typeface="Arial" pitchFamily="34" charset="0"/>
              </a:rPr>
              <a:t>«Заповедные уголки моего родного края»</a:t>
            </a:r>
            <a:br>
              <a:rPr lang="ru-RU" sz="2000" b="1" dirty="0">
                <a:latin typeface="Arial" pitchFamily="34" charset="0"/>
                <a:cs typeface="Arial" pitchFamily="34" charset="0"/>
              </a:rPr>
            </a:br>
            <a:r>
              <a:rPr lang="ru-RU" sz="2000" dirty="0">
                <a:latin typeface="Arial" pitchFamily="34" charset="0"/>
                <a:cs typeface="Arial" pitchFamily="34" charset="0"/>
              </a:rPr>
              <a:t>в рамках </a:t>
            </a:r>
            <a:r>
              <a:rPr lang="en-US" sz="2000" dirty="0">
                <a:latin typeface="Arial" pitchFamily="34" charset="0"/>
                <a:cs typeface="Arial" pitchFamily="34" charset="0"/>
              </a:rPr>
              <a:t>XVI </a:t>
            </a:r>
            <a:r>
              <a:rPr lang="ru-RU" sz="2000" dirty="0">
                <a:latin typeface="Arial" pitchFamily="34" charset="0"/>
                <a:cs typeface="Arial" pitchFamily="34" charset="0"/>
              </a:rPr>
              <a:t>Международного пленэра юных художников,</a:t>
            </a:r>
            <a:br>
              <a:rPr lang="ru-RU" sz="2000" dirty="0">
                <a:latin typeface="Arial" pitchFamily="34" charset="0"/>
                <a:cs typeface="Arial" pitchFamily="34" charset="0"/>
              </a:rPr>
            </a:br>
            <a:r>
              <a:rPr lang="ru-RU" sz="2000" dirty="0">
                <a:latin typeface="Arial" pitchFamily="34" charset="0"/>
                <a:cs typeface="Arial" pitchFamily="34" charset="0"/>
              </a:rPr>
              <a:t> г. Владимир, 07-23.08.2017</a:t>
            </a:r>
            <a:endParaRPr lang="ru-RU" sz="2000" dirty="0"/>
          </a:p>
        </p:txBody>
      </p:sp>
      <p:pic>
        <p:nvPicPr>
          <p:cNvPr id="1026" name="Picture 2" descr="F:\с раб стола\В Природнадзор Югры 2017\Кучма Владислав, 13 лет Спасти и сохранить стерха РФ, Ханты-Мансийский автономный округ - Югра, Октябрьский район, гп Талинка.jpg"/>
          <p:cNvPicPr>
            <a:picLocks noGrp="1" noChangeAspect="1" noChangeArrowheads="1"/>
          </p:cNvPicPr>
          <p:nvPr>
            <p:ph idx="1"/>
          </p:nvPr>
        </p:nvPicPr>
        <p:blipFill>
          <a:blip r:embed="rId2" cstate="print"/>
          <a:srcRect/>
          <a:stretch>
            <a:fillRect/>
          </a:stretch>
        </p:blipFill>
        <p:spPr bwMode="auto">
          <a:xfrm>
            <a:off x="251520" y="1167610"/>
            <a:ext cx="3032241" cy="4256550"/>
          </a:xfrm>
          <a:prstGeom prst="rect">
            <a:avLst/>
          </a:prstGeom>
          <a:noFill/>
        </p:spPr>
      </p:pic>
      <p:pic>
        <p:nvPicPr>
          <p:cNvPr id="1027" name="Picture 3" descr="F:\СтыцюкОП_2017\img035.jpg"/>
          <p:cNvPicPr>
            <a:picLocks noChangeAspect="1" noChangeArrowheads="1"/>
          </p:cNvPicPr>
          <p:nvPr/>
        </p:nvPicPr>
        <p:blipFill>
          <a:blip r:embed="rId3" cstate="print"/>
          <a:srcRect/>
          <a:stretch>
            <a:fillRect/>
          </a:stretch>
        </p:blipFill>
        <p:spPr bwMode="auto">
          <a:xfrm>
            <a:off x="3419872" y="2200766"/>
            <a:ext cx="2789489" cy="3700556"/>
          </a:xfrm>
          <a:prstGeom prst="rect">
            <a:avLst/>
          </a:prstGeom>
          <a:noFill/>
        </p:spPr>
      </p:pic>
      <p:pic>
        <p:nvPicPr>
          <p:cNvPr id="3" name="Рисунок 2">
            <a:extLst>
              <a:ext uri="{FF2B5EF4-FFF2-40B4-BE49-F238E27FC236}">
                <a16:creationId xmlns:a16="http://schemas.microsoft.com/office/drawing/2014/main" id="{3542DDDC-B245-4864-B0AD-122F5EA0A0A6}"/>
              </a:ext>
            </a:extLst>
          </p:cNvPr>
          <p:cNvPicPr>
            <a:picLocks noChangeAspect="1"/>
          </p:cNvPicPr>
          <p:nvPr/>
        </p:nvPicPr>
        <p:blipFill>
          <a:blip r:embed="rId4"/>
          <a:stretch>
            <a:fillRect/>
          </a:stretch>
        </p:blipFill>
        <p:spPr>
          <a:xfrm>
            <a:off x="6345472" y="2632814"/>
            <a:ext cx="2724336" cy="3700556"/>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1D64B5-ECCD-45EA-8AFE-5090D6539DFC}"/>
              </a:ext>
            </a:extLst>
          </p:cNvPr>
          <p:cNvSpPr>
            <a:spLocks noGrp="1"/>
          </p:cNvSpPr>
          <p:nvPr>
            <p:ph type="title"/>
          </p:nvPr>
        </p:nvSpPr>
        <p:spPr>
          <a:xfrm>
            <a:off x="0" y="0"/>
            <a:ext cx="9144000" cy="980728"/>
          </a:xfrm>
        </p:spPr>
        <p:txBody>
          <a:bodyPr/>
          <a:lstStyle/>
          <a:p>
            <a:r>
              <a:rPr lang="en-US" sz="2000" dirty="0"/>
              <a:t>I</a:t>
            </a:r>
            <a:r>
              <a:rPr lang="ru-RU" sz="2000" dirty="0"/>
              <a:t> Международный пленэр-мастер-класс «Креативные индустрии» в рамках Международного Проекта  </a:t>
            </a:r>
            <a:r>
              <a:rPr lang="ru-RU" sz="2000" b="1" dirty="0"/>
              <a:t>«Дети рисуют мир»</a:t>
            </a:r>
            <a:br>
              <a:rPr lang="ru-RU" sz="2000" b="1" dirty="0"/>
            </a:br>
            <a:r>
              <a:rPr lang="ru-RU" sz="2000" dirty="0"/>
              <a:t>27.10-02.11.2019, Республика Казахстан, г. Алматы</a:t>
            </a:r>
          </a:p>
        </p:txBody>
      </p:sp>
      <p:pic>
        <p:nvPicPr>
          <p:cNvPr id="5" name="Объект 4">
            <a:extLst>
              <a:ext uri="{FF2B5EF4-FFF2-40B4-BE49-F238E27FC236}">
                <a16:creationId xmlns:a16="http://schemas.microsoft.com/office/drawing/2014/main" id="{FD43EC0B-4A44-463B-BD90-1480AE3EAE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324529" y="3882905"/>
            <a:ext cx="4702029" cy="3134687"/>
          </a:xfrm>
        </p:spPr>
      </p:pic>
      <p:pic>
        <p:nvPicPr>
          <p:cNvPr id="7" name="Рисунок 6">
            <a:extLst>
              <a:ext uri="{FF2B5EF4-FFF2-40B4-BE49-F238E27FC236}">
                <a16:creationId xmlns:a16="http://schemas.microsoft.com/office/drawing/2014/main" id="{784C5B4B-FA38-4ED7-9402-ED31988709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541" y="1059423"/>
            <a:ext cx="4958523" cy="3305682"/>
          </a:xfrm>
          <a:prstGeom prst="rect">
            <a:avLst/>
          </a:prstGeom>
        </p:spPr>
      </p:pic>
      <p:pic>
        <p:nvPicPr>
          <p:cNvPr id="4" name="Рисунок 3">
            <a:extLst>
              <a:ext uri="{FF2B5EF4-FFF2-40B4-BE49-F238E27FC236}">
                <a16:creationId xmlns:a16="http://schemas.microsoft.com/office/drawing/2014/main" id="{ABE6D7D8-0480-49B4-AB41-D5234A0DD2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541" y="4468306"/>
            <a:ext cx="3109285" cy="2187024"/>
          </a:xfrm>
          <a:prstGeom prst="rect">
            <a:avLst/>
          </a:prstGeom>
        </p:spPr>
      </p:pic>
      <p:pic>
        <p:nvPicPr>
          <p:cNvPr id="10" name="Рисунок 9">
            <a:extLst>
              <a:ext uri="{FF2B5EF4-FFF2-40B4-BE49-F238E27FC236}">
                <a16:creationId xmlns:a16="http://schemas.microsoft.com/office/drawing/2014/main" id="{C19F1C95-2142-4FF6-B1F8-1EBA2275A6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076" y="1262742"/>
            <a:ext cx="3635018" cy="2535451"/>
          </a:xfrm>
          <a:prstGeom prst="rect">
            <a:avLst/>
          </a:prstGeom>
        </p:spPr>
      </p:pic>
    </p:spTree>
    <p:extLst>
      <p:ext uri="{BB962C8B-B14F-4D97-AF65-F5344CB8AC3E}">
        <p14:creationId xmlns:p14="http://schemas.microsoft.com/office/powerpoint/2010/main" val="1253693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90998"/>
          </a:xfrm>
        </p:spPr>
        <p:txBody>
          <a:bodyPr>
            <a:normAutofit/>
          </a:bodyPr>
          <a:lstStyle/>
          <a:p>
            <a:pPr algn="l"/>
            <a:r>
              <a:rPr lang="ru-RU" sz="20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Цель Проекта:</a:t>
            </a:r>
            <a:r>
              <a:rPr lang="en-GB" sz="20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rPr>
              <a:t>Project Goal</a:t>
            </a:r>
            <a:endParaRPr lang="ru-RU" sz="2000" b="1" dirty="0">
              <a:solidFill>
                <a:schemeClr val="accent4">
                  <a:lumMod val="75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4" name="Заголовок 1"/>
          <p:cNvSpPr txBox="1">
            <a:spLocks/>
          </p:cNvSpPr>
          <p:nvPr/>
        </p:nvSpPr>
        <p:spPr>
          <a:xfrm>
            <a:off x="539552" y="2018619"/>
            <a:ext cx="3600400" cy="580926"/>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ru-RU" sz="36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Подзаголовок 2"/>
          <p:cNvSpPr txBox="1">
            <a:spLocks/>
          </p:cNvSpPr>
          <p:nvPr/>
        </p:nvSpPr>
        <p:spPr>
          <a:xfrm>
            <a:off x="0" y="692696"/>
            <a:ext cx="9144000" cy="132592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ru-RU" sz="1800" b="1" dirty="0">
                <a:solidFill>
                  <a:schemeClr val="accent6">
                    <a:lumMod val="50000"/>
                  </a:schemeClr>
                </a:solidFill>
                <a:latin typeface="Times New Roman" pitchFamily="18" charset="0"/>
                <a:cs typeface="Times New Roman" pitchFamily="18" charset="0"/>
              </a:rPr>
              <a:t>содействие сохранению природного и историко-культурного наследия, формирование экологической культуры и активной жизненной позиции подрастающего поколения к проблеме сокращения видового разнообразия растительного и животного мира российских регионов, страны и планеты в целом</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098690"/>
            <a:ext cx="5040560" cy="3159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0" y="2016203"/>
            <a:ext cx="9144000" cy="923330"/>
          </a:xfrm>
          <a:prstGeom prst="rect">
            <a:avLst/>
          </a:prstGeom>
        </p:spPr>
        <p:txBody>
          <a:bodyPr wrap="square">
            <a:spAutoFit/>
          </a:bodyPr>
          <a:lstStyle/>
          <a:p>
            <a:pPr algn="just"/>
            <a:r>
              <a:rPr lang="en-US" b="1" dirty="0">
                <a:solidFill>
                  <a:schemeClr val="accent4">
                    <a:lumMod val="75000"/>
                  </a:schemeClr>
                </a:solidFill>
                <a:latin typeface="Arial" pitchFamily="34" charset="0"/>
                <a:cs typeface="Arial" pitchFamily="34" charset="0"/>
              </a:rPr>
              <a:t>To foster younger generation’s ecological culture and active life position towards the problem of flora and fauna diversity reduction in some regions and throughout the planet.</a:t>
            </a:r>
            <a:endParaRPr lang="ru-RU" b="1" dirty="0">
              <a:solidFill>
                <a:schemeClr val="accent4">
                  <a:lumMod val="75000"/>
                </a:scheme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D1DD7B26-5AEE-440B-AF1D-09366475CFBC}"/>
              </a:ext>
            </a:extLst>
          </p:cNvPr>
          <p:cNvSpPr txBox="1"/>
          <p:nvPr/>
        </p:nvSpPr>
        <p:spPr>
          <a:xfrm>
            <a:off x="1907704" y="6279924"/>
            <a:ext cx="50405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Исландия, г. Рейкьявик</a:t>
            </a:r>
            <a: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800" b="1" i="0" u="none" strike="noStrike" kern="1200" cap="none" spc="0" normalizeH="0" baseline="0" noProof="0" dirty="0">
                <a:ln>
                  <a:noFill/>
                </a:ln>
                <a:solidFill>
                  <a:srgbClr val="00ADDC">
                    <a:lumMod val="75000"/>
                  </a:srgbClr>
                </a:solidFill>
                <a:effectLst/>
                <a:uLnTx/>
                <a:uFillTx/>
                <a:latin typeface="Times New Roman" pitchFamily="18" charset="0"/>
                <a:ea typeface="+mn-ea"/>
                <a:cs typeface="Times New Roman" pitchFamily="18" charset="0"/>
              </a:rPr>
              <a:t>Iceland, Reykjavik</a:t>
            </a:r>
            <a:endParaRPr kumimoji="0" lang="ru-RU" sz="1800" b="1" i="0" u="none" strike="noStrike" kern="1200" cap="none" spc="0" normalizeH="0" baseline="0" noProof="0" dirty="0">
              <a:ln>
                <a:noFill/>
              </a:ln>
              <a:solidFill>
                <a:srgbClr val="00ADDC">
                  <a:lumMod val="75000"/>
                </a:srgbClr>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910014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2F6B04-A89B-45CF-9B91-8F6A8AA7B60E}"/>
              </a:ext>
            </a:extLst>
          </p:cNvPr>
          <p:cNvSpPr>
            <a:spLocks noGrp="1"/>
          </p:cNvSpPr>
          <p:nvPr>
            <p:ph type="title"/>
          </p:nvPr>
        </p:nvSpPr>
        <p:spPr>
          <a:xfrm>
            <a:off x="67437" y="0"/>
            <a:ext cx="9009125" cy="644000"/>
          </a:xfrm>
        </p:spPr>
        <p:txBody>
          <a:bodyPr/>
          <a:lstStyle/>
          <a:p>
            <a:r>
              <a:rPr lang="ru-RU" sz="2000" b="1" dirty="0"/>
              <a:t>Карточки радиолюбителей</a:t>
            </a:r>
          </a:p>
        </p:txBody>
      </p:sp>
      <p:pic>
        <p:nvPicPr>
          <p:cNvPr id="5" name="Объект 4">
            <a:extLst>
              <a:ext uri="{FF2B5EF4-FFF2-40B4-BE49-F238E27FC236}">
                <a16:creationId xmlns:a16="http://schemas.microsoft.com/office/drawing/2014/main" id="{9FE6CE84-031B-4C96-B8D7-0F64534B02B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179" y="764704"/>
            <a:ext cx="1978591" cy="2776104"/>
          </a:xfrm>
        </p:spPr>
      </p:pic>
      <p:pic>
        <p:nvPicPr>
          <p:cNvPr id="8" name="Рисунок 7">
            <a:extLst>
              <a:ext uri="{FF2B5EF4-FFF2-40B4-BE49-F238E27FC236}">
                <a16:creationId xmlns:a16="http://schemas.microsoft.com/office/drawing/2014/main" id="{3BDCC6C9-4529-4A82-8E46-A5AA0277A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6755" y="1223518"/>
            <a:ext cx="3552305" cy="2283010"/>
          </a:xfrm>
          <a:prstGeom prst="rect">
            <a:avLst/>
          </a:prstGeom>
        </p:spPr>
      </p:pic>
      <p:pic>
        <p:nvPicPr>
          <p:cNvPr id="11" name="Рисунок 10">
            <a:extLst>
              <a:ext uri="{FF2B5EF4-FFF2-40B4-BE49-F238E27FC236}">
                <a16:creationId xmlns:a16="http://schemas.microsoft.com/office/drawing/2014/main" id="{3B06C6B8-E09F-46FB-93A0-2A1EC91F8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98987" y="4183852"/>
            <a:ext cx="3552304" cy="2283010"/>
          </a:xfrm>
          <a:prstGeom prst="rect">
            <a:avLst/>
          </a:prstGeom>
        </p:spPr>
      </p:pic>
      <p:pic>
        <p:nvPicPr>
          <p:cNvPr id="14" name="Рисунок 13">
            <a:extLst>
              <a:ext uri="{FF2B5EF4-FFF2-40B4-BE49-F238E27FC236}">
                <a16:creationId xmlns:a16="http://schemas.microsoft.com/office/drawing/2014/main" id="{08707A7A-2CF7-43C3-893A-5FE8FF054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971" y="3690758"/>
            <a:ext cx="1989799" cy="2776104"/>
          </a:xfrm>
          <a:prstGeom prst="rect">
            <a:avLst/>
          </a:prstGeom>
        </p:spPr>
      </p:pic>
      <p:pic>
        <p:nvPicPr>
          <p:cNvPr id="16" name="Рисунок 15">
            <a:extLst>
              <a:ext uri="{FF2B5EF4-FFF2-40B4-BE49-F238E27FC236}">
                <a16:creationId xmlns:a16="http://schemas.microsoft.com/office/drawing/2014/main" id="{D9AC95C9-27B1-4517-9A7F-801293373F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2707" y="749823"/>
            <a:ext cx="2702106" cy="3731479"/>
          </a:xfrm>
          <a:prstGeom prst="rect">
            <a:avLst/>
          </a:prstGeom>
        </p:spPr>
      </p:pic>
      <p:pic>
        <p:nvPicPr>
          <p:cNvPr id="18" name="Рисунок 17">
            <a:extLst>
              <a:ext uri="{FF2B5EF4-FFF2-40B4-BE49-F238E27FC236}">
                <a16:creationId xmlns:a16="http://schemas.microsoft.com/office/drawing/2014/main" id="{6BF8F67A-5B97-4989-AAC3-92F376D3884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65884" y="4740548"/>
            <a:ext cx="2702106" cy="1688617"/>
          </a:xfrm>
          <a:prstGeom prst="rect">
            <a:avLst/>
          </a:prstGeom>
        </p:spPr>
      </p:pic>
    </p:spTree>
    <p:extLst>
      <p:ext uri="{BB962C8B-B14F-4D97-AF65-F5344CB8AC3E}">
        <p14:creationId xmlns:p14="http://schemas.microsoft.com/office/powerpoint/2010/main" val="111005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08720"/>
          </a:xfrm>
        </p:spPr>
        <p:txBody>
          <a:bodyPr>
            <a:normAutofit/>
          </a:bodyPr>
          <a:lstStyle/>
          <a:p>
            <a:pPr lvl="0" algn="l">
              <a:spcBef>
                <a:spcPts val="0"/>
              </a:spcBef>
            </a:pPr>
            <a:r>
              <a:rPr lang="ru-RU" sz="2400" b="1" dirty="0">
                <a:solidFill>
                  <a:srgbClr val="1AB39F">
                    <a:lumMod val="75000"/>
                  </a:srgb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ru-RU" sz="2000" b="1" dirty="0">
                <a:solidFill>
                  <a:schemeClr val="accent6">
                    <a:lumMod val="75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Задачи Проекта:</a:t>
            </a:r>
            <a:r>
              <a:rPr lang="en-GB" sz="2000" b="1" dirty="0">
                <a:solidFill>
                  <a:schemeClr val="accent6">
                    <a:lumMod val="75000"/>
                  </a:schemeClr>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GB" sz="20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OBJECTIVES</a:t>
            </a:r>
            <a:endParaRPr lang="ru-RU" sz="2000" b="1" dirty="0">
              <a:solidFill>
                <a:schemeClr val="accent4">
                  <a:lumMod val="75000"/>
                </a:schemeClr>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p:txBody>
      </p:sp>
      <p:sp>
        <p:nvSpPr>
          <p:cNvPr id="3" name="Объект 2"/>
          <p:cNvSpPr>
            <a:spLocks noGrp="1"/>
          </p:cNvSpPr>
          <p:nvPr>
            <p:ph idx="1"/>
          </p:nvPr>
        </p:nvSpPr>
        <p:spPr>
          <a:xfrm>
            <a:off x="0" y="908720"/>
            <a:ext cx="9144000" cy="5760640"/>
          </a:xfrm>
        </p:spPr>
        <p:txBody>
          <a:bodyPr>
            <a:normAutofit fontScale="70000" lnSpcReduction="20000"/>
          </a:bodyPr>
          <a:lstStyle/>
          <a:p>
            <a:r>
              <a:rPr lang="ru-RU" sz="2900" dirty="0">
                <a:solidFill>
                  <a:schemeClr val="accent6">
                    <a:lumMod val="50000"/>
                  </a:schemeClr>
                </a:solidFill>
                <a:latin typeface="Times New Roman" pitchFamily="18" charset="0"/>
                <a:cs typeface="Times New Roman" pitchFamily="18" charset="0"/>
              </a:rPr>
              <a:t>– привлечение внимание молодого поколения к существующим проблемам охраны окружающей природной среды;</a:t>
            </a:r>
            <a:endParaRPr lang="en-GB" sz="2900" dirty="0">
              <a:solidFill>
                <a:schemeClr val="accent6">
                  <a:lumMod val="50000"/>
                </a:schemeClr>
              </a:solidFill>
              <a:latin typeface="Times New Roman" pitchFamily="18" charset="0"/>
              <a:cs typeface="Times New Roman" pitchFamily="18" charset="0"/>
            </a:endParaRPr>
          </a:p>
          <a:p>
            <a:r>
              <a:rPr lang="en-US" sz="2900" dirty="0">
                <a:solidFill>
                  <a:schemeClr val="accent4">
                    <a:lumMod val="75000"/>
                  </a:schemeClr>
                </a:solidFill>
                <a:latin typeface="Times New Roman" pitchFamily="18" charset="0"/>
                <a:cs typeface="Times New Roman" pitchFamily="18" charset="0"/>
              </a:rPr>
              <a:t>to draw the international community’s attention to the existing problems of environment protection;</a:t>
            </a:r>
            <a:endParaRPr lang="ru-RU" sz="2900" dirty="0">
              <a:solidFill>
                <a:schemeClr val="accent4">
                  <a:lumMod val="75000"/>
                </a:schemeClr>
              </a:solidFill>
              <a:latin typeface="Times New Roman" pitchFamily="18" charset="0"/>
              <a:cs typeface="Times New Roman" pitchFamily="18" charset="0"/>
            </a:endParaRPr>
          </a:p>
          <a:p>
            <a:r>
              <a:rPr lang="ru-RU" sz="2900" dirty="0">
                <a:solidFill>
                  <a:schemeClr val="accent6">
                    <a:lumMod val="50000"/>
                  </a:schemeClr>
                </a:solidFill>
                <a:latin typeface="Times New Roman" pitchFamily="18" charset="0"/>
                <a:cs typeface="Times New Roman" pitchFamily="18" charset="0"/>
              </a:rPr>
              <a:t>– развитие международного детского сотрудничества в области экологии на основе обмена опытом по осуществлению разнообразной творческой и природоохранной деятельности; </a:t>
            </a:r>
            <a:endParaRPr lang="en-GB" sz="2900" dirty="0">
              <a:solidFill>
                <a:schemeClr val="accent6">
                  <a:lumMod val="50000"/>
                </a:schemeClr>
              </a:solidFill>
              <a:latin typeface="Times New Roman" pitchFamily="18" charset="0"/>
              <a:cs typeface="Times New Roman" pitchFamily="18" charset="0"/>
            </a:endParaRPr>
          </a:p>
          <a:p>
            <a:r>
              <a:rPr lang="en-US" sz="2900" dirty="0">
                <a:solidFill>
                  <a:schemeClr val="accent4">
                    <a:lumMod val="75000"/>
                  </a:schemeClr>
                </a:solidFill>
                <a:latin typeface="Times New Roman" pitchFamily="18" charset="0"/>
                <a:cs typeface="Times New Roman" pitchFamily="18" charset="0"/>
              </a:rPr>
              <a:t>to develop children’s international environmental cooperation based on exchange of experience in various creative and environmental activities;</a:t>
            </a:r>
            <a:endParaRPr lang="ru-RU" sz="2900" dirty="0">
              <a:solidFill>
                <a:schemeClr val="accent4">
                  <a:lumMod val="75000"/>
                </a:schemeClr>
              </a:solidFill>
              <a:latin typeface="Times New Roman" pitchFamily="18" charset="0"/>
              <a:cs typeface="Times New Roman" pitchFamily="18" charset="0"/>
            </a:endParaRPr>
          </a:p>
          <a:p>
            <a:r>
              <a:rPr lang="ru-RU" sz="2900" dirty="0">
                <a:solidFill>
                  <a:schemeClr val="accent6">
                    <a:lumMod val="50000"/>
                  </a:schemeClr>
                </a:solidFill>
                <a:latin typeface="Times New Roman" pitchFamily="18" charset="0"/>
                <a:cs typeface="Times New Roman" pitchFamily="18" charset="0"/>
              </a:rPr>
              <a:t>– популяризация бережного отношения к природным богатствам планеты, России и своей малой родины средствами художественного изобразительного творчества;</a:t>
            </a:r>
            <a:endParaRPr lang="en-GB" sz="2900" dirty="0">
              <a:solidFill>
                <a:schemeClr val="accent6">
                  <a:lumMod val="50000"/>
                </a:schemeClr>
              </a:solidFill>
              <a:latin typeface="Times New Roman" pitchFamily="18" charset="0"/>
              <a:cs typeface="Times New Roman" pitchFamily="18" charset="0"/>
            </a:endParaRPr>
          </a:p>
          <a:p>
            <a:r>
              <a:rPr lang="en-US" sz="2900" dirty="0">
                <a:solidFill>
                  <a:schemeClr val="accent4">
                    <a:lumMod val="75000"/>
                  </a:schemeClr>
                </a:solidFill>
                <a:latin typeface="Times New Roman" pitchFamily="18" charset="0"/>
                <a:cs typeface="Times New Roman" pitchFamily="18" charset="0"/>
              </a:rPr>
              <a:t>to popularize, by means of artistic creative work, caring attitude towards the natural resources of the planet, the country and one’s native town or village;</a:t>
            </a:r>
            <a:endParaRPr lang="ru-RU" sz="2900" dirty="0">
              <a:solidFill>
                <a:schemeClr val="accent4">
                  <a:lumMod val="75000"/>
                </a:schemeClr>
              </a:solidFill>
              <a:latin typeface="Times New Roman" pitchFamily="18" charset="0"/>
              <a:cs typeface="Times New Roman" pitchFamily="18" charset="0"/>
            </a:endParaRPr>
          </a:p>
          <a:p>
            <a:r>
              <a:rPr lang="ru-RU" sz="2900" dirty="0">
                <a:solidFill>
                  <a:schemeClr val="accent6">
                    <a:lumMod val="50000"/>
                  </a:schemeClr>
                </a:solidFill>
                <a:latin typeface="Times New Roman" pitchFamily="18" charset="0"/>
                <a:cs typeface="Times New Roman" pitchFamily="18" charset="0"/>
              </a:rPr>
              <a:t>– воспитание у детей разных стран и регионов бережного отношения к единым общечеловеческим ценностям в соответствии с принципом сохранения культурного и природного разнообразия;</a:t>
            </a:r>
            <a:endParaRPr lang="en-GB" sz="2900" dirty="0">
              <a:solidFill>
                <a:schemeClr val="accent6">
                  <a:lumMod val="50000"/>
                </a:schemeClr>
              </a:solidFill>
              <a:latin typeface="Times New Roman" pitchFamily="18" charset="0"/>
              <a:cs typeface="Times New Roman" pitchFamily="18" charset="0"/>
            </a:endParaRPr>
          </a:p>
          <a:p>
            <a:r>
              <a:rPr lang="en-US" sz="2900" dirty="0">
                <a:solidFill>
                  <a:schemeClr val="accent4">
                    <a:lumMod val="75000"/>
                  </a:schemeClr>
                </a:solidFill>
                <a:latin typeface="Times New Roman" pitchFamily="18" charset="0"/>
                <a:cs typeface="Times New Roman" pitchFamily="18" charset="0"/>
              </a:rPr>
              <a:t>to foster caring attitude to universal human values in children from around the world in accordance with the principle of cultural and natural diversity preservation</a:t>
            </a:r>
            <a:r>
              <a:rPr lang="en-GB" sz="2900" dirty="0">
                <a:solidFill>
                  <a:schemeClr val="accent4">
                    <a:lumMod val="75000"/>
                  </a:schemeClr>
                </a:solidFill>
                <a:latin typeface="Times New Roman" pitchFamily="18" charset="0"/>
                <a:cs typeface="Times New Roman" pitchFamily="18" charset="0"/>
              </a:rPr>
              <a:t>;</a:t>
            </a:r>
            <a:endParaRPr lang="ru-RU" sz="2900" dirty="0">
              <a:solidFill>
                <a:schemeClr val="accent4">
                  <a:lumMod val="75000"/>
                </a:schemeClr>
              </a:solidFill>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3564542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62074"/>
          </a:xfrm>
        </p:spPr>
        <p:txBody>
          <a:bodyPr>
            <a:normAutofit/>
          </a:bodyPr>
          <a:lstStyle/>
          <a:p>
            <a:r>
              <a:rPr kumimoji="0" lang="ru-RU" sz="2000" b="1" i="0" u="none" strike="noStrike" kern="1200" cap="none" spc="0" normalizeH="0" baseline="0" noProof="0" dirty="0">
                <a:ln>
                  <a:noFill/>
                </a:ln>
                <a:solidFill>
                  <a:srgbClr val="1AB39F">
                    <a:lumMod val="75000"/>
                  </a:srgb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Задачи Проекта:</a:t>
            </a:r>
            <a:r>
              <a:rPr kumimoji="0" lang="en-GB" sz="2000" b="1" i="0" u="none" strike="noStrike" kern="1200" cap="none" spc="0" normalizeH="0" baseline="0" noProof="0" dirty="0">
                <a:ln>
                  <a:noFill/>
                </a:ln>
                <a:solidFill>
                  <a:srgbClr val="1AB39F">
                    <a:lumMod val="75000"/>
                  </a:srgbClr>
                </a:solidFill>
                <a:effectLst>
                  <a:outerShdw blurRad="38100" dist="38100" dir="2700000" algn="tl">
                    <a:srgbClr val="000000">
                      <a:alpha val="43137"/>
                    </a:srgbClr>
                  </a:outerShdw>
                </a:effectLst>
                <a:uLnTx/>
                <a:uFillTx/>
                <a:latin typeface="Times New Roman" pitchFamily="18" charset="0"/>
                <a:ea typeface="+mj-ea"/>
                <a:cs typeface="Times New Roman" pitchFamily="18" charset="0"/>
              </a:rPr>
              <a:t> </a:t>
            </a:r>
            <a:r>
              <a:rPr kumimoji="0" lang="en-GB" sz="2000" b="1" i="0" u="none" strike="noStrike" kern="1200" cap="none" spc="0" normalizeH="0" baseline="0" noProof="0" dirty="0">
                <a:ln>
                  <a:noFill/>
                </a:ln>
                <a:solidFill>
                  <a:srgbClr val="00ADDC">
                    <a:lumMod val="75000"/>
                  </a:srgbClr>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t>OBJECTIVES</a:t>
            </a:r>
            <a:endParaRPr lang="ru-RU" dirty="0"/>
          </a:p>
        </p:txBody>
      </p:sp>
      <p:sp>
        <p:nvSpPr>
          <p:cNvPr id="3" name="Объект 2"/>
          <p:cNvSpPr>
            <a:spLocks noGrp="1"/>
          </p:cNvSpPr>
          <p:nvPr>
            <p:ph idx="1"/>
          </p:nvPr>
        </p:nvSpPr>
        <p:spPr>
          <a:xfrm>
            <a:off x="179512" y="836712"/>
            <a:ext cx="8856984" cy="5472608"/>
          </a:xfrm>
        </p:spPr>
        <p:txBody>
          <a:bodyPr>
            <a:normAutofit/>
          </a:bodyPr>
          <a:lstStyle/>
          <a:p>
            <a:pPr lvl="0"/>
            <a:r>
              <a:rPr lang="ru-RU" sz="2000" dirty="0">
                <a:solidFill>
                  <a:srgbClr val="1AB39F">
                    <a:lumMod val="50000"/>
                  </a:srgbClr>
                </a:solidFill>
                <a:latin typeface="Times New Roman" pitchFamily="18" charset="0"/>
                <a:cs typeface="Times New Roman" pitchFamily="18" charset="0"/>
              </a:rPr>
              <a:t>– стимулирование и развитие творческого потенциала обучающихся на основе изучения природного и историко-культурного наследия;</a:t>
            </a:r>
            <a:endParaRPr lang="en-GB" sz="2000" dirty="0">
              <a:solidFill>
                <a:srgbClr val="1AB39F">
                  <a:lumMod val="50000"/>
                </a:srgbClr>
              </a:solidFill>
              <a:latin typeface="Times New Roman" pitchFamily="18" charset="0"/>
              <a:cs typeface="Times New Roman" pitchFamily="18" charset="0"/>
            </a:endParaRPr>
          </a:p>
          <a:p>
            <a:pPr lvl="0"/>
            <a:r>
              <a:rPr lang="en-US" sz="2000" dirty="0">
                <a:solidFill>
                  <a:schemeClr val="accent4">
                    <a:lumMod val="75000"/>
                  </a:schemeClr>
                </a:solidFill>
                <a:latin typeface="Times New Roman" pitchFamily="18" charset="0"/>
                <a:cs typeface="Times New Roman" pitchFamily="18" charset="0"/>
              </a:rPr>
              <a:t>to encourage and develop students’ creative potential through the study of natural, cultural and historical heritage;</a:t>
            </a:r>
            <a:endParaRPr lang="ru-RU" sz="2000" dirty="0">
              <a:solidFill>
                <a:schemeClr val="accent4">
                  <a:lumMod val="75000"/>
                </a:schemeClr>
              </a:solidFill>
              <a:latin typeface="Times New Roman" pitchFamily="18" charset="0"/>
              <a:cs typeface="Times New Roman" pitchFamily="18" charset="0"/>
            </a:endParaRPr>
          </a:p>
          <a:p>
            <a:pPr lvl="0"/>
            <a:r>
              <a:rPr lang="ru-RU" sz="2000" dirty="0">
                <a:solidFill>
                  <a:srgbClr val="1AB39F">
                    <a:lumMod val="50000"/>
                  </a:srgbClr>
                </a:solidFill>
                <a:latin typeface="Times New Roman" pitchFamily="18" charset="0"/>
                <a:cs typeface="Times New Roman" pitchFamily="18" charset="0"/>
              </a:rPr>
              <a:t>– активизация пропаганды сохранения отдельных видов растительного и животного мира, как неотъемлемых звеньев устойчивого развития целых природных комплексов</a:t>
            </a:r>
            <a:r>
              <a:rPr lang="en-GB" sz="2000" dirty="0">
                <a:solidFill>
                  <a:srgbClr val="1AB39F">
                    <a:lumMod val="50000"/>
                  </a:srgbClr>
                </a:solidFill>
                <a:latin typeface="Times New Roman" pitchFamily="18" charset="0"/>
                <a:cs typeface="Times New Roman" pitchFamily="18" charset="0"/>
              </a:rPr>
              <a:t>, </a:t>
            </a:r>
          </a:p>
          <a:p>
            <a:pPr lvl="0"/>
            <a:r>
              <a:rPr lang="en-US" sz="2000" dirty="0">
                <a:solidFill>
                  <a:schemeClr val="accent4">
                    <a:lumMod val="75000"/>
                  </a:schemeClr>
                </a:solidFill>
                <a:latin typeface="Times New Roman" pitchFamily="18" charset="0"/>
                <a:cs typeface="Times New Roman" pitchFamily="18" charset="0"/>
              </a:rPr>
              <a:t>to intensify the promotion of the conservation of certain species of flora and fauna as integral parts of sustainable development of natural complexes.</a:t>
            </a:r>
            <a:endParaRPr lang="ru-RU" sz="2000" dirty="0">
              <a:solidFill>
                <a:schemeClr val="accent4">
                  <a:lumMod val="75000"/>
                </a:schemeClr>
              </a:solidFill>
              <a:latin typeface="Times New Roman" pitchFamily="18" charset="0"/>
              <a:cs typeface="Times New Roman" pitchFamily="18" charset="0"/>
            </a:endParaRPr>
          </a:p>
          <a:p>
            <a:pPr lvl="0"/>
            <a:endParaRPr lang="ru-RU" sz="2000" dirty="0">
              <a:solidFill>
                <a:schemeClr val="accent4">
                  <a:lumMod val="75000"/>
                </a:schemeClr>
              </a:solidFill>
              <a:latin typeface="Times New Roman" pitchFamily="18" charset="0"/>
              <a:cs typeface="Times New Roman" pitchFamily="18" charset="0"/>
            </a:endParaRPr>
          </a:p>
          <a:p>
            <a:pPr lvl="0"/>
            <a:endParaRPr lang="ru-RU" sz="2000" dirty="0">
              <a:solidFill>
                <a:schemeClr val="accent4">
                  <a:lumMod val="75000"/>
                </a:schemeClr>
              </a:solidFill>
              <a:latin typeface="Times New Roman" pitchFamily="18" charset="0"/>
              <a:cs typeface="Times New Roman" pitchFamily="18" charset="0"/>
            </a:endParaRPr>
          </a:p>
          <a:p>
            <a:pPr lvl="0"/>
            <a:endParaRPr lang="ru-RU" sz="2400" dirty="0">
              <a:solidFill>
                <a:schemeClr val="accent6">
                  <a:lumMod val="50000"/>
                </a:schemeClr>
              </a:solidFill>
              <a:latin typeface="Times New Roman" pitchFamily="18" charset="0"/>
              <a:cs typeface="Times New Roman" pitchFamily="18" charset="0"/>
            </a:endParaRPr>
          </a:p>
          <a:p>
            <a:pPr lvl="0"/>
            <a:r>
              <a:rPr lang="ru-RU" sz="2400" dirty="0">
                <a:solidFill>
                  <a:schemeClr val="accent6">
                    <a:lumMod val="50000"/>
                  </a:schemeClr>
                </a:solidFill>
                <a:latin typeface="Times New Roman" pitchFamily="18" charset="0"/>
                <a:cs typeface="Times New Roman" pitchFamily="18" charset="0"/>
              </a:rPr>
              <a:t>Моя религия – любовь ко всему живому</a:t>
            </a:r>
          </a:p>
          <a:p>
            <a:endParaRPr lang="ru-RU" dirty="0"/>
          </a:p>
        </p:txBody>
      </p:sp>
      <p:pic>
        <p:nvPicPr>
          <p:cNvPr id="5" name="Рисунок 4">
            <a:extLst>
              <a:ext uri="{FF2B5EF4-FFF2-40B4-BE49-F238E27FC236}">
                <a16:creationId xmlns:a16="http://schemas.microsoft.com/office/drawing/2014/main" id="{337126B3-40C2-46EF-88D9-13B8A58507FA}"/>
              </a:ext>
            </a:extLst>
          </p:cNvPr>
          <p:cNvPicPr>
            <a:picLocks noChangeAspect="1"/>
          </p:cNvPicPr>
          <p:nvPr/>
        </p:nvPicPr>
        <p:blipFill>
          <a:blip r:embed="rId2"/>
          <a:stretch>
            <a:fillRect/>
          </a:stretch>
        </p:blipFill>
        <p:spPr>
          <a:xfrm>
            <a:off x="5868144" y="3972197"/>
            <a:ext cx="3681868" cy="2899197"/>
          </a:xfrm>
          <a:prstGeom prst="rect">
            <a:avLst/>
          </a:prstGeom>
        </p:spPr>
      </p:pic>
    </p:spTree>
    <p:extLst>
      <p:ext uri="{BB962C8B-B14F-4D97-AF65-F5344CB8AC3E}">
        <p14:creationId xmlns:p14="http://schemas.microsoft.com/office/powerpoint/2010/main" val="89246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1238308"/>
          </a:xfrm>
        </p:spPr>
        <p:txBody>
          <a:bodyPr>
            <a:noAutofit/>
          </a:bodyPr>
          <a:lstStyle/>
          <a:p>
            <a:pPr lvl="0">
              <a:spcBef>
                <a:spcPct val="20000"/>
              </a:spcBef>
            </a:pPr>
            <a:r>
              <a:rPr lang="ru-RU" sz="18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t>Реализация Проекта проходит в три этапа: </a:t>
            </a:r>
            <a:br>
              <a:rPr lang="en-GB" sz="1800" b="1" dirty="0">
                <a:solidFill>
                  <a:schemeClr val="bg2">
                    <a:lumMod val="50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The project is implemented in 3 phases: </a:t>
            </a:r>
            <a:br>
              <a:rPr lang="en-US"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br>
            <a:r>
              <a:rPr lang="en-US"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b="1" dirty="0">
                <a:solidFill>
                  <a:srgbClr val="738AC8">
                    <a:lumMod val="75000"/>
                  </a:srgbClr>
                </a:solidFill>
                <a:effectLst>
                  <a:outerShdw blurRad="38100" dist="38100" dir="2700000" algn="tl">
                    <a:srgbClr val="000000">
                      <a:alpha val="43137"/>
                    </a:srgbClr>
                  </a:outerShdw>
                </a:effectLst>
                <a:latin typeface="Times New Roman" pitchFamily="18" charset="0"/>
                <a:ea typeface="+mn-ea"/>
                <a:cs typeface="Times New Roman" pitchFamily="18" charset="0"/>
              </a:rPr>
              <a:t>I-й этап </a:t>
            </a:r>
            <a:r>
              <a:rPr lang="ru-RU" sz="1800" dirty="0">
                <a:solidFill>
                  <a:srgbClr val="738AC8">
                    <a:lumMod val="75000"/>
                  </a:srgbClr>
                </a:solidFill>
                <a:latin typeface="Times New Roman" pitchFamily="18" charset="0"/>
                <a:ea typeface="+mn-ea"/>
                <a:cs typeface="Times New Roman" pitchFamily="18" charset="0"/>
              </a:rPr>
              <a:t>– </a:t>
            </a:r>
            <a:r>
              <a:rPr lang="ru-RU" sz="1800" dirty="0">
                <a:solidFill>
                  <a:srgbClr val="D6ECFF">
                    <a:lumMod val="25000"/>
                  </a:srgbClr>
                </a:solidFill>
                <a:latin typeface="Times New Roman" pitchFamily="18" charset="0"/>
                <a:ea typeface="+mn-ea"/>
                <a:cs typeface="Times New Roman" pitchFamily="18" charset="0"/>
              </a:rPr>
              <a:t>заочный конкурс творческих работ по семи номинациям:</a:t>
            </a:r>
            <a:br>
              <a:rPr lang="ru-RU" sz="1800" dirty="0">
                <a:solidFill>
                  <a:srgbClr val="D6ECFF">
                    <a:lumMod val="25000"/>
                  </a:srgbClr>
                </a:solidFill>
                <a:latin typeface="Times New Roman" pitchFamily="18" charset="0"/>
                <a:ea typeface="+mn-ea"/>
                <a:cs typeface="Times New Roman" pitchFamily="18" charset="0"/>
              </a:rPr>
            </a:br>
            <a:r>
              <a:rPr lang="en-GB" sz="1800" dirty="0">
                <a:solidFill>
                  <a:srgbClr val="D6ECFF">
                    <a:lumMod val="25000"/>
                  </a:srgbClr>
                </a:solidFill>
                <a:latin typeface="Times New Roman" pitchFamily="18" charset="0"/>
                <a:ea typeface="+mn-ea"/>
                <a:cs typeface="Times New Roman" pitchFamily="18" charset="0"/>
              </a:rPr>
              <a:t>                    </a:t>
            </a:r>
            <a:r>
              <a:rPr lang="en-US" sz="1800" b="1" dirty="0">
                <a:solidFill>
                  <a:schemeClr val="accent4">
                    <a:lumMod val="75000"/>
                  </a:schemeClr>
                </a:solidFill>
                <a:latin typeface="Times New Roman" pitchFamily="18" charset="0"/>
                <a:ea typeface="+mn-ea"/>
                <a:cs typeface="Times New Roman" pitchFamily="18" charset="0"/>
              </a:rPr>
              <a:t>First phase </a:t>
            </a:r>
            <a:r>
              <a:rPr lang="en-US" sz="1800" dirty="0">
                <a:solidFill>
                  <a:schemeClr val="accent4">
                    <a:lumMod val="75000"/>
                  </a:schemeClr>
                </a:solidFill>
                <a:latin typeface="Times New Roman" pitchFamily="18" charset="0"/>
                <a:ea typeface="+mn-ea"/>
                <a:cs typeface="Times New Roman" pitchFamily="18" charset="0"/>
              </a:rPr>
              <a:t>– correspondence competition of creative works in 7 nominations:</a:t>
            </a:r>
            <a:endParaRPr lang="ru-RU"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Объект 2"/>
          <p:cNvSpPr>
            <a:spLocks noGrp="1"/>
          </p:cNvSpPr>
          <p:nvPr>
            <p:ph idx="1"/>
          </p:nvPr>
        </p:nvSpPr>
        <p:spPr>
          <a:xfrm>
            <a:off x="0" y="1268760"/>
            <a:ext cx="9144000" cy="1762749"/>
          </a:xfrm>
        </p:spPr>
        <p:txBody>
          <a:bodyPr>
            <a:noAutofit/>
          </a:bodyPr>
          <a:lstStyle/>
          <a:p>
            <a:pPr marL="0" indent="0" algn="just">
              <a:buNone/>
            </a:pPr>
            <a:r>
              <a:rPr lang="ru-RU" sz="1800" dirty="0">
                <a:solidFill>
                  <a:schemeClr val="bg2">
                    <a:lumMod val="25000"/>
                  </a:schemeClr>
                </a:solidFill>
                <a:latin typeface="Times New Roman" pitchFamily="18" charset="0"/>
                <a:cs typeface="Times New Roman" pitchFamily="18" charset="0"/>
              </a:rPr>
              <a:t>- графика;</a:t>
            </a:r>
            <a:r>
              <a:rPr lang="en-GB" sz="1800" dirty="0">
                <a:solidFill>
                  <a:schemeClr val="bg2">
                    <a:lumMod val="25000"/>
                  </a:schemeClr>
                </a:solidFill>
                <a:latin typeface="Times New Roman" pitchFamily="18" charset="0"/>
                <a:cs typeface="Times New Roman" pitchFamily="18" charset="0"/>
              </a:rPr>
              <a:t> </a:t>
            </a:r>
            <a:r>
              <a:rPr lang="en-GB" sz="1800" dirty="0">
                <a:solidFill>
                  <a:schemeClr val="accent4">
                    <a:lumMod val="75000"/>
                  </a:schemeClr>
                </a:solidFill>
                <a:latin typeface="Times New Roman" pitchFamily="18" charset="0"/>
                <a:cs typeface="Times New Roman" pitchFamily="18" charset="0"/>
              </a:rPr>
              <a:t>- Graphic art,</a:t>
            </a:r>
            <a:endParaRPr lang="ru-RU" sz="1800" dirty="0">
              <a:solidFill>
                <a:schemeClr val="accent4">
                  <a:lumMod val="75000"/>
                </a:schemeClr>
              </a:solidFill>
              <a:latin typeface="Times New Roman" pitchFamily="18" charset="0"/>
              <a:cs typeface="Times New Roman" pitchFamily="18" charset="0"/>
            </a:endParaRPr>
          </a:p>
          <a:p>
            <a:pPr algn="just">
              <a:buFontTx/>
              <a:buChar char="-"/>
            </a:pPr>
            <a:r>
              <a:rPr lang="ru-RU" sz="1800" dirty="0">
                <a:solidFill>
                  <a:schemeClr val="bg2">
                    <a:lumMod val="25000"/>
                  </a:schemeClr>
                </a:solidFill>
                <a:latin typeface="Times New Roman" pitchFamily="18" charset="0"/>
                <a:cs typeface="Times New Roman" pitchFamily="18" charset="0"/>
              </a:rPr>
              <a:t>декоративно-прикладное искусство;</a:t>
            </a:r>
            <a:r>
              <a:rPr lang="en-GB" sz="1800" dirty="0">
                <a:solidFill>
                  <a:schemeClr val="bg2">
                    <a:lumMod val="25000"/>
                  </a:schemeClr>
                </a:solidFill>
                <a:latin typeface="Times New Roman" pitchFamily="18" charset="0"/>
                <a:cs typeface="Times New Roman" pitchFamily="18" charset="0"/>
              </a:rPr>
              <a:t> </a:t>
            </a:r>
          </a:p>
          <a:p>
            <a:pPr marL="0" indent="0" algn="just">
              <a:buNone/>
            </a:pPr>
            <a:r>
              <a:rPr lang="en-US" sz="1800" dirty="0">
                <a:solidFill>
                  <a:schemeClr val="accent4">
                    <a:lumMod val="75000"/>
                  </a:schemeClr>
                </a:solidFill>
                <a:latin typeface="Times New Roman" pitchFamily="18" charset="0"/>
                <a:cs typeface="Times New Roman" pitchFamily="18" charset="0"/>
              </a:rPr>
              <a:t>- Decorative and applied arts,</a:t>
            </a:r>
            <a:endParaRPr lang="ru-RU" sz="1800" dirty="0">
              <a:solidFill>
                <a:schemeClr val="accent4">
                  <a:lumMod val="75000"/>
                </a:schemeClr>
              </a:solidFill>
              <a:latin typeface="Times New Roman" pitchFamily="18" charset="0"/>
              <a:cs typeface="Times New Roman" pitchFamily="18" charset="0"/>
            </a:endParaRPr>
          </a:p>
          <a:p>
            <a:pPr marL="0" indent="0" algn="just">
              <a:buNone/>
            </a:pPr>
            <a:r>
              <a:rPr lang="ru-RU" sz="1800" dirty="0">
                <a:solidFill>
                  <a:schemeClr val="bg2">
                    <a:lumMod val="25000"/>
                  </a:schemeClr>
                </a:solidFill>
                <a:latin typeface="Times New Roman" pitchFamily="18" charset="0"/>
                <a:cs typeface="Times New Roman" pitchFamily="18" charset="0"/>
              </a:rPr>
              <a:t>- живопись;</a:t>
            </a:r>
            <a:r>
              <a:rPr lang="en-GB" sz="1800" dirty="0">
                <a:solidFill>
                  <a:schemeClr val="bg2">
                    <a:lumMod val="25000"/>
                  </a:schemeClr>
                </a:solidFill>
                <a:latin typeface="Times New Roman" pitchFamily="18" charset="0"/>
                <a:cs typeface="Times New Roman" pitchFamily="18" charset="0"/>
              </a:rPr>
              <a:t> </a:t>
            </a:r>
            <a:r>
              <a:rPr lang="en-GB" sz="1800" dirty="0">
                <a:solidFill>
                  <a:schemeClr val="accent4">
                    <a:lumMod val="75000"/>
                  </a:schemeClr>
                </a:solidFill>
                <a:latin typeface="Times New Roman" pitchFamily="18" charset="0"/>
                <a:cs typeface="Times New Roman" pitchFamily="18" charset="0"/>
              </a:rPr>
              <a:t>- Painting,</a:t>
            </a:r>
            <a:endParaRPr lang="ru-RU" sz="1800" dirty="0">
              <a:solidFill>
                <a:schemeClr val="accent4">
                  <a:lumMod val="75000"/>
                </a:schemeClr>
              </a:solidFill>
              <a:latin typeface="Times New Roman" pitchFamily="18" charset="0"/>
              <a:cs typeface="Times New Roman" pitchFamily="18" charset="0"/>
            </a:endParaRPr>
          </a:p>
          <a:p>
            <a:pPr marL="0" indent="0" algn="just">
              <a:buNone/>
            </a:pPr>
            <a:r>
              <a:rPr lang="ru-RU" sz="1800" dirty="0">
                <a:solidFill>
                  <a:schemeClr val="bg2">
                    <a:lumMod val="25000"/>
                  </a:schemeClr>
                </a:solidFill>
                <a:latin typeface="Times New Roman" pitchFamily="18" charset="0"/>
                <a:cs typeface="Times New Roman" pitchFamily="18" charset="0"/>
              </a:rPr>
              <a:t>- скульптура;</a:t>
            </a:r>
            <a:r>
              <a:rPr lang="en-GB" sz="1800" dirty="0">
                <a:solidFill>
                  <a:schemeClr val="bg2">
                    <a:lumMod val="25000"/>
                  </a:schemeClr>
                </a:solidFill>
                <a:latin typeface="Times New Roman" pitchFamily="18" charset="0"/>
                <a:cs typeface="Times New Roman" pitchFamily="18" charset="0"/>
              </a:rPr>
              <a:t> </a:t>
            </a:r>
            <a:r>
              <a:rPr lang="en-GB" sz="1800" dirty="0">
                <a:solidFill>
                  <a:schemeClr val="accent4">
                    <a:lumMod val="75000"/>
                  </a:schemeClr>
                </a:solidFill>
                <a:latin typeface="Times New Roman" pitchFamily="18" charset="0"/>
                <a:cs typeface="Times New Roman" pitchFamily="18" charset="0"/>
              </a:rPr>
              <a:t>- Sculpture,</a:t>
            </a:r>
            <a:endParaRPr lang="ru-RU" sz="1800" dirty="0">
              <a:solidFill>
                <a:schemeClr val="accent4">
                  <a:lumMod val="75000"/>
                </a:schemeClr>
              </a:solidFill>
              <a:latin typeface="Times New Roman" pitchFamily="18" charset="0"/>
              <a:cs typeface="Times New Roman" pitchFamily="18" charset="0"/>
            </a:endParaRPr>
          </a:p>
          <a:p>
            <a:pPr marL="0" indent="0" algn="just">
              <a:buNone/>
            </a:pPr>
            <a:endParaRPr lang="ru-RU" sz="1600" dirty="0">
              <a:solidFill>
                <a:schemeClr val="bg2">
                  <a:lumMod val="25000"/>
                </a:schemeClr>
              </a:solidFill>
              <a:latin typeface="Times New Roman" pitchFamily="18" charset="0"/>
              <a:cs typeface="Times New Roman" pitchFamily="18" charset="0"/>
            </a:endParaRPr>
          </a:p>
        </p:txBody>
      </p:sp>
      <p:pic>
        <p:nvPicPr>
          <p:cNvPr id="1027" name="Picture 3" descr="C:\Users\ngss\Desktop\По Вернадскому\Для презент\КК, 2013\С. 64-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7128" y="1304257"/>
            <a:ext cx="3928071" cy="27028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ngss\Desktop\По Вернадскому\Для презент\КК, 2013\С. 134-1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1623" y="4116113"/>
            <a:ext cx="3923928" cy="27028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ngss\Desktop\По Вернадскому\Для презент\КК, 2013\С. 122-1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374" y="4758130"/>
            <a:ext cx="2999775" cy="2060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ngss\Desktop\По Вернадскому\Для презент\КК, 2013\С. 1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44045" y="2929201"/>
            <a:ext cx="2594283" cy="1794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858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756789" cy="1459222"/>
          </a:xfrm>
        </p:spPr>
        <p:txBody>
          <a:bodyPr>
            <a:normAutofit/>
          </a:bodyPr>
          <a:lstStyle/>
          <a:p>
            <a:pPr lvl="0" algn="l">
              <a:spcBef>
                <a:spcPct val="20000"/>
              </a:spcBef>
            </a:pPr>
            <a:r>
              <a:rPr lang="ru-RU" sz="1800" dirty="0">
                <a:solidFill>
                  <a:srgbClr val="D6ECFF">
                    <a:lumMod val="25000"/>
                  </a:srgbClr>
                </a:solidFill>
                <a:latin typeface="Times New Roman" pitchFamily="18" charset="0"/>
                <a:ea typeface="+mn-ea"/>
                <a:cs typeface="Times New Roman" pitchFamily="18" charset="0"/>
              </a:rPr>
              <a:t>- фотография;</a:t>
            </a:r>
            <a:r>
              <a:rPr lang="en-GB" sz="1800" dirty="0">
                <a:solidFill>
                  <a:srgbClr val="D6ECFF">
                    <a:lumMod val="25000"/>
                  </a:srgbClr>
                </a:solidFill>
                <a:latin typeface="Times New Roman" pitchFamily="18" charset="0"/>
                <a:ea typeface="+mn-ea"/>
                <a:cs typeface="Times New Roman" pitchFamily="18" charset="0"/>
              </a:rPr>
              <a:t> </a:t>
            </a:r>
            <a:r>
              <a:rPr lang="en-GB" sz="1800" dirty="0">
                <a:solidFill>
                  <a:schemeClr val="accent4">
                    <a:lumMod val="75000"/>
                  </a:schemeClr>
                </a:solidFill>
                <a:latin typeface="Times New Roman" pitchFamily="18" charset="0"/>
                <a:ea typeface="+mn-ea"/>
                <a:cs typeface="Times New Roman" pitchFamily="18" charset="0"/>
              </a:rPr>
              <a:t>- Photography,</a:t>
            </a:r>
            <a:br>
              <a:rPr lang="ru-RU" sz="1800" dirty="0">
                <a:solidFill>
                  <a:schemeClr val="accent4">
                    <a:lumMod val="75000"/>
                  </a:schemeClr>
                </a:solidFill>
                <a:latin typeface="Times New Roman" pitchFamily="18" charset="0"/>
                <a:ea typeface="+mn-ea"/>
                <a:cs typeface="Times New Roman" pitchFamily="18" charset="0"/>
              </a:rPr>
            </a:br>
            <a:r>
              <a:rPr lang="ru-RU" sz="1800" dirty="0">
                <a:solidFill>
                  <a:srgbClr val="D6ECFF">
                    <a:lumMod val="25000"/>
                  </a:srgbClr>
                </a:solidFill>
                <a:latin typeface="Times New Roman" pitchFamily="18" charset="0"/>
                <a:ea typeface="+mn-ea"/>
                <a:cs typeface="Times New Roman" pitchFamily="18" charset="0"/>
              </a:rPr>
              <a:t>- поэзия;</a:t>
            </a:r>
            <a:r>
              <a:rPr lang="en-GB" sz="1800" dirty="0">
                <a:solidFill>
                  <a:srgbClr val="D6ECFF">
                    <a:lumMod val="25000"/>
                  </a:srgbClr>
                </a:solidFill>
                <a:latin typeface="Times New Roman" pitchFamily="18" charset="0"/>
                <a:ea typeface="+mn-ea"/>
                <a:cs typeface="Times New Roman" pitchFamily="18" charset="0"/>
              </a:rPr>
              <a:t> </a:t>
            </a:r>
            <a:r>
              <a:rPr lang="en-GB" sz="1800" dirty="0">
                <a:solidFill>
                  <a:schemeClr val="accent4">
                    <a:lumMod val="75000"/>
                  </a:schemeClr>
                </a:solidFill>
                <a:latin typeface="Times New Roman" pitchFamily="18" charset="0"/>
                <a:ea typeface="+mn-ea"/>
                <a:cs typeface="Times New Roman" pitchFamily="18" charset="0"/>
              </a:rPr>
              <a:t>- Poetry,</a:t>
            </a:r>
            <a:br>
              <a:rPr lang="ru-RU" sz="1800" dirty="0">
                <a:solidFill>
                  <a:schemeClr val="accent4">
                    <a:lumMod val="75000"/>
                  </a:schemeClr>
                </a:solidFill>
                <a:latin typeface="Times New Roman" pitchFamily="18" charset="0"/>
                <a:ea typeface="+mn-ea"/>
                <a:cs typeface="Times New Roman" pitchFamily="18" charset="0"/>
              </a:rPr>
            </a:br>
            <a:r>
              <a:rPr lang="ru-RU" sz="1800" dirty="0">
                <a:solidFill>
                  <a:srgbClr val="D6ECFF">
                    <a:lumMod val="25000"/>
                  </a:srgbClr>
                </a:solidFill>
                <a:latin typeface="Times New Roman" pitchFamily="18" charset="0"/>
                <a:ea typeface="+mn-ea"/>
                <a:cs typeface="Times New Roman" pitchFamily="18" charset="0"/>
              </a:rPr>
              <a:t>- эссе</a:t>
            </a:r>
            <a:r>
              <a:rPr lang="en-GB" sz="1800" dirty="0">
                <a:solidFill>
                  <a:srgbClr val="D6ECFF">
                    <a:lumMod val="25000"/>
                  </a:srgbClr>
                </a:solidFill>
                <a:latin typeface="Times New Roman" pitchFamily="18" charset="0"/>
                <a:ea typeface="+mn-ea"/>
                <a:cs typeface="Times New Roman" pitchFamily="18" charset="0"/>
              </a:rPr>
              <a:t>  </a:t>
            </a:r>
            <a:r>
              <a:rPr lang="en-GB" sz="1800" dirty="0">
                <a:solidFill>
                  <a:schemeClr val="accent4">
                    <a:lumMod val="75000"/>
                  </a:schemeClr>
                </a:solidFill>
                <a:latin typeface="Times New Roman" pitchFamily="18" charset="0"/>
                <a:ea typeface="+mn-ea"/>
                <a:cs typeface="Times New Roman" pitchFamily="18" charset="0"/>
              </a:rPr>
              <a:t>- Essay </a:t>
            </a:r>
            <a:r>
              <a:rPr lang="ru-RU" sz="1800" dirty="0">
                <a:solidFill>
                  <a:srgbClr val="D6ECFF">
                    <a:lumMod val="25000"/>
                  </a:srgbClr>
                </a:solidFill>
                <a:latin typeface="Times New Roman" pitchFamily="18" charset="0"/>
                <a:ea typeface="+mn-ea"/>
                <a:cs typeface="Times New Roman" pitchFamily="18" charset="0"/>
              </a:rPr>
              <a:t>.</a:t>
            </a:r>
          </a:p>
        </p:txBody>
      </p:sp>
      <p:pic>
        <p:nvPicPr>
          <p:cNvPr id="2052" name="Picture 4" descr="C:\Users\ngss\Desktop\По Вернадскому\Для презент\КК, 2011\С. 1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8394" y="156987"/>
            <a:ext cx="2209249" cy="3272013"/>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ngss\Desktop\По Вернадскому\Для презент\КК, 2013\С. 158-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574" y="1223253"/>
            <a:ext cx="4041945" cy="2794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619672" y="4200713"/>
            <a:ext cx="1872208" cy="2603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descr="C:\Users\ngss\Desktop\По Вернадскому\Для презент\КК, 2015\С. 17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5367" y="646380"/>
            <a:ext cx="2358501" cy="32720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9621" y="4035160"/>
            <a:ext cx="3816424" cy="2769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7982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980728"/>
          </a:xfrm>
        </p:spPr>
        <p:txBody>
          <a:bodyPr>
            <a:normAutofit/>
          </a:bodyPr>
          <a:lstStyle/>
          <a:p>
            <a:r>
              <a:rPr lang="ru-RU" sz="2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Презентации и передвижные выставки Проекта:</a:t>
            </a:r>
            <a:r>
              <a:rPr lang="en-US" sz="2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br>
              <a:rPr lang="en-US" sz="2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br>
            <a:r>
              <a:rPr lang="en-US" sz="22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Presentations and implementation of mobile exhibitions </a:t>
            </a:r>
            <a:endParaRPr lang="ru-RU" sz="2200" dirty="0">
              <a:solidFill>
                <a:schemeClr val="accent4">
                  <a:lumMod val="75000"/>
                </a:schemeClr>
              </a:solidFill>
              <a:latin typeface="Times New Roman" pitchFamily="18" charset="0"/>
              <a:cs typeface="Times New Roman" pitchFamily="18" charset="0"/>
            </a:endParaRPr>
          </a:p>
        </p:txBody>
      </p:sp>
      <p:pic>
        <p:nvPicPr>
          <p:cNvPr id="1027" name="Picture 3" descr="C:\Users\ngss\Desktop\По Вернадскому\Для презент\Выст\Рейкьявик 2-д.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59" y="943451"/>
            <a:ext cx="3672410" cy="255698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44816" y="943452"/>
            <a:ext cx="3100164" cy="2473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986" y="4053467"/>
            <a:ext cx="3384000" cy="220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descr="C:\Users\ngss\Desktop\По Вернадскому\Для презент\Выст\Презентация  проекта Красная книга - копия.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36980" y="3945371"/>
            <a:ext cx="2808000" cy="223277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9285" y="3576039"/>
            <a:ext cx="4392488" cy="369332"/>
          </a:xfrm>
          <a:prstGeom prst="rect">
            <a:avLst/>
          </a:prstGeom>
        </p:spPr>
        <p:txBody>
          <a:bodyPr wrap="square">
            <a:spAutoFit/>
          </a:bodyPr>
          <a:lstStyle/>
          <a:p>
            <a:r>
              <a:rPr lang="ru-RU" dirty="0">
                <a:latin typeface="Times New Roman" pitchFamily="18" charset="0"/>
                <a:cs typeface="Times New Roman" pitchFamily="18" charset="0"/>
              </a:rPr>
              <a:t>Исландия, г. Рейкьявик</a:t>
            </a:r>
            <a:r>
              <a:rPr lang="en-US" dirty="0">
                <a:latin typeface="Times New Roman" pitchFamily="18" charset="0"/>
                <a:cs typeface="Times New Roman" pitchFamily="18" charset="0"/>
              </a:rPr>
              <a:t> </a:t>
            </a:r>
            <a:r>
              <a:rPr lang="en-US" b="1" dirty="0">
                <a:solidFill>
                  <a:schemeClr val="accent4">
                    <a:lumMod val="75000"/>
                  </a:schemeClr>
                </a:solidFill>
                <a:latin typeface="Times New Roman" pitchFamily="18" charset="0"/>
                <a:cs typeface="Times New Roman" pitchFamily="18" charset="0"/>
              </a:rPr>
              <a:t>Iceland, Reykjavik</a:t>
            </a:r>
            <a:endParaRPr lang="ru-RU" b="1" dirty="0">
              <a:solidFill>
                <a:schemeClr val="accent4">
                  <a:lumMod val="75000"/>
                </a:schemeClr>
              </a:solidFill>
              <a:latin typeface="Times New Roman" pitchFamily="18" charset="0"/>
              <a:cs typeface="Times New Roman" pitchFamily="18" charset="0"/>
            </a:endParaRPr>
          </a:p>
        </p:txBody>
      </p:sp>
      <p:sp>
        <p:nvSpPr>
          <p:cNvPr id="6" name="Прямоугольник 5"/>
          <p:cNvSpPr/>
          <p:nvPr/>
        </p:nvSpPr>
        <p:spPr>
          <a:xfrm>
            <a:off x="539552" y="6379198"/>
            <a:ext cx="3960440" cy="369332"/>
          </a:xfrm>
          <a:prstGeom prst="rect">
            <a:avLst/>
          </a:prstGeom>
        </p:spPr>
        <p:txBody>
          <a:bodyPr wrap="square">
            <a:spAutoFit/>
          </a:bodyPr>
          <a:lstStyle/>
          <a:p>
            <a:r>
              <a:rPr lang="ru-RU" dirty="0">
                <a:latin typeface="Times New Roman" pitchFamily="18" charset="0"/>
                <a:cs typeface="Times New Roman" pitchFamily="18" charset="0"/>
              </a:rPr>
              <a:t>Финляндия, г. Турку</a:t>
            </a:r>
            <a:r>
              <a:rPr lang="en-US" dirty="0">
                <a:latin typeface="Times New Roman" pitchFamily="18" charset="0"/>
                <a:cs typeface="Times New Roman" pitchFamily="18" charset="0"/>
              </a:rPr>
              <a:t> </a:t>
            </a:r>
            <a:r>
              <a:rPr lang="en-US" dirty="0">
                <a:solidFill>
                  <a:schemeClr val="accent4">
                    <a:lumMod val="75000"/>
                  </a:schemeClr>
                </a:solidFill>
                <a:latin typeface="Times New Roman" pitchFamily="18" charset="0"/>
                <a:cs typeface="Times New Roman" pitchFamily="18" charset="0"/>
              </a:rPr>
              <a:t>Finland, Turku</a:t>
            </a:r>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7" name="Прямоугольник 6"/>
          <p:cNvSpPr/>
          <p:nvPr/>
        </p:nvSpPr>
        <p:spPr>
          <a:xfrm>
            <a:off x="4860032" y="3449487"/>
            <a:ext cx="4032448" cy="369332"/>
          </a:xfrm>
          <a:prstGeom prst="rect">
            <a:avLst/>
          </a:prstGeom>
        </p:spPr>
        <p:txBody>
          <a:bodyPr wrap="square">
            <a:spAutoFit/>
          </a:bodyPr>
          <a:lstStyle/>
          <a:p>
            <a:r>
              <a:rPr lang="ru-RU" dirty="0">
                <a:latin typeface="Times New Roman" pitchFamily="18" charset="0"/>
                <a:cs typeface="Times New Roman" pitchFamily="18" charset="0"/>
              </a:rPr>
              <a:t>РФ, РС (Якутия), г. Якутск</a:t>
            </a:r>
            <a:r>
              <a:rPr lang="en-US" dirty="0">
                <a:latin typeface="Times New Roman" pitchFamily="18" charset="0"/>
                <a:cs typeface="Times New Roman" pitchFamily="18" charset="0"/>
              </a:rPr>
              <a:t> </a:t>
            </a:r>
            <a:r>
              <a:rPr lang="en-US" dirty="0">
                <a:solidFill>
                  <a:schemeClr val="accent4">
                    <a:lumMod val="75000"/>
                  </a:schemeClr>
                </a:solidFill>
                <a:latin typeface="Times New Roman" pitchFamily="18" charset="0"/>
                <a:cs typeface="Times New Roman" pitchFamily="18" charset="0"/>
              </a:rPr>
              <a:t>RF, Yakutsk</a:t>
            </a:r>
            <a:r>
              <a:rPr lang="en-US" dirty="0">
                <a:latin typeface="Times New Roman" pitchFamily="18" charset="0"/>
                <a:cs typeface="Times New Roman" pitchFamily="18" charset="0"/>
              </a:rPr>
              <a:t> </a:t>
            </a:r>
            <a:endParaRPr lang="ru-RU" dirty="0">
              <a:latin typeface="Times New Roman" pitchFamily="18" charset="0"/>
              <a:cs typeface="Times New Roman" pitchFamily="18" charset="0"/>
            </a:endParaRPr>
          </a:p>
        </p:txBody>
      </p:sp>
      <p:sp>
        <p:nvSpPr>
          <p:cNvPr id="8" name="Прямоугольник 7"/>
          <p:cNvSpPr/>
          <p:nvPr/>
        </p:nvSpPr>
        <p:spPr>
          <a:xfrm>
            <a:off x="5504183" y="6178149"/>
            <a:ext cx="3412024" cy="646331"/>
          </a:xfrm>
          <a:prstGeom prst="rect">
            <a:avLst/>
          </a:prstGeom>
        </p:spPr>
        <p:txBody>
          <a:bodyPr wrap="none">
            <a:spAutoFit/>
          </a:bodyPr>
          <a:lstStyle/>
          <a:p>
            <a:r>
              <a:rPr lang="ru-RU" dirty="0">
                <a:latin typeface="Times New Roman" pitchFamily="18" charset="0"/>
                <a:cs typeface="Times New Roman" pitchFamily="18" charset="0"/>
              </a:rPr>
              <a:t>США, штат Аляска, г. Анкоридж</a:t>
            </a:r>
            <a:endParaRPr lang="en-US" dirty="0">
              <a:latin typeface="Times New Roman" pitchFamily="18" charset="0"/>
              <a:cs typeface="Times New Roman" pitchFamily="18" charset="0"/>
            </a:endParaRPr>
          </a:p>
          <a:p>
            <a:r>
              <a:rPr lang="en-US" dirty="0">
                <a:solidFill>
                  <a:schemeClr val="accent4">
                    <a:lumMod val="75000"/>
                  </a:schemeClr>
                </a:solidFill>
                <a:latin typeface="Times New Roman" pitchFamily="18" charset="0"/>
                <a:cs typeface="Times New Roman" pitchFamily="18" charset="0"/>
              </a:rPr>
              <a:t>        The USA, Alaska, Anchorage</a:t>
            </a:r>
            <a:endParaRPr lang="ru-RU" dirty="0">
              <a:solidFill>
                <a:schemeClr val="accent4">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968810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196"/>
            <a:ext cx="9143999" cy="833516"/>
          </a:xfrm>
        </p:spPr>
        <p:txBody>
          <a:bodyPr>
            <a:normAutofit/>
          </a:bodyPr>
          <a:lstStyle/>
          <a:p>
            <a:r>
              <a:rPr lang="ru-RU" sz="1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Лауреаты Проекта – 2015,</a:t>
            </a:r>
            <a:r>
              <a:rPr lang="en-US" sz="1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Laureates of  2015 from Talinka</a:t>
            </a:r>
            <a:br>
              <a:rPr lang="ru-RU" sz="1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br>
            <a:r>
              <a:rPr lang="ru-RU" sz="1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обучающиеся МБУ ДО «ДШИ» и МКОУ «СОШ №7» </a:t>
            </a:r>
            <a:r>
              <a:rPr lang="ru-RU" sz="1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гп</a:t>
            </a:r>
            <a:r>
              <a:rPr lang="ru-RU" sz="18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8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Талинка</a:t>
            </a:r>
            <a:endParaRPr lang="ru-RU" sz="1800" dirty="0">
              <a:latin typeface="Times New Roman" pitchFamily="18" charset="0"/>
              <a:cs typeface="Times New Roman" pitchFamily="18" charset="0"/>
            </a:endParaRPr>
          </a:p>
        </p:txBody>
      </p:sp>
      <p:pic>
        <p:nvPicPr>
          <p:cNvPr id="5122" name="Picture 2" descr="C:\Users\ngss\Desktop\По Вернадскому\Для презент\Выст\IMG_7884 - копия.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5842" y="958652"/>
            <a:ext cx="6692313" cy="4461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5548085"/>
            <a:ext cx="9157251" cy="1325737"/>
          </a:xfrm>
          <a:prstGeom prst="rect">
            <a:avLst/>
          </a:prstGeom>
        </p:spPr>
        <p:txBody>
          <a:bodyPr wrap="square">
            <a:spAutoFit/>
          </a:bodyPr>
          <a:lstStyle/>
          <a:p>
            <a:pPr lvl="0" algn="just">
              <a:spcBef>
                <a:spcPct val="20000"/>
              </a:spcBef>
            </a:pPr>
            <a:r>
              <a:rPr lang="ru-RU" sz="1600" b="1" dirty="0">
                <a:solidFill>
                  <a:srgbClr val="D6ECFF">
                    <a:lumMod val="25000"/>
                  </a:srgbClr>
                </a:solidFill>
                <a:effectLst>
                  <a:outerShdw blurRad="38100" dist="38100" dir="2700000" algn="tl">
                    <a:srgbClr val="000000">
                      <a:alpha val="43137"/>
                    </a:srgbClr>
                  </a:outerShdw>
                </a:effectLst>
                <a:latin typeface="Times New Roman" pitchFamily="18" charset="0"/>
                <a:cs typeface="Times New Roman" pitchFamily="18" charset="0"/>
              </a:rPr>
              <a:t>Участники проекта:  </a:t>
            </a:r>
            <a:r>
              <a:rPr lang="ru-RU" sz="1600" dirty="0">
                <a:solidFill>
                  <a:srgbClr val="D6ECFF">
                    <a:lumMod val="25000"/>
                  </a:srgbClr>
                </a:solidFill>
                <a:latin typeface="Times New Roman" pitchFamily="18" charset="0"/>
                <a:cs typeface="Times New Roman" pitchFamily="18" charset="0"/>
              </a:rPr>
              <a:t>обучающиеся общеобразовательных учреждений, образовательных учреждений начального и среднего профессионального образования, учреждений дополнительного образования (художественные школы, студии, кружки) в возрасте от 6 до 17 лет (включительно) проживающие на территории Российской Федерации и в странах ближнего и дальнего зарубежья.</a:t>
            </a:r>
          </a:p>
          <a:p>
            <a:endParaRPr lang="ru-RU" sz="1600" dirty="0"/>
          </a:p>
        </p:txBody>
      </p:sp>
    </p:spTree>
    <p:extLst>
      <p:ext uri="{BB962C8B-B14F-4D97-AF65-F5344CB8AC3E}">
        <p14:creationId xmlns:p14="http://schemas.microsoft.com/office/powerpoint/2010/main" val="4059907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836712"/>
          </a:xfrm>
        </p:spPr>
        <p:txBody>
          <a:bodyPr>
            <a:normAutofit/>
          </a:bodyPr>
          <a:lstStyle/>
          <a:p>
            <a:r>
              <a:rPr lang="ru-RU" sz="2200" b="1" dirty="0" err="1">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Эковолонтеры</a:t>
            </a:r>
            <a:r>
              <a:rPr lang="ru-RU" sz="2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 Проекта – члены  ШЛ «Родник</a:t>
            </a:r>
            <a:br>
              <a:rPr lang="en-US" sz="2200" b="1"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br>
            <a:r>
              <a:rPr lang="en-US" sz="2200" b="1" dirty="0">
                <a:solidFill>
                  <a:schemeClr val="accent4">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Talinka School Forest-guard Volunteers, participants of the Project</a:t>
            </a:r>
            <a:endParaRPr lang="ru-RU" sz="2200" dirty="0">
              <a:solidFill>
                <a:schemeClr val="accent4">
                  <a:lumMod val="75000"/>
                </a:schemeClr>
              </a:solidFill>
              <a:latin typeface="Times New Roman" pitchFamily="18" charset="0"/>
              <a:cs typeface="Times New Roman" pitchFamily="18" charset="0"/>
            </a:endParaRPr>
          </a:p>
        </p:txBody>
      </p:sp>
      <p:pic>
        <p:nvPicPr>
          <p:cNvPr id="2050" name="Picture 2" descr="C:\Users\ngss\Desktop\По Вернадскому\Для презент\Выст\316A907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9449" y="928670"/>
            <a:ext cx="3179046" cy="254383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ngss\Desktop\По Вернадскому\Для презент\Выст\IMG_2365 - ко - копия.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589" y="3596739"/>
            <a:ext cx="4608931" cy="30726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ngss\Desktop\По Вернадскому\Для презент\Выст\IMG_685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6011" y="973034"/>
            <a:ext cx="3828077" cy="5742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147563"/>
      </p:ext>
    </p:extLst>
  </p:cSld>
  <p:clrMapOvr>
    <a:masterClrMapping/>
  </p:clrMapOvr>
</p:sld>
</file>

<file path=ppt/theme/theme1.xml><?xml version="1.0" encoding="utf-8"?>
<a:theme xmlns:a="http://schemas.openxmlformats.org/drawingml/2006/main" name="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3377</TotalTime>
  <Words>1496</Words>
  <Application>Microsoft Office PowerPoint</Application>
  <PresentationFormat>Экран (4:3)</PresentationFormat>
  <Paragraphs>91</Paragraphs>
  <Slides>20</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20</vt:i4>
      </vt:variant>
    </vt:vector>
  </HeadingPairs>
  <TitlesOfParts>
    <vt:vector size="28" baseType="lpstr">
      <vt:lpstr>Arial</vt:lpstr>
      <vt:lpstr>Calibri</vt:lpstr>
      <vt:lpstr>Comic Sans MS</vt:lpstr>
      <vt:lpstr>Minion Pro</vt:lpstr>
      <vt:lpstr>Tahoma</vt:lpstr>
      <vt:lpstr>Times New Roman</vt:lpstr>
      <vt:lpstr>Тема Office</vt:lpstr>
      <vt:lpstr>2_Тема Office</vt:lpstr>
      <vt:lpstr>Международный  экологический Проект «конкурс-выставка детского творчества «КРАСНАЯ КНИГА ГЛАЗАМИ ДЕТЕЙ»  Региональная инновационная площадка. Окружная площадка по организации и проведению Проекта   The International Ecological Project of Children’s Creative Works “RED BOOK THROUGH CHILDREN’S EYES” within the international ecological action  “TO SAVE AND TO PRESERVE” </vt:lpstr>
      <vt:lpstr>Цель Проекта: Project Goal</vt:lpstr>
      <vt:lpstr> Задачи Проекта: OBJECTIVES</vt:lpstr>
      <vt:lpstr>Задачи Проекта: OBJECTIVES</vt:lpstr>
      <vt:lpstr>Реализация Проекта проходит в три этапа:  The project is implemented in 3 phases:                  I-й этап – заочный конкурс творческих работ по семи номинациям:                     First phase – correspondence competition of creative works in 7 nominations:</vt:lpstr>
      <vt:lpstr>- фотография; - Photography, - поэзия; - Poetry, - эссе  - Essay .</vt:lpstr>
      <vt:lpstr>Презентации и передвижные выставки Проекта:  Presentations and implementation of mobile exhibitions </vt:lpstr>
      <vt:lpstr>Лауреаты Проекта – 2015, Laureates of  2015 from Talinka обучающиеся МБУ ДО «ДШИ» и МКОУ «СОШ №7» гп. Талинка</vt:lpstr>
      <vt:lpstr>Эковолонтеры Проекта – члены  ШЛ «Родник Talinka School Forest-guard Volunteers, participants of the Project</vt:lpstr>
      <vt:lpstr>III-й этап – издание книги-сборника лучших творческих работ лауреатов Проекта  The third stage - publication of an album with the Project’s best creative works (of laureates)</vt:lpstr>
      <vt:lpstr>Мониторинг   Tracking Results</vt:lpstr>
      <vt:lpstr>Результаты Проекта:</vt:lpstr>
      <vt:lpstr>Результаты Проекта:</vt:lpstr>
      <vt:lpstr>Работа продолжается: прием посылок, регистрация, работа жюри, работа над новым изданием сборника «Красная книга глазами детей» - 2020-2021, трудовые будни: макулатура, посадка. Все вместе - мы сила!</vt:lpstr>
      <vt:lpstr>Районный семинар «Проектно-исследовательская деятельность как средство формирования экологической культуры обучающихся в рамках требований ФГОС и ФГТ»  Октябрьский район, 25.01.2017</vt:lpstr>
      <vt:lpstr> Открытие XV Международной экологической акции «Спасти и сохранить», г. Ханты-Мансийск,19.05.2017; </vt:lpstr>
      <vt:lpstr>Передвижные выставки в рамках Международных пленэров юных художников,   г.г. Владимир-Суздаль, 17-23.08. 2015, 2017, 2019, 2021</vt:lpstr>
      <vt:lpstr>Международный конкурс «Заповедные уголки моего родного края» в рамках XVI Международного пленэра юных художников,  г. Владимир, 07-23.08.2017</vt:lpstr>
      <vt:lpstr>I Международный пленэр-мастер-класс «Креативные индустрии» в рамках Международного Проекта  «Дети рисуют мир» 27.10-02.11.2019, Республика Казахстан, г. Алматы</vt:lpstr>
      <vt:lpstr>Карточки радиолюбителей</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Международный экологический проект «Выставка-конкурс детского творчества «КРАСНАЯ КНИГА ГЛАЗАМИ ДЕТЕЙ»</dc:title>
  <dc:creator>Admin</dc:creator>
  <cp:lastModifiedBy>museum</cp:lastModifiedBy>
  <cp:revision>282</cp:revision>
  <dcterms:created xsi:type="dcterms:W3CDTF">2016-03-12T11:59:24Z</dcterms:created>
  <dcterms:modified xsi:type="dcterms:W3CDTF">2021-07-23T13:53:51Z</dcterms:modified>
</cp:coreProperties>
</file>