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96" r:id="rId2"/>
    <p:sldId id="289" r:id="rId3"/>
    <p:sldId id="278" r:id="rId4"/>
    <p:sldId id="290" r:id="rId5"/>
    <p:sldId id="280" r:id="rId6"/>
    <p:sldId id="291" r:id="rId7"/>
    <p:sldId id="301" r:id="rId8"/>
    <p:sldId id="298" r:id="rId9"/>
    <p:sldId id="293" r:id="rId10"/>
    <p:sldId id="300" r:id="rId11"/>
  </p:sldIdLst>
  <p:sldSz cx="20104100" cy="11309350"/>
  <p:notesSz cx="20104100" cy="113093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562" userDrawn="1">
          <p15:clr>
            <a:srgbClr val="A4A3A4"/>
          </p15:clr>
        </p15:guide>
        <p15:guide id="2" pos="63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5907"/>
    <a:srgbClr val="4DD6CB"/>
    <a:srgbClr val="004077"/>
    <a:srgbClr val="009AFF"/>
    <a:srgbClr val="E6E6E6"/>
    <a:srgbClr val="004D7F"/>
    <a:srgbClr val="1B766F"/>
    <a:srgbClr val="0070BA"/>
    <a:srgbClr val="0041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46" autoAdjust="0"/>
    <p:restoredTop sz="93824" autoAdjust="0"/>
  </p:normalViewPr>
  <p:slideViewPr>
    <p:cSldViewPr>
      <p:cViewPr>
        <p:scale>
          <a:sx n="50" d="100"/>
          <a:sy n="50" d="100"/>
        </p:scale>
        <p:origin x="-294" y="492"/>
      </p:cViewPr>
      <p:guideLst>
        <p:guide orient="horz" pos="3562"/>
        <p:guide pos="63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96" d="100"/>
          <a:sy n="96" d="100"/>
        </p:scale>
        <p:origin x="536" y="176"/>
      </p:cViewPr>
      <p:guideLst>
        <p:guide orient="horz" pos="3562"/>
        <p:guide pos="63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904B3D1A-18AD-3C4B-9BB5-B797DF6E9A8D}"/>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9F927F81-1E84-0F48-8D5A-570F9BB5C9B0}"/>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DD2100F-A033-5743-81AD-FF07F5956013}" type="datetimeFigureOut">
              <a:rPr lang="ru-RU" smtClean="0"/>
              <a:pPr/>
              <a:t>02.06.2024</a:t>
            </a:fld>
            <a:endParaRPr lang="ru-RU"/>
          </a:p>
        </p:txBody>
      </p:sp>
      <p:sp>
        <p:nvSpPr>
          <p:cNvPr id="4" name="Нижний колонтитул 3">
            <a:extLst>
              <a:ext uri="{FF2B5EF4-FFF2-40B4-BE49-F238E27FC236}">
                <a16:creationId xmlns="" xmlns:a16="http://schemas.microsoft.com/office/drawing/2014/main" id="{7547179A-C62E-D44C-BCEA-E4DBC9CDC65B}"/>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46DF09A7-11F6-AE45-8417-E41D5F50539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29316DE5-C6B8-CC46-9156-ADB95B1290BB}" type="slidenum">
              <a:rPr lang="ru-RU" smtClean="0"/>
              <a:pPr/>
              <a:t>‹#›</a:t>
            </a:fld>
            <a:endParaRPr lang="ru-RU"/>
          </a:p>
        </p:txBody>
      </p:sp>
    </p:spTree>
    <p:extLst>
      <p:ext uri="{BB962C8B-B14F-4D97-AF65-F5344CB8AC3E}">
        <p14:creationId xmlns:p14="http://schemas.microsoft.com/office/powerpoint/2010/main" xmlns="" val="2884442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09C8740-8B54-424E-9DCF-3972657580CB}" type="datetimeFigureOut">
              <a:rPr lang="ru-RU" smtClean="0"/>
              <a:pPr/>
              <a:t>02.06.2024</a:t>
            </a:fld>
            <a:endParaRPr lang="ru-RU"/>
          </a:p>
        </p:txBody>
      </p:sp>
      <p:sp>
        <p:nvSpPr>
          <p:cNvPr id="4" name="Образ слайда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83A89FB-E76D-F541-BD31-60382C12752A}" type="slidenum">
              <a:rPr lang="ru-RU" smtClean="0"/>
              <a:pPr/>
              <a:t>‹#›</a:t>
            </a:fld>
            <a:endParaRPr lang="ru-RU"/>
          </a:p>
        </p:txBody>
      </p:sp>
    </p:spTree>
    <p:extLst>
      <p:ext uri="{BB962C8B-B14F-4D97-AF65-F5344CB8AC3E}">
        <p14:creationId xmlns:p14="http://schemas.microsoft.com/office/powerpoint/2010/main" xmlns="" val="232620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83A89FB-E76D-F541-BD31-60382C12752A}"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xmlns="" val="167499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5B10104C-7D51-4254-925B-0A4254F777FB}"/>
              </a:ext>
            </a:extLst>
          </p:cNvPr>
          <p:cNvPicPr>
            <a:picLocks noChangeAspect="1"/>
          </p:cNvPicPr>
          <p:nvPr userDrawn="1"/>
        </p:nvPicPr>
        <p:blipFill>
          <a:blip r:embed="rId3"/>
          <a:stretch>
            <a:fillRect/>
          </a:stretch>
        </p:blipFill>
        <p:spPr>
          <a:xfrm>
            <a:off x="0" y="397"/>
            <a:ext cx="20106752" cy="11307600"/>
          </a:xfrm>
          <a:prstGeom prst="rect">
            <a:avLst/>
          </a:prstGeom>
        </p:spPr>
      </p:pic>
      <p:pic>
        <p:nvPicPr>
          <p:cNvPr id="40" name="Рисунок 39">
            <a:extLst>
              <a:ext uri="{FF2B5EF4-FFF2-40B4-BE49-F238E27FC236}">
                <a16:creationId xmlns="" xmlns:a16="http://schemas.microsoft.com/office/drawing/2014/main" id="{8CC9BB9A-EAB1-8845-BE82-C1A5B4C05DF4}"/>
              </a:ext>
            </a:extLst>
          </p:cNvPr>
          <p:cNvPicPr>
            <a:picLocks noChangeAspect="1"/>
          </p:cNvPicPr>
          <p:nvPr userDrawn="1"/>
        </p:nvPicPr>
        <p:blipFill>
          <a:blip r:embed="rId4"/>
          <a:stretch>
            <a:fillRect/>
          </a:stretch>
        </p:blipFill>
        <p:spPr>
          <a:xfrm>
            <a:off x="0" y="397"/>
            <a:ext cx="20104100" cy="11308556"/>
          </a:xfrm>
          <a:prstGeom prst="rect">
            <a:avLst/>
          </a:prstGeom>
        </p:spPr>
      </p:pic>
      <p:sp>
        <p:nvSpPr>
          <p:cNvPr id="2" name="Holder 2"/>
          <p:cNvSpPr>
            <a:spLocks noGrp="1"/>
          </p:cNvSpPr>
          <p:nvPr>
            <p:ph type="ctrTitle" hasCustomPrompt="1"/>
          </p:nvPr>
        </p:nvSpPr>
        <p:spPr>
          <a:xfrm>
            <a:off x="824400" y="5654676"/>
            <a:ext cx="9227080" cy="3782690"/>
          </a:xfrm>
          <a:prstGeom prst="rect">
            <a:avLst/>
          </a:prstGeom>
          <a:noFill/>
          <a:ln>
            <a:noFill/>
          </a:ln>
        </p:spPr>
        <p:txBody>
          <a:bodyPr wrap="square" lIns="0" tIns="0" rIns="0" bIns="0">
            <a:noAutofit/>
          </a:bodyPr>
          <a:lstStyle>
            <a:lvl1pPr>
              <a:defRPr sz="6600" b="0">
                <a:solidFill>
                  <a:schemeClr val="tx1"/>
                </a:solidFill>
              </a:defRPr>
            </a:lvl1pPr>
          </a:lstStyle>
          <a:p>
            <a:r>
              <a:rPr lang="ru-RU" dirty="0"/>
              <a:t>ФОТО МЕНЯЕТСЯ ЧЕРЕЗ ФОРМАТ ФОНА</a:t>
            </a:r>
          </a:p>
        </p:txBody>
      </p:sp>
      <p:sp>
        <p:nvSpPr>
          <p:cNvPr id="3" name="Holder 3"/>
          <p:cNvSpPr>
            <a:spLocks noGrp="1"/>
          </p:cNvSpPr>
          <p:nvPr>
            <p:ph type="subTitle" idx="4" hasCustomPrompt="1"/>
          </p:nvPr>
        </p:nvSpPr>
        <p:spPr>
          <a:xfrm>
            <a:off x="824970" y="3292475"/>
            <a:ext cx="9227080" cy="2057401"/>
          </a:xfrm>
          <a:prstGeom prst="rect">
            <a:avLst/>
          </a:prstGeom>
        </p:spPr>
        <p:txBody>
          <a:bodyPr wrap="square" lIns="0" tIns="0" rIns="0" bIns="0" anchor="b" anchorCtr="0">
            <a:noAutofit/>
          </a:bodyPr>
          <a:lstStyle>
            <a:lvl1pPr>
              <a:defRPr b="0">
                <a:solidFill>
                  <a:schemeClr val="accent1"/>
                </a:solidFill>
              </a:defRPr>
            </a:lvl1pPr>
          </a:lstStyle>
          <a:p>
            <a:r>
              <a:rPr lang="ru-RU" dirty="0"/>
              <a:t>КРАТКОЕ ОПИСАНИЕ</a:t>
            </a:r>
          </a:p>
          <a:p>
            <a:r>
              <a:rPr lang="ru-RU" dirty="0"/>
              <a:t>ПРОПИСНЫМИ БУКВАМИ</a:t>
            </a:r>
          </a:p>
        </p:txBody>
      </p:sp>
      <p:sp>
        <p:nvSpPr>
          <p:cNvPr id="46" name="Дата 45">
            <a:extLst>
              <a:ext uri="{FF2B5EF4-FFF2-40B4-BE49-F238E27FC236}">
                <a16:creationId xmlns="" xmlns:a16="http://schemas.microsoft.com/office/drawing/2014/main" id="{AB0938C4-346E-4B41-9159-114356A313F0}"/>
              </a:ext>
            </a:extLst>
          </p:cNvPr>
          <p:cNvSpPr>
            <a:spLocks noGrp="1"/>
          </p:cNvSpPr>
          <p:nvPr>
            <p:ph type="dt" sz="half" idx="10"/>
          </p:nvPr>
        </p:nvSpPr>
        <p:spPr/>
        <p:txBody>
          <a:bodyPr/>
          <a:lstStyle/>
          <a:p>
            <a:fld id="{2FB14E9D-568E-F34A-A1EB-CD137A30EC0A}" type="datetime1">
              <a:rPr lang="ru-RU" smtClean="0"/>
              <a:pPr/>
              <a:t>02.06.2024</a:t>
            </a:fld>
            <a:endParaRPr lang="en-US"/>
          </a:p>
        </p:txBody>
      </p:sp>
      <p:pic>
        <p:nvPicPr>
          <p:cNvPr id="4" name="Рисунок 3">
            <a:extLst>
              <a:ext uri="{FF2B5EF4-FFF2-40B4-BE49-F238E27FC236}">
                <a16:creationId xmlns="" xmlns:a16="http://schemas.microsoft.com/office/drawing/2014/main" id="{8B746020-F3B9-394C-9CC6-9718AEE1AFD8}"/>
              </a:ext>
            </a:extLst>
          </p:cNvPr>
          <p:cNvPicPr>
            <a:picLocks noChangeAspect="1"/>
          </p:cNvPicPr>
          <p:nvPr userDrawn="1"/>
        </p:nvPicPr>
        <p:blipFill>
          <a:blip r:embed="rId5"/>
          <a:stretch>
            <a:fillRect/>
          </a:stretch>
        </p:blipFill>
        <p:spPr>
          <a:xfrm>
            <a:off x="14395450" y="7313299"/>
            <a:ext cx="2133600" cy="5054600"/>
          </a:xfrm>
          <a:prstGeom prst="rect">
            <a:avLst/>
          </a:prstGeom>
        </p:spPr>
      </p:pic>
      <p:pic>
        <p:nvPicPr>
          <p:cNvPr id="6" name="Рисунок 5">
            <a:extLst>
              <a:ext uri="{FF2B5EF4-FFF2-40B4-BE49-F238E27FC236}">
                <a16:creationId xmlns="" xmlns:a16="http://schemas.microsoft.com/office/drawing/2014/main" id="{5B141CAE-CF64-1F45-9D6C-610BF32D86C0}"/>
              </a:ext>
            </a:extLst>
          </p:cNvPr>
          <p:cNvPicPr>
            <a:picLocks noChangeAspect="1"/>
          </p:cNvPicPr>
          <p:nvPr userDrawn="1"/>
        </p:nvPicPr>
        <p:blipFill>
          <a:blip r:embed="rId6"/>
          <a:stretch>
            <a:fillRect/>
          </a:stretch>
        </p:blipFill>
        <p:spPr>
          <a:xfrm>
            <a:off x="11258550" y="-1038663"/>
            <a:ext cx="5118100" cy="5054600"/>
          </a:xfrm>
          <a:prstGeom prst="rect">
            <a:avLst/>
          </a:prstGeom>
        </p:spPr>
      </p:pic>
      <p:pic>
        <p:nvPicPr>
          <p:cNvPr id="8" name="Рисунок 7">
            <a:extLst>
              <a:ext uri="{FF2B5EF4-FFF2-40B4-BE49-F238E27FC236}">
                <a16:creationId xmlns="" xmlns:a16="http://schemas.microsoft.com/office/drawing/2014/main" id="{2A19B347-0D21-3844-8D68-C0F12617A412}"/>
              </a:ext>
            </a:extLst>
          </p:cNvPr>
          <p:cNvPicPr>
            <a:picLocks noChangeAspect="1"/>
          </p:cNvPicPr>
          <p:nvPr userDrawn="1"/>
        </p:nvPicPr>
        <p:blipFill>
          <a:blip r:embed="rId7"/>
          <a:stretch>
            <a:fillRect/>
          </a:stretch>
        </p:blipFill>
        <p:spPr>
          <a:xfrm>
            <a:off x="857250" y="854075"/>
            <a:ext cx="3403600" cy="800100"/>
          </a:xfrm>
          <a:prstGeom prst="rect">
            <a:avLst/>
          </a:prstGeom>
        </p:spPr>
      </p:pic>
    </p:spTree>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7" name="Holder 7"/>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8" name="Заголовок 12">
            <a:extLst>
              <a:ext uri="{FF2B5EF4-FFF2-40B4-BE49-F238E27FC236}">
                <a16:creationId xmlns="" xmlns:a16="http://schemas.microsoft.com/office/drawing/2014/main" id="{C230EB65-FF38-CE42-B339-E455C18ED59F}"/>
              </a:ext>
            </a:extLst>
          </p:cNvPr>
          <p:cNvSpPr>
            <a:spLocks noGrp="1"/>
          </p:cNvSpPr>
          <p:nvPr>
            <p:ph type="title" hasCustomPrompt="1"/>
          </p:nvPr>
        </p:nvSpPr>
        <p:spPr>
          <a:xfrm>
            <a:off x="834682" y="854075"/>
            <a:ext cx="12874968" cy="2209800"/>
          </a:xfrm>
        </p:spPr>
        <p:txBody>
          <a:bodyPr>
            <a:noAutofit/>
          </a:bodyPr>
          <a:lstStyle>
            <a:lvl1pPr>
              <a:defRPr sz="6600" b="0">
                <a:solidFill>
                  <a:schemeClr val="tx1"/>
                </a:solidFill>
              </a:defRPr>
            </a:lvl1pPr>
          </a:lstStyle>
          <a:p>
            <a:r>
              <a:rPr lang="ru-RU" dirty="0"/>
              <a:t>КРУПНЫЙ ЗАГОЛОВОК</a:t>
            </a:r>
            <a:br>
              <a:rPr lang="ru-RU" dirty="0"/>
            </a:br>
            <a:r>
              <a:rPr lang="ru-RU" dirty="0"/>
              <a:t>ПРОПИСНЫМИ БУКВАМИ</a:t>
            </a:r>
          </a:p>
        </p:txBody>
      </p:sp>
      <p:sp>
        <p:nvSpPr>
          <p:cNvPr id="9" name="Holder 3">
            <a:extLst>
              <a:ext uri="{FF2B5EF4-FFF2-40B4-BE49-F238E27FC236}">
                <a16:creationId xmlns="" xmlns:a16="http://schemas.microsoft.com/office/drawing/2014/main" id="{AF3C3190-F778-274B-A4B3-948C63743512}"/>
              </a:ext>
            </a:extLst>
          </p:cNvPr>
          <p:cNvSpPr>
            <a:spLocks noGrp="1"/>
          </p:cNvSpPr>
          <p:nvPr>
            <p:ph type="subTitle" idx="4" hasCustomPrompt="1"/>
          </p:nvPr>
        </p:nvSpPr>
        <p:spPr>
          <a:xfrm>
            <a:off x="824970" y="3521075"/>
            <a:ext cx="8922281" cy="6248400"/>
          </a:xfrm>
          <a:prstGeom prst="rect">
            <a:avLst/>
          </a:prstGeom>
        </p:spPr>
        <p:txBody>
          <a:bodyPr wrap="square" lIns="0" tIns="0" rIns="0" bIns="0" anchor="ctr" anchorCtr="0">
            <a:noAutofit/>
          </a:bodyPr>
          <a:lstStyle>
            <a:lvl1pPr>
              <a:defRPr b="0">
                <a:solidFill>
                  <a:schemeClr val="tx1"/>
                </a:solidFill>
              </a:defRPr>
            </a:lvl1pPr>
          </a:lstStyle>
          <a:p>
            <a:r>
              <a:rPr lang="ru-RU" dirty="0"/>
              <a:t>«РОДНЫЕ ГОРОДА» — ОДНА ИЗ НАИБОЛЕЕ УСПЕШНЫХ ИНИЦИАТИВ РОССИЙСКОГО БИЗНЕСА В ОБЛАСТИ РАЗВИТИЯ ТЕРРИТОРИЙ. ВСЕ ПРОЕКТЫ ПРОГРАММЫ «РОДНЫЕ ГОРОДА» НАПРАВЛЕНЫ НА ПОВЫШЕНИЕ КАЧЕСТВА ЖИЗНИ В РЕГИОНАХ ДЕЯТЕЛЬНОСТИ «ГАЗПРОМ НЕФТИ»</a:t>
            </a:r>
          </a:p>
        </p:txBody>
      </p:sp>
      <p:pic>
        <p:nvPicPr>
          <p:cNvPr id="3" name="Рисунок 2">
            <a:extLst>
              <a:ext uri="{FF2B5EF4-FFF2-40B4-BE49-F238E27FC236}">
                <a16:creationId xmlns="" xmlns:a16="http://schemas.microsoft.com/office/drawing/2014/main" id="{D7DB1E50-B12A-B14E-9C15-DA0838DEF4F4}"/>
              </a:ext>
            </a:extLst>
          </p:cNvPr>
          <p:cNvPicPr>
            <a:picLocks noChangeAspect="1"/>
          </p:cNvPicPr>
          <p:nvPr userDrawn="1"/>
        </p:nvPicPr>
        <p:blipFill>
          <a:blip r:embed="rId2"/>
          <a:stretch>
            <a:fillRect/>
          </a:stretch>
        </p:blipFill>
        <p:spPr>
          <a:xfrm>
            <a:off x="12719050" y="6180840"/>
            <a:ext cx="7454900" cy="3594100"/>
          </a:xfrm>
          <a:prstGeom prst="rect">
            <a:avLst/>
          </a:prstGeom>
        </p:spPr>
      </p:pic>
    </p:spTree>
    <p:extLst>
      <p:ext uri="{BB962C8B-B14F-4D97-AF65-F5344CB8AC3E}">
        <p14:creationId xmlns:p14="http://schemas.microsoft.com/office/powerpoint/2010/main" xmlns="" val="46131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82516A4D-F672-5847-8BFD-6E1AD7799DE0}"/>
              </a:ext>
            </a:extLst>
          </p:cNvPr>
          <p:cNvPicPr>
            <a:picLocks noChangeAspect="1"/>
          </p:cNvPicPr>
          <p:nvPr userDrawn="1"/>
        </p:nvPicPr>
        <p:blipFill>
          <a:blip r:embed="rId3"/>
          <a:stretch>
            <a:fillRect/>
          </a:stretch>
        </p:blipFill>
        <p:spPr>
          <a:xfrm flipV="1">
            <a:off x="0" y="-1"/>
            <a:ext cx="20104100" cy="11309349"/>
          </a:xfrm>
          <a:prstGeom prst="rect">
            <a:avLst/>
          </a:prstGeom>
        </p:spPr>
      </p:pic>
      <p:sp>
        <p:nvSpPr>
          <p:cNvPr id="2" name="Holder 2"/>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4" name="Holder 4"/>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6" name="Заголовок 12">
            <a:extLst>
              <a:ext uri="{FF2B5EF4-FFF2-40B4-BE49-F238E27FC236}">
                <a16:creationId xmlns="" xmlns:a16="http://schemas.microsoft.com/office/drawing/2014/main" id="{E0D4EF24-D4BD-3140-941F-85F8C5CF0175}"/>
              </a:ext>
            </a:extLst>
          </p:cNvPr>
          <p:cNvSpPr>
            <a:spLocks noGrp="1"/>
          </p:cNvSpPr>
          <p:nvPr>
            <p:ph type="title" hasCustomPrompt="1"/>
          </p:nvPr>
        </p:nvSpPr>
        <p:spPr>
          <a:xfrm>
            <a:off x="834682" y="854075"/>
            <a:ext cx="12874968" cy="2209800"/>
          </a:xfrm>
        </p:spPr>
        <p:txBody>
          <a:bodyPr>
            <a:noAutofit/>
          </a:bodyPr>
          <a:lstStyle>
            <a:lvl1pPr>
              <a:defRPr sz="6600" b="0">
                <a:solidFill>
                  <a:schemeClr val="tx1"/>
                </a:solidFill>
              </a:defRPr>
            </a:lvl1pPr>
          </a:lstStyle>
          <a:p>
            <a:r>
              <a:rPr lang="ru-RU" dirty="0"/>
              <a:t>КРУПНЫЙ ЗАГОЛОВОК</a:t>
            </a:r>
            <a:br>
              <a:rPr lang="ru-RU" dirty="0"/>
            </a:br>
            <a:r>
              <a:rPr lang="ru-RU" dirty="0"/>
              <a:t>ПРОПИСНЫМИ БУКВАМИ</a:t>
            </a:r>
          </a:p>
        </p:txBody>
      </p:sp>
      <p:sp>
        <p:nvSpPr>
          <p:cNvPr id="11" name="Holder 3">
            <a:extLst>
              <a:ext uri="{FF2B5EF4-FFF2-40B4-BE49-F238E27FC236}">
                <a16:creationId xmlns="" xmlns:a16="http://schemas.microsoft.com/office/drawing/2014/main" id="{F5FE231F-7232-504D-8575-BF024145830E}"/>
              </a:ext>
            </a:extLst>
          </p:cNvPr>
          <p:cNvSpPr>
            <a:spLocks noGrp="1"/>
          </p:cNvSpPr>
          <p:nvPr>
            <p:ph type="subTitle" idx="4" hasCustomPrompt="1"/>
          </p:nvPr>
        </p:nvSpPr>
        <p:spPr>
          <a:xfrm>
            <a:off x="824970" y="3521075"/>
            <a:ext cx="8922281" cy="1817207"/>
          </a:xfrm>
          <a:prstGeom prst="rect">
            <a:avLst/>
          </a:prstGeom>
        </p:spPr>
        <p:txBody>
          <a:bodyPr wrap="square" lIns="0" tIns="0" rIns="0" bIns="0" anchor="b" anchorCtr="0">
            <a:noAutofit/>
          </a:bodyPr>
          <a:lstStyle>
            <a:lvl1pPr>
              <a:defRPr b="0">
                <a:solidFill>
                  <a:schemeClr val="accent1"/>
                </a:solidFill>
              </a:defRPr>
            </a:lvl1pPr>
          </a:lstStyle>
          <a:p>
            <a:r>
              <a:rPr lang="ru-RU" dirty="0"/>
              <a:t>ФОТО МЕНЯЕТСЯ </a:t>
            </a:r>
          </a:p>
          <a:p>
            <a:r>
              <a:rPr lang="ru-RU" dirty="0"/>
              <a:t>ЧЕРЕЗ ФОРМАТ ФОНА</a:t>
            </a:r>
          </a:p>
        </p:txBody>
      </p:sp>
      <p:sp>
        <p:nvSpPr>
          <p:cNvPr id="12" name="Текст 18">
            <a:extLst>
              <a:ext uri="{FF2B5EF4-FFF2-40B4-BE49-F238E27FC236}">
                <a16:creationId xmlns="" xmlns:a16="http://schemas.microsoft.com/office/drawing/2014/main" id="{060A1850-C06A-A044-9CE8-7324D274D66A}"/>
              </a:ext>
            </a:extLst>
          </p:cNvPr>
          <p:cNvSpPr>
            <a:spLocks noGrp="1"/>
          </p:cNvSpPr>
          <p:nvPr>
            <p:ph type="body" sz="quarter" idx="11" hasCustomPrompt="1"/>
          </p:nvPr>
        </p:nvSpPr>
        <p:spPr>
          <a:xfrm>
            <a:off x="835025" y="5730875"/>
            <a:ext cx="8912987" cy="4038600"/>
          </a:xfrm>
        </p:spPr>
        <p:txBody>
          <a:bodyPr>
            <a:noAutofit/>
          </a:bodyPr>
          <a:lstStyle>
            <a:lvl1pPr>
              <a:defRPr sz="2300" b="0" i="0">
                <a:solidFill>
                  <a:schemeClr val="tx1"/>
                </a:solidFill>
                <a:latin typeface="GPN_DIN Condensed" panose="020B0506020202020204" pitchFamily="34" charset="0"/>
                <a:ea typeface="GPN_DIN Condensed" panose="020B0506020202020204" pitchFamily="34" charset="0"/>
              </a:defRPr>
            </a:lvl1pPr>
          </a:lstStyle>
          <a:p>
            <a:pPr lvl="0"/>
            <a:r>
              <a:rPr lang="ru-RU" dirty="0"/>
              <a:t>Созерцание амбивалентно. Заблуждение представляет собой трагический интеллект. Ощущение мира, как следует из вышесказанного, нетривиально. Врожденная интуиция, следовательно, понимает под собой онтологический знак. Герменевтика, конечно, подчеркивает сенсибельный принцип восприятия. Гений, следовательно, транспонирует гедонизм, отрицая очевидное.</a:t>
            </a:r>
          </a:p>
        </p:txBody>
      </p:sp>
      <p:pic>
        <p:nvPicPr>
          <p:cNvPr id="3" name="Рисунок 2">
            <a:extLst>
              <a:ext uri="{FF2B5EF4-FFF2-40B4-BE49-F238E27FC236}">
                <a16:creationId xmlns="" xmlns:a16="http://schemas.microsoft.com/office/drawing/2014/main" id="{8147C56F-E01C-3647-A33C-70AB9A0A74AE}"/>
              </a:ext>
            </a:extLst>
          </p:cNvPr>
          <p:cNvPicPr>
            <a:picLocks noChangeAspect="1"/>
          </p:cNvPicPr>
          <p:nvPr userDrawn="1"/>
        </p:nvPicPr>
        <p:blipFill>
          <a:blip r:embed="rId4"/>
          <a:stretch>
            <a:fillRect/>
          </a:stretch>
        </p:blipFill>
        <p:spPr>
          <a:xfrm>
            <a:off x="11118850" y="845887"/>
            <a:ext cx="2895600" cy="44831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4" name="Holder 4"/>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6" name="Заголовок 12">
            <a:extLst>
              <a:ext uri="{FF2B5EF4-FFF2-40B4-BE49-F238E27FC236}">
                <a16:creationId xmlns="" xmlns:a16="http://schemas.microsoft.com/office/drawing/2014/main" id="{E0D4EF24-D4BD-3140-941F-85F8C5CF0175}"/>
              </a:ext>
            </a:extLst>
          </p:cNvPr>
          <p:cNvSpPr>
            <a:spLocks noGrp="1"/>
          </p:cNvSpPr>
          <p:nvPr>
            <p:ph type="title" hasCustomPrompt="1"/>
          </p:nvPr>
        </p:nvSpPr>
        <p:spPr>
          <a:xfrm>
            <a:off x="834682" y="854075"/>
            <a:ext cx="18513768" cy="3200400"/>
          </a:xfrm>
        </p:spPr>
        <p:txBody>
          <a:bodyPr>
            <a:noAutofit/>
          </a:bodyPr>
          <a:lstStyle>
            <a:lvl1pPr>
              <a:defRPr sz="6600" b="0">
                <a:solidFill>
                  <a:schemeClr val="accent1"/>
                </a:solidFill>
              </a:defRPr>
            </a:lvl1pPr>
          </a:lstStyle>
          <a:p>
            <a:r>
              <a:rPr lang="ru-RU" dirty="0"/>
              <a:t>КТО ДОЛЖЕН БЫТЬ В БОЛЬШЕЙ СТЕПЕНИ ОТВЕТСТВЕНЕН ЗА СОХРАНЕНИЕ ЛОКАЛЬНОЙ ИДЕНТИЧНОСТИ?</a:t>
            </a:r>
          </a:p>
        </p:txBody>
      </p:sp>
      <p:sp>
        <p:nvSpPr>
          <p:cNvPr id="15" name="Holder 3">
            <a:extLst>
              <a:ext uri="{FF2B5EF4-FFF2-40B4-BE49-F238E27FC236}">
                <a16:creationId xmlns="" xmlns:a16="http://schemas.microsoft.com/office/drawing/2014/main" id="{7304F5C1-A634-3A4A-8149-AAE1FC0DEFE7}"/>
              </a:ext>
            </a:extLst>
          </p:cNvPr>
          <p:cNvSpPr>
            <a:spLocks noGrp="1"/>
          </p:cNvSpPr>
          <p:nvPr>
            <p:ph type="subTitle" idx="4" hasCustomPrompt="1"/>
          </p:nvPr>
        </p:nvSpPr>
        <p:spPr>
          <a:xfrm>
            <a:off x="17062450" y="4598987"/>
            <a:ext cx="2286000" cy="5105400"/>
          </a:xfrm>
          <a:prstGeom prst="rect">
            <a:avLst/>
          </a:prstGeom>
        </p:spPr>
        <p:txBody>
          <a:bodyPr wrap="square" lIns="0" tIns="0" rIns="0" bIns="0" anchor="ctr" anchorCtr="0">
            <a:noAutofit/>
          </a:bodyPr>
          <a:lstStyle>
            <a:lvl1pPr algn="r">
              <a:defRPr sz="6600" b="0">
                <a:solidFill>
                  <a:schemeClr val="tx1"/>
                </a:solidFill>
              </a:defRPr>
            </a:lvl1pPr>
          </a:lstStyle>
          <a:p>
            <a:r>
              <a:rPr lang="ru-RU" dirty="0"/>
              <a:t>16%</a:t>
            </a:r>
            <a:endParaRPr lang="en-US" dirty="0"/>
          </a:p>
          <a:p>
            <a:r>
              <a:rPr lang="ru-RU" dirty="0"/>
              <a:t>3%</a:t>
            </a:r>
            <a:endParaRPr lang="en-US" dirty="0"/>
          </a:p>
          <a:p>
            <a:r>
              <a:rPr lang="ru-RU" dirty="0"/>
              <a:t>44%</a:t>
            </a:r>
            <a:endParaRPr lang="en-US" dirty="0"/>
          </a:p>
          <a:p>
            <a:r>
              <a:rPr lang="ru-RU" dirty="0"/>
              <a:t>37%</a:t>
            </a:r>
          </a:p>
        </p:txBody>
      </p:sp>
      <p:sp>
        <p:nvSpPr>
          <p:cNvPr id="18" name="Текст 14">
            <a:extLst>
              <a:ext uri="{FF2B5EF4-FFF2-40B4-BE49-F238E27FC236}">
                <a16:creationId xmlns="" xmlns:a16="http://schemas.microsoft.com/office/drawing/2014/main" id="{55C021A5-D110-7B41-89E2-E7A33B14C35C}"/>
              </a:ext>
            </a:extLst>
          </p:cNvPr>
          <p:cNvSpPr>
            <a:spLocks noGrp="1"/>
          </p:cNvSpPr>
          <p:nvPr>
            <p:ph type="body" sz="quarter" idx="10" hasCustomPrompt="1"/>
          </p:nvPr>
        </p:nvSpPr>
        <p:spPr>
          <a:xfrm>
            <a:off x="841642" y="4587875"/>
            <a:ext cx="7991208" cy="5105400"/>
          </a:xfrm>
        </p:spPr>
        <p:txBody>
          <a:bodyPr anchor="ctr" anchorCtr="0">
            <a:noAutofit/>
          </a:bodyPr>
          <a:lstStyle>
            <a:lvl1pPr>
              <a:defRPr sz="6600" b="0">
                <a:solidFill>
                  <a:schemeClr val="tx1"/>
                </a:solidFill>
              </a:defRPr>
            </a:lvl1pPr>
          </a:lstStyle>
          <a:p>
            <a:r>
              <a:rPr lang="ru-RU" dirty="0"/>
              <a:t>ВЛАСТЬ</a:t>
            </a:r>
            <a:endParaRPr lang="en-US" dirty="0"/>
          </a:p>
          <a:p>
            <a:r>
              <a:rPr lang="ru-RU" dirty="0"/>
              <a:t>БИЗНЕС</a:t>
            </a:r>
            <a:endParaRPr lang="en-US" dirty="0"/>
          </a:p>
          <a:p>
            <a:r>
              <a:rPr lang="ru-RU" dirty="0"/>
              <a:t>ОБЩЕСТВО</a:t>
            </a:r>
            <a:endParaRPr lang="en-US" dirty="0"/>
          </a:p>
          <a:p>
            <a:r>
              <a:rPr lang="ru-RU" dirty="0"/>
              <a:t>Я САМ/Я САМА</a:t>
            </a:r>
          </a:p>
        </p:txBody>
      </p:sp>
    </p:spTree>
    <p:extLst>
      <p:ext uri="{BB962C8B-B14F-4D97-AF65-F5344CB8AC3E}">
        <p14:creationId xmlns:p14="http://schemas.microsoft.com/office/powerpoint/2010/main" xmlns="" val="3234861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3" name="Holder 3">
            <a:extLst>
              <a:ext uri="{FF2B5EF4-FFF2-40B4-BE49-F238E27FC236}">
                <a16:creationId xmlns="" xmlns:a16="http://schemas.microsoft.com/office/drawing/2014/main" id="{62190122-7821-E749-A4CB-6009466E0BE6}"/>
              </a:ext>
            </a:extLst>
          </p:cNvPr>
          <p:cNvSpPr>
            <a:spLocks noGrp="1"/>
          </p:cNvSpPr>
          <p:nvPr>
            <p:ph type="subTitle" idx="4" hasCustomPrompt="1"/>
          </p:nvPr>
        </p:nvSpPr>
        <p:spPr>
          <a:xfrm>
            <a:off x="824970" y="7864475"/>
            <a:ext cx="9227080" cy="1571972"/>
          </a:xfrm>
          <a:prstGeom prst="rect">
            <a:avLst/>
          </a:prstGeom>
        </p:spPr>
        <p:txBody>
          <a:bodyPr wrap="square" lIns="0" tIns="0" rIns="0" bIns="0" anchor="b" anchorCtr="0">
            <a:noAutofit/>
          </a:bodyPr>
          <a:lstStyle>
            <a:lvl1pPr>
              <a:defRPr b="0">
                <a:solidFill>
                  <a:schemeClr val="tx1"/>
                </a:solidFill>
              </a:defRPr>
            </a:lvl1pPr>
          </a:lstStyle>
          <a:p>
            <a:r>
              <a:rPr lang="ru-RU" dirty="0"/>
              <a:t>РОДИОНОВ ПЕТР ИВАНОВИЧ</a:t>
            </a:r>
          </a:p>
        </p:txBody>
      </p:sp>
      <p:sp>
        <p:nvSpPr>
          <p:cNvPr id="51" name="Текст 50">
            <a:extLst>
              <a:ext uri="{FF2B5EF4-FFF2-40B4-BE49-F238E27FC236}">
                <a16:creationId xmlns="" xmlns:a16="http://schemas.microsoft.com/office/drawing/2014/main" id="{CC7A7E00-AA0E-0940-A95E-62311C8F07F3}"/>
              </a:ext>
            </a:extLst>
          </p:cNvPr>
          <p:cNvSpPr>
            <a:spLocks noGrp="1"/>
          </p:cNvSpPr>
          <p:nvPr>
            <p:ph type="body" sz="quarter" idx="10" hasCustomPrompt="1"/>
          </p:nvPr>
        </p:nvSpPr>
        <p:spPr>
          <a:xfrm>
            <a:off x="846260" y="9796532"/>
            <a:ext cx="9205790" cy="353943"/>
          </a:xfrm>
        </p:spPr>
        <p:txBody>
          <a:bodyPr/>
          <a:lstStyle>
            <a:lvl1pPr>
              <a:defRPr sz="2300" b="0" i="0" u="none">
                <a:solidFill>
                  <a:schemeClr val="tx1"/>
                </a:solidFill>
                <a:latin typeface="GPN_DIN Condensed" panose="020B0506020202020204" pitchFamily="34" charset="0"/>
                <a:ea typeface="GPN_DIN Condensed" panose="020B0506020202020204" pitchFamily="34" charset="0"/>
              </a:defRPr>
            </a:lvl1pPr>
          </a:lstStyle>
          <a:p>
            <a:pPr lvl="0"/>
            <a:r>
              <a:rPr lang="ru-RU" dirty="0"/>
              <a:t>Руководитель проекта</a:t>
            </a:r>
          </a:p>
        </p:txBody>
      </p:sp>
      <p:sp>
        <p:nvSpPr>
          <p:cNvPr id="52" name="Текст 50">
            <a:extLst>
              <a:ext uri="{FF2B5EF4-FFF2-40B4-BE49-F238E27FC236}">
                <a16:creationId xmlns="" xmlns:a16="http://schemas.microsoft.com/office/drawing/2014/main" id="{D805FB42-40FA-7043-B433-C89B6303D77F}"/>
              </a:ext>
            </a:extLst>
          </p:cNvPr>
          <p:cNvSpPr>
            <a:spLocks noGrp="1"/>
          </p:cNvSpPr>
          <p:nvPr>
            <p:ph type="body" sz="quarter" idx="11" hasCustomPrompt="1"/>
          </p:nvPr>
        </p:nvSpPr>
        <p:spPr>
          <a:xfrm>
            <a:off x="846260" y="10152934"/>
            <a:ext cx="9205790" cy="353943"/>
          </a:xfrm>
        </p:spPr>
        <p:txBody>
          <a:bodyPr/>
          <a:lstStyle>
            <a:lvl1pPr>
              <a:defRPr sz="2300" b="0" i="0" u="sng">
                <a:solidFill>
                  <a:schemeClr val="tx1"/>
                </a:solidFill>
                <a:latin typeface="GPN_DIN Condensed" panose="020B0506020202020204" pitchFamily="34" charset="0"/>
                <a:ea typeface="GPN_DIN Condensed" panose="020B0506020202020204" pitchFamily="34" charset="0"/>
              </a:defRPr>
            </a:lvl1pPr>
          </a:lstStyle>
          <a:p>
            <a:pPr lvl="0"/>
            <a:r>
              <a:rPr lang="en-US" dirty="0" err="1"/>
              <a:t>ivanovk@rodnyegoroda.ru</a:t>
            </a:r>
            <a:endParaRPr lang="ru-RU" dirty="0"/>
          </a:p>
        </p:txBody>
      </p:sp>
      <p:sp>
        <p:nvSpPr>
          <p:cNvPr id="53" name="Заголовок 52">
            <a:extLst>
              <a:ext uri="{FF2B5EF4-FFF2-40B4-BE49-F238E27FC236}">
                <a16:creationId xmlns="" xmlns:a16="http://schemas.microsoft.com/office/drawing/2014/main" id="{8FA9C18D-4359-5B4E-8795-2330EEDD5095}"/>
              </a:ext>
            </a:extLst>
          </p:cNvPr>
          <p:cNvSpPr>
            <a:spLocks noGrp="1"/>
          </p:cNvSpPr>
          <p:nvPr>
            <p:ph type="title" hasCustomPrompt="1"/>
          </p:nvPr>
        </p:nvSpPr>
        <p:spPr>
          <a:xfrm>
            <a:off x="834682" y="5426075"/>
            <a:ext cx="9227080" cy="2057400"/>
          </a:xfrm>
        </p:spPr>
        <p:txBody>
          <a:bodyPr anchor="t" anchorCtr="0">
            <a:noAutofit/>
          </a:bodyPr>
          <a:lstStyle>
            <a:lvl1pPr>
              <a:defRPr sz="6600" b="0">
                <a:solidFill>
                  <a:schemeClr val="accent1"/>
                </a:solidFill>
              </a:defRPr>
            </a:lvl1pPr>
          </a:lstStyle>
          <a:p>
            <a:r>
              <a:rPr lang="ru-RU" dirty="0"/>
              <a:t>СПАСИБО ЗА ВНИМАНИЕ!</a:t>
            </a:r>
          </a:p>
        </p:txBody>
      </p:sp>
      <p:pic>
        <p:nvPicPr>
          <p:cNvPr id="4" name="Рисунок 3">
            <a:extLst>
              <a:ext uri="{FF2B5EF4-FFF2-40B4-BE49-F238E27FC236}">
                <a16:creationId xmlns="" xmlns:a16="http://schemas.microsoft.com/office/drawing/2014/main" id="{62D310EE-27F2-E945-9982-D708D501BFC3}"/>
              </a:ext>
            </a:extLst>
          </p:cNvPr>
          <p:cNvPicPr>
            <a:picLocks noChangeAspect="1"/>
          </p:cNvPicPr>
          <p:nvPr userDrawn="1"/>
        </p:nvPicPr>
        <p:blipFill>
          <a:blip r:embed="rId2"/>
          <a:stretch>
            <a:fillRect/>
          </a:stretch>
        </p:blipFill>
        <p:spPr>
          <a:xfrm>
            <a:off x="14090650" y="859652"/>
            <a:ext cx="7732152" cy="12112435"/>
          </a:xfrm>
          <a:prstGeom prst="rect">
            <a:avLst/>
          </a:prstGeom>
        </p:spPr>
      </p:pic>
      <p:pic>
        <p:nvPicPr>
          <p:cNvPr id="11" name="Рисунок 10">
            <a:extLst>
              <a:ext uri="{FF2B5EF4-FFF2-40B4-BE49-F238E27FC236}">
                <a16:creationId xmlns="" xmlns:a16="http://schemas.microsoft.com/office/drawing/2014/main" id="{DBCD165D-4AA6-3E47-994D-E0C96DF8711C}"/>
              </a:ext>
            </a:extLst>
          </p:cNvPr>
          <p:cNvPicPr>
            <a:picLocks noChangeAspect="1"/>
          </p:cNvPicPr>
          <p:nvPr userDrawn="1"/>
        </p:nvPicPr>
        <p:blipFill>
          <a:blip r:embed="rId3"/>
          <a:stretch>
            <a:fillRect/>
          </a:stretch>
        </p:blipFill>
        <p:spPr>
          <a:xfrm>
            <a:off x="857250" y="854075"/>
            <a:ext cx="3403600" cy="800100"/>
          </a:xfrm>
          <a:prstGeom prst="rect">
            <a:avLst/>
          </a:prstGeom>
        </p:spPr>
      </p:pic>
    </p:spTree>
    <p:extLst>
      <p:ext uri="{BB962C8B-B14F-4D97-AF65-F5344CB8AC3E}">
        <p14:creationId xmlns:p14="http://schemas.microsoft.com/office/powerpoint/2010/main" xmlns="" val="2685949079"/>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5B10104C-7D51-4254-925B-0A4254F777FB}"/>
              </a:ext>
            </a:extLst>
          </p:cNvPr>
          <p:cNvPicPr>
            <a:picLocks noChangeAspect="1"/>
          </p:cNvPicPr>
          <p:nvPr userDrawn="1"/>
        </p:nvPicPr>
        <p:blipFill>
          <a:blip r:embed="rId3"/>
          <a:stretch>
            <a:fillRect/>
          </a:stretch>
        </p:blipFill>
        <p:spPr>
          <a:xfrm>
            <a:off x="0" y="397"/>
            <a:ext cx="20106752" cy="11307600"/>
          </a:xfrm>
          <a:prstGeom prst="rect">
            <a:avLst/>
          </a:prstGeom>
        </p:spPr>
      </p:pic>
      <p:sp>
        <p:nvSpPr>
          <p:cNvPr id="2" name="Holder 2"/>
          <p:cNvSpPr>
            <a:spLocks noGrp="1"/>
          </p:cNvSpPr>
          <p:nvPr>
            <p:ph type="ctrTitle" hasCustomPrompt="1"/>
          </p:nvPr>
        </p:nvSpPr>
        <p:spPr>
          <a:xfrm>
            <a:off x="824400" y="5654676"/>
            <a:ext cx="9227080" cy="3782690"/>
          </a:xfrm>
          <a:prstGeom prst="rect">
            <a:avLst/>
          </a:prstGeom>
          <a:noFill/>
          <a:ln>
            <a:noFill/>
          </a:ln>
        </p:spPr>
        <p:txBody>
          <a:bodyPr wrap="square" lIns="0" tIns="0" rIns="0" bIns="0">
            <a:noAutofit/>
          </a:bodyPr>
          <a:lstStyle>
            <a:lvl1pPr>
              <a:defRPr sz="6600" b="0">
                <a:solidFill>
                  <a:schemeClr val="tx1"/>
                </a:solidFill>
              </a:defRPr>
            </a:lvl1pPr>
          </a:lstStyle>
          <a:p>
            <a:r>
              <a:rPr lang="ru-RU" dirty="0"/>
              <a:t>ФОТО МЕНЯЕТСЯ ЧЕРЕЗ ФОРМАТ ФОНА</a:t>
            </a:r>
          </a:p>
        </p:txBody>
      </p:sp>
      <p:sp>
        <p:nvSpPr>
          <p:cNvPr id="3" name="Holder 3"/>
          <p:cNvSpPr>
            <a:spLocks noGrp="1"/>
          </p:cNvSpPr>
          <p:nvPr>
            <p:ph type="subTitle" idx="4" hasCustomPrompt="1"/>
          </p:nvPr>
        </p:nvSpPr>
        <p:spPr>
          <a:xfrm>
            <a:off x="824970" y="3292475"/>
            <a:ext cx="9227080" cy="2057401"/>
          </a:xfrm>
          <a:prstGeom prst="rect">
            <a:avLst/>
          </a:prstGeom>
        </p:spPr>
        <p:txBody>
          <a:bodyPr wrap="square" lIns="0" tIns="0" rIns="0" bIns="0" anchor="b" anchorCtr="0">
            <a:noAutofit/>
          </a:bodyPr>
          <a:lstStyle>
            <a:lvl1pPr>
              <a:defRPr b="0">
                <a:solidFill>
                  <a:schemeClr val="accent1"/>
                </a:solidFill>
              </a:defRPr>
            </a:lvl1pPr>
          </a:lstStyle>
          <a:p>
            <a:r>
              <a:rPr lang="ru-RU" dirty="0"/>
              <a:t>КРАТКОЕ ОПИСАНИЕ</a:t>
            </a:r>
          </a:p>
          <a:p>
            <a:r>
              <a:rPr lang="ru-RU" dirty="0"/>
              <a:t>ПРОПИСНЫМИ БУКВАМИ</a:t>
            </a:r>
          </a:p>
        </p:txBody>
      </p:sp>
      <p:sp>
        <p:nvSpPr>
          <p:cNvPr id="46" name="Дата 45">
            <a:extLst>
              <a:ext uri="{FF2B5EF4-FFF2-40B4-BE49-F238E27FC236}">
                <a16:creationId xmlns="" xmlns:a16="http://schemas.microsoft.com/office/drawing/2014/main" id="{AB0938C4-346E-4B41-9159-114356A313F0}"/>
              </a:ext>
            </a:extLst>
          </p:cNvPr>
          <p:cNvSpPr>
            <a:spLocks noGrp="1"/>
          </p:cNvSpPr>
          <p:nvPr>
            <p:ph type="dt" sz="half" idx="10"/>
          </p:nvPr>
        </p:nvSpPr>
        <p:spPr/>
        <p:txBody>
          <a:bodyPr/>
          <a:lstStyle/>
          <a:p>
            <a:fld id="{2FB14E9D-568E-F34A-A1EB-CD137A30EC0A}" type="datetime1">
              <a:rPr lang="ru-RU" smtClean="0"/>
              <a:pPr/>
              <a:t>02.06.2024</a:t>
            </a:fld>
            <a:endParaRPr lang="en-US"/>
          </a:p>
        </p:txBody>
      </p:sp>
      <p:pic>
        <p:nvPicPr>
          <p:cNvPr id="4" name="Рисунок 3">
            <a:extLst>
              <a:ext uri="{FF2B5EF4-FFF2-40B4-BE49-F238E27FC236}">
                <a16:creationId xmlns="" xmlns:a16="http://schemas.microsoft.com/office/drawing/2014/main" id="{8B746020-F3B9-394C-9CC6-9718AEE1AFD8}"/>
              </a:ext>
            </a:extLst>
          </p:cNvPr>
          <p:cNvPicPr>
            <a:picLocks noChangeAspect="1"/>
          </p:cNvPicPr>
          <p:nvPr userDrawn="1"/>
        </p:nvPicPr>
        <p:blipFill>
          <a:blip r:embed="rId4"/>
          <a:stretch>
            <a:fillRect/>
          </a:stretch>
        </p:blipFill>
        <p:spPr>
          <a:xfrm>
            <a:off x="14395450" y="7313299"/>
            <a:ext cx="2133600" cy="5054600"/>
          </a:xfrm>
          <a:prstGeom prst="rect">
            <a:avLst/>
          </a:prstGeom>
        </p:spPr>
      </p:pic>
      <p:pic>
        <p:nvPicPr>
          <p:cNvPr id="6" name="Рисунок 5">
            <a:extLst>
              <a:ext uri="{FF2B5EF4-FFF2-40B4-BE49-F238E27FC236}">
                <a16:creationId xmlns="" xmlns:a16="http://schemas.microsoft.com/office/drawing/2014/main" id="{5B141CAE-CF64-1F45-9D6C-610BF32D86C0}"/>
              </a:ext>
            </a:extLst>
          </p:cNvPr>
          <p:cNvPicPr>
            <a:picLocks noChangeAspect="1"/>
          </p:cNvPicPr>
          <p:nvPr userDrawn="1"/>
        </p:nvPicPr>
        <p:blipFill>
          <a:blip r:embed="rId5"/>
          <a:stretch>
            <a:fillRect/>
          </a:stretch>
        </p:blipFill>
        <p:spPr>
          <a:xfrm>
            <a:off x="11258550" y="-1038663"/>
            <a:ext cx="5118100" cy="5054600"/>
          </a:xfrm>
          <a:prstGeom prst="rect">
            <a:avLst/>
          </a:prstGeom>
        </p:spPr>
      </p:pic>
      <p:pic>
        <p:nvPicPr>
          <p:cNvPr id="10" name="Рисунок 9">
            <a:extLst>
              <a:ext uri="{FF2B5EF4-FFF2-40B4-BE49-F238E27FC236}">
                <a16:creationId xmlns="" xmlns:a16="http://schemas.microsoft.com/office/drawing/2014/main" id="{BD33445A-6C56-4579-95A3-5286129FE360}"/>
              </a:ext>
            </a:extLst>
          </p:cNvPr>
          <p:cNvPicPr>
            <a:picLocks noChangeAspect="1"/>
          </p:cNvPicPr>
          <p:nvPr userDrawn="1"/>
        </p:nvPicPr>
        <p:blipFill>
          <a:blip r:embed="rId6"/>
          <a:stretch>
            <a:fillRect/>
          </a:stretch>
        </p:blipFill>
        <p:spPr>
          <a:xfrm>
            <a:off x="846260" y="854075"/>
            <a:ext cx="3403600" cy="798049"/>
          </a:xfrm>
          <a:prstGeom prst="rect">
            <a:avLst/>
          </a:prstGeom>
        </p:spPr>
      </p:pic>
    </p:spTree>
    <p:extLst>
      <p:ext uri="{BB962C8B-B14F-4D97-AF65-F5344CB8AC3E}">
        <p14:creationId xmlns:p14="http://schemas.microsoft.com/office/powerpoint/2010/main" xmlns="" val="1167508956"/>
      </p:ext>
    </p:extLst>
  </p:cSld>
  <p:clrMapOvr>
    <a:masterClrMapping/>
  </p:clrMapOvr>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824400" y="5654676"/>
            <a:ext cx="9227080" cy="3782690"/>
          </a:xfrm>
          <a:prstGeom prst="rect">
            <a:avLst/>
          </a:prstGeom>
          <a:noFill/>
          <a:ln>
            <a:noFill/>
          </a:ln>
        </p:spPr>
        <p:txBody>
          <a:bodyPr wrap="square" lIns="0" tIns="0" rIns="0" bIns="0">
            <a:noAutofit/>
          </a:bodyPr>
          <a:lstStyle>
            <a:lvl1pPr>
              <a:defRPr sz="6600" b="0">
                <a:solidFill>
                  <a:schemeClr val="bg1"/>
                </a:solidFill>
              </a:defRPr>
            </a:lvl1pPr>
          </a:lstStyle>
          <a:p>
            <a:r>
              <a:rPr lang="ru-RU" dirty="0"/>
              <a:t>КРУПНЫЙ ЗАГОЛОВОК</a:t>
            </a:r>
            <a:br>
              <a:rPr lang="ru-RU" dirty="0"/>
            </a:br>
            <a:r>
              <a:rPr lang="ru-RU" dirty="0"/>
              <a:t>ПРОПИСНЫМИ БУКВАМИ</a:t>
            </a:r>
          </a:p>
        </p:txBody>
      </p:sp>
      <p:sp>
        <p:nvSpPr>
          <p:cNvPr id="3" name="Holder 3"/>
          <p:cNvSpPr>
            <a:spLocks noGrp="1"/>
          </p:cNvSpPr>
          <p:nvPr>
            <p:ph type="subTitle" idx="4" hasCustomPrompt="1"/>
          </p:nvPr>
        </p:nvSpPr>
        <p:spPr>
          <a:xfrm>
            <a:off x="824970" y="3292475"/>
            <a:ext cx="9227080" cy="2057401"/>
          </a:xfrm>
          <a:prstGeom prst="rect">
            <a:avLst/>
          </a:prstGeom>
        </p:spPr>
        <p:txBody>
          <a:bodyPr wrap="square" lIns="0" tIns="0" rIns="0" bIns="0" anchor="b" anchorCtr="0">
            <a:noAutofit/>
          </a:bodyPr>
          <a:lstStyle>
            <a:lvl1pPr>
              <a:defRPr b="0">
                <a:solidFill>
                  <a:schemeClr val="accent3"/>
                </a:solidFill>
              </a:defRPr>
            </a:lvl1pPr>
          </a:lstStyle>
          <a:p>
            <a:r>
              <a:rPr lang="ru-RU" dirty="0"/>
              <a:t>КРАТКОЕ ОПИСАНИЕ</a:t>
            </a:r>
          </a:p>
          <a:p>
            <a:r>
              <a:rPr lang="ru-RU" dirty="0"/>
              <a:t>ПРОПИСНЫМИ БУКВАМИ</a:t>
            </a:r>
          </a:p>
        </p:txBody>
      </p:sp>
      <p:pic>
        <p:nvPicPr>
          <p:cNvPr id="4" name="Рисунок 3">
            <a:extLst>
              <a:ext uri="{FF2B5EF4-FFF2-40B4-BE49-F238E27FC236}">
                <a16:creationId xmlns="" xmlns:a16="http://schemas.microsoft.com/office/drawing/2014/main" id="{0C7F051D-2261-2B48-B7F2-7114B880AC65}"/>
              </a:ext>
            </a:extLst>
          </p:cNvPr>
          <p:cNvPicPr>
            <a:picLocks noChangeAspect="1"/>
          </p:cNvPicPr>
          <p:nvPr userDrawn="1"/>
        </p:nvPicPr>
        <p:blipFill>
          <a:blip r:embed="rId2"/>
          <a:stretch>
            <a:fillRect/>
          </a:stretch>
        </p:blipFill>
        <p:spPr>
          <a:xfrm>
            <a:off x="846260" y="854075"/>
            <a:ext cx="3403600" cy="798049"/>
          </a:xfrm>
          <a:prstGeom prst="rect">
            <a:avLst/>
          </a:prstGeom>
        </p:spPr>
      </p:pic>
      <p:sp>
        <p:nvSpPr>
          <p:cNvPr id="7" name="Holder 5">
            <a:extLst>
              <a:ext uri="{FF2B5EF4-FFF2-40B4-BE49-F238E27FC236}">
                <a16:creationId xmlns="" xmlns:a16="http://schemas.microsoft.com/office/drawing/2014/main" id="{B10DCF92-62CE-0F47-A04B-6EFF4F12E809}"/>
              </a:ext>
            </a:extLst>
          </p:cNvPr>
          <p:cNvSpPr>
            <a:spLocks noGrp="1"/>
          </p:cNvSpPr>
          <p:nvPr>
            <p:ph type="dt" sz="half" idx="6"/>
          </p:nvPr>
        </p:nvSpPr>
        <p:spPr>
          <a:xfrm>
            <a:off x="846261" y="10162067"/>
            <a:ext cx="4623943" cy="353943"/>
          </a:xfrm>
          <a:prstGeom prst="rect">
            <a:avLst/>
          </a:prstGeom>
        </p:spPr>
        <p:txBody>
          <a:bodyPr wrap="square" lIns="0" tIns="0" rIns="0" bIns="0" anchor="t" anchorCtr="0">
            <a:spAutoFit/>
          </a:bodyPr>
          <a:lstStyle>
            <a:lvl1pPr algn="l">
              <a:defRPr sz="2300">
                <a:solidFill>
                  <a:schemeClr val="accent1"/>
                </a:solidFill>
                <a:latin typeface="GPN_DIN Condensed Bold" panose="020B0706020202020204" pitchFamily="34" charset="0"/>
                <a:ea typeface="GPN_DIN Condensed Bold" panose="020B0706020202020204" pitchFamily="34" charset="0"/>
              </a:defRPr>
            </a:lvl1pPr>
          </a:lstStyle>
          <a:p>
            <a:fld id="{5241A13F-3658-2D4D-8245-35E02B3161EE}" type="datetime1">
              <a:rPr lang="ru-RU" smtClean="0"/>
              <a:pPr/>
              <a:t>02.06.2024</a:t>
            </a:fld>
            <a:endParaRPr lang="en-US"/>
          </a:p>
        </p:txBody>
      </p:sp>
    </p:spTree>
    <p:extLst>
      <p:ext uri="{BB962C8B-B14F-4D97-AF65-F5344CB8AC3E}">
        <p14:creationId xmlns:p14="http://schemas.microsoft.com/office/powerpoint/2010/main" xmlns="" val="1746871867"/>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chemeClr val="tx1"/>
        </a:solidFill>
        <a:effectLst/>
      </p:bgPr>
    </p:bg>
    <p:spTree>
      <p:nvGrpSpPr>
        <p:cNvPr id="1" name=""/>
        <p:cNvGrpSpPr/>
        <p:nvPr/>
      </p:nvGrpSpPr>
      <p:grpSpPr>
        <a:xfrm>
          <a:off x="0" y="0"/>
          <a:ext cx="0" cy="0"/>
          <a:chOff x="0" y="0"/>
          <a:chExt cx="0" cy="0"/>
        </a:xfrm>
      </p:grpSpPr>
      <p:sp>
        <p:nvSpPr>
          <p:cNvPr id="8" name="Holder 2">
            <a:extLst>
              <a:ext uri="{FF2B5EF4-FFF2-40B4-BE49-F238E27FC236}">
                <a16:creationId xmlns="" xmlns:a16="http://schemas.microsoft.com/office/drawing/2014/main" id="{B1461CA1-07E9-496A-BD4D-CB352EB9E875}"/>
              </a:ext>
            </a:extLst>
          </p:cNvPr>
          <p:cNvSpPr>
            <a:spLocks noGrp="1"/>
          </p:cNvSpPr>
          <p:nvPr>
            <p:ph type="ctrTitle" hasCustomPrompt="1"/>
          </p:nvPr>
        </p:nvSpPr>
        <p:spPr>
          <a:xfrm>
            <a:off x="824400" y="5654676"/>
            <a:ext cx="9227080" cy="3782690"/>
          </a:xfrm>
          <a:prstGeom prst="rect">
            <a:avLst/>
          </a:prstGeom>
          <a:noFill/>
          <a:ln>
            <a:noFill/>
          </a:ln>
        </p:spPr>
        <p:txBody>
          <a:bodyPr wrap="square" lIns="0" tIns="0" rIns="0" bIns="0">
            <a:noAutofit/>
          </a:bodyPr>
          <a:lstStyle>
            <a:lvl1pPr>
              <a:defRPr sz="6600" b="0">
                <a:solidFill>
                  <a:schemeClr val="bg1"/>
                </a:solidFill>
              </a:defRPr>
            </a:lvl1pPr>
          </a:lstStyle>
          <a:p>
            <a:r>
              <a:rPr lang="ru-RU" dirty="0"/>
              <a:t>КРУПНЫЙ ЗАГОЛОВОК</a:t>
            </a:r>
            <a:br>
              <a:rPr lang="ru-RU" dirty="0"/>
            </a:br>
            <a:r>
              <a:rPr lang="ru-RU" dirty="0"/>
              <a:t>ПРОПИСНЫМИ БУКВАМИ</a:t>
            </a:r>
          </a:p>
        </p:txBody>
      </p:sp>
      <p:sp>
        <p:nvSpPr>
          <p:cNvPr id="9" name="Holder 3">
            <a:extLst>
              <a:ext uri="{FF2B5EF4-FFF2-40B4-BE49-F238E27FC236}">
                <a16:creationId xmlns="" xmlns:a16="http://schemas.microsoft.com/office/drawing/2014/main" id="{5D866FED-2DA0-4B7E-A98D-ADA174AE5B26}"/>
              </a:ext>
            </a:extLst>
          </p:cNvPr>
          <p:cNvSpPr>
            <a:spLocks noGrp="1"/>
          </p:cNvSpPr>
          <p:nvPr>
            <p:ph type="subTitle" idx="4" hasCustomPrompt="1"/>
          </p:nvPr>
        </p:nvSpPr>
        <p:spPr>
          <a:xfrm>
            <a:off x="824970" y="3292475"/>
            <a:ext cx="9227080" cy="2057401"/>
          </a:xfrm>
          <a:prstGeom prst="rect">
            <a:avLst/>
          </a:prstGeom>
        </p:spPr>
        <p:txBody>
          <a:bodyPr wrap="square" lIns="0" tIns="0" rIns="0" bIns="0" anchor="b" anchorCtr="0">
            <a:noAutofit/>
          </a:bodyPr>
          <a:lstStyle>
            <a:lvl1pPr>
              <a:defRPr b="0">
                <a:solidFill>
                  <a:schemeClr val="accent3"/>
                </a:solidFill>
              </a:defRPr>
            </a:lvl1pPr>
          </a:lstStyle>
          <a:p>
            <a:r>
              <a:rPr lang="ru-RU" dirty="0"/>
              <a:t>КРАТКОЕ ОПИСАНИЕ</a:t>
            </a:r>
          </a:p>
          <a:p>
            <a:r>
              <a:rPr lang="ru-RU" dirty="0"/>
              <a:t>ПРОПИСНЫМИ БУКВАМИ</a:t>
            </a:r>
          </a:p>
        </p:txBody>
      </p:sp>
    </p:spTree>
    <p:extLst>
      <p:ext uri="{BB962C8B-B14F-4D97-AF65-F5344CB8AC3E}">
        <p14:creationId xmlns:p14="http://schemas.microsoft.com/office/powerpoint/2010/main" xmlns="" val="3417154321"/>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si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34682" y="3368675"/>
            <a:ext cx="18513768" cy="3854606"/>
          </a:xfrm>
        </p:spPr>
        <p:txBody>
          <a:bodyPr lIns="0" tIns="0" rIns="0" bIns="0" anchor="ctr" anchorCtr="0">
            <a:noAutofit/>
          </a:bodyPr>
          <a:lstStyle>
            <a:lvl1pPr algn="ctr">
              <a:defRPr sz="6600" b="0" i="0">
                <a:solidFill>
                  <a:schemeClr val="accent1"/>
                </a:solidFill>
                <a:latin typeface="GPN_DIN Condensed Bold"/>
                <a:cs typeface="GPN_DIN Condensed Bold"/>
              </a:defRPr>
            </a:lvl1pPr>
          </a:lstStyle>
          <a:p>
            <a:r>
              <a:rPr lang="ru-RU" dirty="0"/>
              <a:t>КРУПНЫЙ ТЕКСТ, ЦИТАТА,</a:t>
            </a:r>
            <a:br>
              <a:rPr lang="ru-RU" dirty="0"/>
            </a:br>
            <a:r>
              <a:rPr lang="ru-RU" dirty="0"/>
              <a:t>СООБЩЕНИЕ ИЛИ ТЕЗИС</a:t>
            </a:r>
          </a:p>
        </p:txBody>
      </p:sp>
      <p:sp>
        <p:nvSpPr>
          <p:cNvPr id="9" name="Нижний колонтитул 8">
            <a:extLst>
              <a:ext uri="{FF2B5EF4-FFF2-40B4-BE49-F238E27FC236}">
                <a16:creationId xmlns="" xmlns:a16="http://schemas.microsoft.com/office/drawing/2014/main" id="{57B7D713-99C4-F24A-919D-267DE638844C}"/>
              </a:ext>
            </a:extLst>
          </p:cNvPr>
          <p:cNvSpPr>
            <a:spLocks noGrp="1"/>
          </p:cNvSpPr>
          <p:nvPr>
            <p:ph type="ftr" sz="quarter" idx="11"/>
          </p:nvPr>
        </p:nvSpPr>
        <p:spPr/>
        <p:txBody>
          <a:bodyPr/>
          <a:lstStyle/>
          <a:p>
            <a:pPr marL="12700">
              <a:spcBef>
                <a:spcPts val="130"/>
              </a:spcBef>
            </a:pPr>
            <a:r>
              <a:rPr lang="ru-RU"/>
              <a:t>#РОДНЫЕГОРОДА</a:t>
            </a:r>
            <a:endParaRPr lang="ru-RU" dirty="0"/>
          </a:p>
        </p:txBody>
      </p:sp>
      <p:sp>
        <p:nvSpPr>
          <p:cNvPr id="10" name="Номер слайда 9">
            <a:extLst>
              <a:ext uri="{FF2B5EF4-FFF2-40B4-BE49-F238E27FC236}">
                <a16:creationId xmlns="" xmlns:a16="http://schemas.microsoft.com/office/drawing/2014/main" id="{47A0D060-3B6F-E240-AAD4-2325C2D18E4A}"/>
              </a:ext>
            </a:extLst>
          </p:cNvPr>
          <p:cNvSpPr>
            <a:spLocks noGrp="1"/>
          </p:cNvSpPr>
          <p:nvPr>
            <p:ph type="sldNum" sz="quarter" idx="12"/>
          </p:nvPr>
        </p:nvSpPr>
        <p:spPr/>
        <p:txBody>
          <a:bodyPr/>
          <a:lstStyle/>
          <a:p>
            <a:pPr marL="38100">
              <a:spcBef>
                <a:spcPts val="130"/>
              </a:spcBef>
            </a:pPr>
            <a:fld id="{81D60167-4931-47E6-BA6A-407CBD079E47}" type="slidenum">
              <a:rPr lang="ru-RU" smtClean="0"/>
              <a:pPr marL="38100">
                <a:spcBef>
                  <a:spcPts val="130"/>
                </a:spcBef>
              </a:pPr>
              <a:t>‹#›</a:t>
            </a:fld>
            <a:endParaRPr lang="ru-RU" dirty="0"/>
          </a:p>
        </p:txBody>
      </p:sp>
      <p:pic>
        <p:nvPicPr>
          <p:cNvPr id="3" name="Рисунок 2">
            <a:extLst>
              <a:ext uri="{FF2B5EF4-FFF2-40B4-BE49-F238E27FC236}">
                <a16:creationId xmlns="" xmlns:a16="http://schemas.microsoft.com/office/drawing/2014/main" id="{2B2D7023-E54F-054A-84F3-1A431E004C17}"/>
              </a:ext>
            </a:extLst>
          </p:cNvPr>
          <p:cNvPicPr>
            <a:picLocks noChangeAspect="1"/>
          </p:cNvPicPr>
          <p:nvPr userDrawn="1"/>
        </p:nvPicPr>
        <p:blipFill>
          <a:blip r:embed="rId2"/>
          <a:stretch>
            <a:fillRect/>
          </a:stretch>
        </p:blipFill>
        <p:spPr>
          <a:xfrm>
            <a:off x="-996950" y="7483475"/>
            <a:ext cx="7162800" cy="1981200"/>
          </a:xfrm>
          <a:prstGeom prst="rect">
            <a:avLst/>
          </a:prstGeom>
        </p:spPr>
      </p:pic>
      <p:pic>
        <p:nvPicPr>
          <p:cNvPr id="4" name="Рисунок 3">
            <a:extLst>
              <a:ext uri="{FF2B5EF4-FFF2-40B4-BE49-F238E27FC236}">
                <a16:creationId xmlns="" xmlns:a16="http://schemas.microsoft.com/office/drawing/2014/main" id="{0E774F79-B8D1-C64A-A950-DEAC5F586630}"/>
              </a:ext>
            </a:extLst>
          </p:cNvPr>
          <p:cNvPicPr>
            <a:picLocks noChangeAspect="1"/>
          </p:cNvPicPr>
          <p:nvPr userDrawn="1"/>
        </p:nvPicPr>
        <p:blipFill>
          <a:blip r:embed="rId3"/>
          <a:stretch>
            <a:fillRect/>
          </a:stretch>
        </p:blipFill>
        <p:spPr>
          <a:xfrm>
            <a:off x="15096604" y="-2498725"/>
            <a:ext cx="8331200" cy="5740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34682" y="854075"/>
            <a:ext cx="9445968" cy="2209800"/>
          </a:xfrm>
        </p:spPr>
        <p:txBody>
          <a:bodyPr lIns="0" tIns="0" rIns="0" bIns="0" anchor="t" anchorCtr="0">
            <a:noAutofit/>
          </a:bodyPr>
          <a:lstStyle>
            <a:lvl1pPr algn="l">
              <a:defRPr sz="6600" b="0" i="0">
                <a:solidFill>
                  <a:schemeClr val="bg1"/>
                </a:solidFill>
                <a:latin typeface="GPN_DIN Condensed Bold"/>
                <a:cs typeface="GPN_DIN Condensed Bold"/>
              </a:defRPr>
            </a:lvl1pPr>
          </a:lstStyle>
          <a:p>
            <a:r>
              <a:rPr lang="ru-RU" dirty="0"/>
              <a:t>КРУПНЫЙ ЗАГОЛОВОК</a:t>
            </a:r>
            <a:br>
              <a:rPr lang="ru-RU" dirty="0"/>
            </a:br>
            <a:r>
              <a:rPr lang="ru-RU" dirty="0"/>
              <a:t>ПРОПИСНЫМИ БУКВАМИ</a:t>
            </a:r>
          </a:p>
        </p:txBody>
      </p:sp>
      <p:sp>
        <p:nvSpPr>
          <p:cNvPr id="9" name="Нижний колонтитул 8">
            <a:extLst>
              <a:ext uri="{FF2B5EF4-FFF2-40B4-BE49-F238E27FC236}">
                <a16:creationId xmlns="" xmlns:a16="http://schemas.microsoft.com/office/drawing/2014/main" id="{57B7D713-99C4-F24A-919D-267DE638844C}"/>
              </a:ext>
            </a:extLst>
          </p:cNvPr>
          <p:cNvSpPr>
            <a:spLocks noGrp="1"/>
          </p:cNvSpPr>
          <p:nvPr>
            <p:ph type="ftr" sz="quarter" idx="11"/>
          </p:nvPr>
        </p:nvSpPr>
        <p:spPr/>
        <p:txBody>
          <a:bodyPr/>
          <a:lstStyle>
            <a:lvl1pPr>
              <a:defRPr>
                <a:solidFill>
                  <a:schemeClr val="bg1"/>
                </a:solidFill>
              </a:defRPr>
            </a:lvl1pPr>
          </a:lstStyle>
          <a:p>
            <a:pPr marL="12700">
              <a:spcBef>
                <a:spcPts val="130"/>
              </a:spcBef>
            </a:pPr>
            <a:r>
              <a:rPr lang="ru-RU"/>
              <a:t>#РОДНЫЕГОРОДА</a:t>
            </a:r>
            <a:endParaRPr lang="ru-RU" dirty="0"/>
          </a:p>
        </p:txBody>
      </p:sp>
      <p:sp>
        <p:nvSpPr>
          <p:cNvPr id="10" name="Номер слайда 9">
            <a:extLst>
              <a:ext uri="{FF2B5EF4-FFF2-40B4-BE49-F238E27FC236}">
                <a16:creationId xmlns="" xmlns:a16="http://schemas.microsoft.com/office/drawing/2014/main" id="{47A0D060-3B6F-E240-AAD4-2325C2D18E4A}"/>
              </a:ext>
            </a:extLst>
          </p:cNvPr>
          <p:cNvSpPr>
            <a:spLocks noGrp="1"/>
          </p:cNvSpPr>
          <p:nvPr>
            <p:ph type="sldNum" sz="quarter" idx="12"/>
          </p:nvPr>
        </p:nvSpPr>
        <p:spPr/>
        <p:txBody>
          <a:bodyPr/>
          <a:lstStyle>
            <a:lvl1pPr>
              <a:defRPr>
                <a:solidFill>
                  <a:schemeClr val="bg1"/>
                </a:solidFill>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8" name="Holder 3">
            <a:extLst>
              <a:ext uri="{FF2B5EF4-FFF2-40B4-BE49-F238E27FC236}">
                <a16:creationId xmlns="" xmlns:a16="http://schemas.microsoft.com/office/drawing/2014/main" id="{06F31740-4F6B-B948-9F22-3E811FDBEB85}"/>
              </a:ext>
            </a:extLst>
          </p:cNvPr>
          <p:cNvSpPr>
            <a:spLocks noGrp="1"/>
          </p:cNvSpPr>
          <p:nvPr>
            <p:ph type="subTitle" idx="4" hasCustomPrompt="1"/>
          </p:nvPr>
        </p:nvSpPr>
        <p:spPr>
          <a:xfrm>
            <a:off x="824970" y="3368675"/>
            <a:ext cx="9445968" cy="6202680"/>
          </a:xfrm>
          <a:prstGeom prst="rect">
            <a:avLst/>
          </a:prstGeom>
        </p:spPr>
        <p:txBody>
          <a:bodyPr wrap="square" lIns="0" tIns="0" rIns="0" bIns="0" anchor="t" anchorCtr="0">
            <a:noAutofit/>
          </a:bodyPr>
          <a:lstStyle>
            <a:lvl1pPr>
              <a:defRPr b="0">
                <a:solidFill>
                  <a:schemeClr val="bg1"/>
                </a:solidFill>
              </a:defRPr>
            </a:lvl1pPr>
          </a:lstStyle>
          <a:p>
            <a:r>
              <a:rPr lang="ru-RU" dirty="0"/>
              <a:t>«РОДНЫЕ ГОРОДА» — ОДНА ИЗ НАИБОЛЕЕ УСПЕШНЫХ ИНИЦИАТИВ РОССИЙСКОГО БИЗНЕСА В ОБЛАСТИ РАЗВИТИЯ ТЕРРИТОРИЙ</a:t>
            </a:r>
          </a:p>
        </p:txBody>
      </p:sp>
    </p:spTree>
    <p:extLst>
      <p:ext uri="{BB962C8B-B14F-4D97-AF65-F5344CB8AC3E}">
        <p14:creationId xmlns:p14="http://schemas.microsoft.com/office/powerpoint/2010/main" xmlns="" val="297698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6" name="Holder 6"/>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13" name="Заголовок 12">
            <a:extLst>
              <a:ext uri="{FF2B5EF4-FFF2-40B4-BE49-F238E27FC236}">
                <a16:creationId xmlns="" xmlns:a16="http://schemas.microsoft.com/office/drawing/2014/main" id="{1684C367-C779-5345-AC04-E3000E3F462C}"/>
              </a:ext>
            </a:extLst>
          </p:cNvPr>
          <p:cNvSpPr>
            <a:spLocks noGrp="1"/>
          </p:cNvSpPr>
          <p:nvPr>
            <p:ph type="title" hasCustomPrompt="1"/>
          </p:nvPr>
        </p:nvSpPr>
        <p:spPr>
          <a:xfrm>
            <a:off x="834682" y="3216275"/>
            <a:ext cx="8912568" cy="6558898"/>
          </a:xfrm>
        </p:spPr>
        <p:txBody>
          <a:bodyPr>
            <a:noAutofit/>
          </a:bodyPr>
          <a:lstStyle>
            <a:lvl1pPr>
              <a:defRPr sz="6600" b="0">
                <a:solidFill>
                  <a:schemeClr val="accent1"/>
                </a:solidFill>
              </a:defRPr>
            </a:lvl1pPr>
          </a:lstStyle>
          <a:p>
            <a:r>
              <a:rPr lang="ru-RU" dirty="0"/>
              <a:t>ОСНОВНАЯ МЫСЛЬ.</a:t>
            </a:r>
            <a:br>
              <a:rPr lang="ru-RU" dirty="0"/>
            </a:br>
            <a:r>
              <a:rPr lang="ru-RU" dirty="0"/>
              <a:t>ПРОПИСНЫМИ БУКВАМИ,</a:t>
            </a:r>
            <a:br>
              <a:rPr lang="ru-RU" dirty="0"/>
            </a:br>
            <a:r>
              <a:rPr lang="ru-RU" dirty="0"/>
              <a:t>ВОЗМОЖНО ВЫДЕЛЕНИЕ СЛОВ ЦВЕТОМ</a:t>
            </a:r>
          </a:p>
        </p:txBody>
      </p:sp>
      <p:sp>
        <p:nvSpPr>
          <p:cNvPr id="14" name="Holder 3">
            <a:extLst>
              <a:ext uri="{FF2B5EF4-FFF2-40B4-BE49-F238E27FC236}">
                <a16:creationId xmlns="" xmlns:a16="http://schemas.microsoft.com/office/drawing/2014/main" id="{B0E4ED6E-4FCF-054A-9240-C99269D81D48}"/>
              </a:ext>
            </a:extLst>
          </p:cNvPr>
          <p:cNvSpPr>
            <a:spLocks noGrp="1"/>
          </p:cNvSpPr>
          <p:nvPr>
            <p:ph type="subTitle" idx="4" hasCustomPrompt="1"/>
          </p:nvPr>
        </p:nvSpPr>
        <p:spPr>
          <a:xfrm>
            <a:off x="10419740" y="3216275"/>
            <a:ext cx="8912568" cy="6558898"/>
          </a:xfrm>
          <a:prstGeom prst="rect">
            <a:avLst/>
          </a:prstGeom>
        </p:spPr>
        <p:txBody>
          <a:bodyPr wrap="square" lIns="0" tIns="0" rIns="0" bIns="0" anchor="t" anchorCtr="0">
            <a:noAutofit/>
          </a:bodyPr>
          <a:lstStyle>
            <a:lvl1pPr>
              <a:defRPr b="0">
                <a:solidFill>
                  <a:schemeClr val="tx1"/>
                </a:solidFill>
              </a:defRPr>
            </a:lvl1pPr>
          </a:lstStyle>
          <a:p>
            <a:r>
              <a:rPr lang="ru-RU" dirty="0"/>
              <a:t>«РОДНЫЕ ГОРОДА» — ОДНА ИЗ НАИБОЛЕЕ  УСПЕШНЫХ ИНИЦИАТИВ РОССИЙСКОГО БИЗНЕСА В ОБЛАСТИ РАЗВИТИЯ  ТЕРРИТОРИЙ. ВСЕ ПРОЕКТЫ ПРОГРАММЫ  «РОДНЫЕ ГОРОДА» НАПРАВЛЕНЫ  </a:t>
            </a:r>
          </a:p>
          <a:p>
            <a:r>
              <a:rPr lang="ru-RU" dirty="0"/>
              <a:t>НА ПОВЫШЕНИЕ КАЧЕСТВА ЖИЗНИ  </a:t>
            </a:r>
          </a:p>
          <a:p>
            <a:r>
              <a:rPr lang="ru-RU" dirty="0"/>
              <a:t>В РЕГИОНАХ ДЕЯТЕЛЬНОСТИ «ГАЗПРОМ  НЕФТИ» </a:t>
            </a:r>
          </a:p>
        </p:txBody>
      </p:sp>
      <p:pic>
        <p:nvPicPr>
          <p:cNvPr id="2" name="Рисунок 1">
            <a:extLst>
              <a:ext uri="{FF2B5EF4-FFF2-40B4-BE49-F238E27FC236}">
                <a16:creationId xmlns="" xmlns:a16="http://schemas.microsoft.com/office/drawing/2014/main" id="{61B0D67D-49E2-854D-BF8E-9A83F78C06DA}"/>
              </a:ext>
            </a:extLst>
          </p:cNvPr>
          <p:cNvPicPr>
            <a:picLocks noChangeAspect="1"/>
          </p:cNvPicPr>
          <p:nvPr userDrawn="1"/>
        </p:nvPicPr>
        <p:blipFill>
          <a:blip r:embed="rId2"/>
          <a:stretch>
            <a:fillRect/>
          </a:stretch>
        </p:blipFill>
        <p:spPr>
          <a:xfrm>
            <a:off x="10431279" y="-1203325"/>
            <a:ext cx="8902700" cy="24765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Big Tex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6" name="Holder 6"/>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13" name="Заголовок 12">
            <a:extLst>
              <a:ext uri="{FF2B5EF4-FFF2-40B4-BE49-F238E27FC236}">
                <a16:creationId xmlns="" xmlns:a16="http://schemas.microsoft.com/office/drawing/2014/main" id="{1684C367-C779-5345-AC04-E3000E3F462C}"/>
              </a:ext>
            </a:extLst>
          </p:cNvPr>
          <p:cNvSpPr>
            <a:spLocks noGrp="1"/>
          </p:cNvSpPr>
          <p:nvPr>
            <p:ph type="title" hasCustomPrompt="1"/>
          </p:nvPr>
        </p:nvSpPr>
        <p:spPr>
          <a:xfrm>
            <a:off x="834682" y="3216275"/>
            <a:ext cx="18513768" cy="6558898"/>
          </a:xfrm>
        </p:spPr>
        <p:txBody>
          <a:bodyPr>
            <a:noAutofit/>
          </a:bodyPr>
          <a:lstStyle>
            <a:lvl1pPr>
              <a:defRPr sz="6600" b="0">
                <a:solidFill>
                  <a:schemeClr val="accent1"/>
                </a:solidFill>
              </a:defRPr>
            </a:lvl1pPr>
          </a:lstStyle>
          <a:p>
            <a:r>
              <a:rPr lang="ru-RU" dirty="0"/>
              <a:t>«РОДНЫЕ ГОРОДА» — ОДНА ИЗ НАИБОЛЕЕ УСПЕШНЫХ ИНИЦИАТИВ РОССИЙСКОГО БИЗНЕСА В ОБЛАСТИ РАЗВИТИЯ ТЕРРИТОРИЙ. ВСЕ ПРОЕКТЫ ПРОГРАММЫ «РОДНЫЕ ГОРОДА» НАПРАВЛЕНЫ НА ПОВЫШЕНИЕ КАЧЕСТВА ЖИЗНИ В РЕГИОНАХ ДЕЯТЕЛЬНОСТИ «ГАЗПРОМ НЕФТИ»</a:t>
            </a:r>
          </a:p>
        </p:txBody>
      </p:sp>
      <p:pic>
        <p:nvPicPr>
          <p:cNvPr id="3" name="Рисунок 2">
            <a:extLst>
              <a:ext uri="{FF2B5EF4-FFF2-40B4-BE49-F238E27FC236}">
                <a16:creationId xmlns="" xmlns:a16="http://schemas.microsoft.com/office/drawing/2014/main" id="{9EFE8DD8-8389-6643-9B83-66009274C378}"/>
              </a:ext>
            </a:extLst>
          </p:cNvPr>
          <p:cNvPicPr>
            <a:picLocks noChangeAspect="1"/>
          </p:cNvPicPr>
          <p:nvPr userDrawn="1"/>
        </p:nvPicPr>
        <p:blipFill>
          <a:blip r:embed="rId2"/>
          <a:stretch>
            <a:fillRect/>
          </a:stretch>
        </p:blipFill>
        <p:spPr>
          <a:xfrm>
            <a:off x="-2108200" y="-2041525"/>
            <a:ext cx="14516100" cy="3873500"/>
          </a:xfrm>
          <a:prstGeom prst="rect">
            <a:avLst/>
          </a:prstGeom>
        </p:spPr>
      </p:pic>
    </p:spTree>
    <p:extLst>
      <p:ext uri="{BB962C8B-B14F-4D97-AF65-F5344CB8AC3E}">
        <p14:creationId xmlns:p14="http://schemas.microsoft.com/office/powerpoint/2010/main" xmlns="" val="148771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2300" b="0" i="0">
                <a:solidFill>
                  <a:srgbClr val="004177"/>
                </a:solidFill>
                <a:latin typeface="GPN_DIN Condensed Bold"/>
                <a:cs typeface="GPN_DIN Condensed Bold"/>
              </a:defRPr>
            </a:lvl1pPr>
          </a:lstStyle>
          <a:p>
            <a:pPr marL="12700">
              <a:spcBef>
                <a:spcPts val="130"/>
              </a:spcBef>
            </a:pPr>
            <a:r>
              <a:rPr lang="ru-RU"/>
              <a:t>#РОДНЫЕГОРОДА</a:t>
            </a:r>
            <a:endParaRPr lang="ru-RU" dirty="0"/>
          </a:p>
        </p:txBody>
      </p:sp>
      <p:sp>
        <p:nvSpPr>
          <p:cNvPr id="7" name="Holder 7"/>
          <p:cNvSpPr>
            <a:spLocks noGrp="1"/>
          </p:cNvSpPr>
          <p:nvPr>
            <p:ph type="sldNum" sz="quarter" idx="7"/>
          </p:nvPr>
        </p:nvSpPr>
        <p:spPr/>
        <p:txBody>
          <a:bodyPr lIns="0" tIns="0" rIns="0" bIns="0"/>
          <a:lstStyle>
            <a:lvl1pP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
        <p:nvSpPr>
          <p:cNvPr id="8" name="Заголовок 12">
            <a:extLst>
              <a:ext uri="{FF2B5EF4-FFF2-40B4-BE49-F238E27FC236}">
                <a16:creationId xmlns="" xmlns:a16="http://schemas.microsoft.com/office/drawing/2014/main" id="{C230EB65-FF38-CE42-B339-E455C18ED59F}"/>
              </a:ext>
            </a:extLst>
          </p:cNvPr>
          <p:cNvSpPr>
            <a:spLocks noGrp="1"/>
          </p:cNvSpPr>
          <p:nvPr>
            <p:ph type="title" hasCustomPrompt="1"/>
          </p:nvPr>
        </p:nvSpPr>
        <p:spPr>
          <a:xfrm>
            <a:off x="834682" y="854075"/>
            <a:ext cx="12874968" cy="2209800"/>
          </a:xfrm>
        </p:spPr>
        <p:txBody>
          <a:bodyPr>
            <a:noAutofit/>
          </a:bodyPr>
          <a:lstStyle>
            <a:lvl1pPr>
              <a:defRPr sz="6600" b="0">
                <a:solidFill>
                  <a:schemeClr val="tx1"/>
                </a:solidFill>
              </a:defRPr>
            </a:lvl1pPr>
          </a:lstStyle>
          <a:p>
            <a:r>
              <a:rPr lang="ru-RU" dirty="0"/>
              <a:t>КРУПНЫЙ ЗАГОЛОВОК</a:t>
            </a:r>
            <a:br>
              <a:rPr lang="ru-RU" dirty="0"/>
            </a:br>
            <a:r>
              <a:rPr lang="ru-RU" dirty="0"/>
              <a:t>ПРОПИСНЫМИ БУКВАМИ</a:t>
            </a:r>
          </a:p>
        </p:txBody>
      </p:sp>
      <p:sp>
        <p:nvSpPr>
          <p:cNvPr id="9" name="Holder 3">
            <a:extLst>
              <a:ext uri="{FF2B5EF4-FFF2-40B4-BE49-F238E27FC236}">
                <a16:creationId xmlns="" xmlns:a16="http://schemas.microsoft.com/office/drawing/2014/main" id="{AF3C3190-F778-274B-A4B3-948C63743512}"/>
              </a:ext>
            </a:extLst>
          </p:cNvPr>
          <p:cNvSpPr>
            <a:spLocks noGrp="1"/>
          </p:cNvSpPr>
          <p:nvPr>
            <p:ph type="subTitle" idx="4" hasCustomPrompt="1"/>
          </p:nvPr>
        </p:nvSpPr>
        <p:spPr>
          <a:xfrm>
            <a:off x="824970" y="3521075"/>
            <a:ext cx="8922281" cy="1817207"/>
          </a:xfrm>
          <a:prstGeom prst="rect">
            <a:avLst/>
          </a:prstGeom>
        </p:spPr>
        <p:txBody>
          <a:bodyPr wrap="square" lIns="0" tIns="0" rIns="0" bIns="0" anchor="b" anchorCtr="0">
            <a:noAutofit/>
          </a:bodyPr>
          <a:lstStyle>
            <a:lvl1pPr>
              <a:defRPr b="0">
                <a:solidFill>
                  <a:schemeClr val="tx1"/>
                </a:solidFill>
              </a:defRPr>
            </a:lvl1pPr>
          </a:lstStyle>
          <a:p>
            <a:r>
              <a:rPr lang="ru-RU" dirty="0"/>
              <a:t>ПОДЗАГОЛОВОК</a:t>
            </a:r>
          </a:p>
          <a:p>
            <a:r>
              <a:rPr lang="ru-RU" dirty="0"/>
              <a:t>ПРОПИСНЫМИ БУКВАМИ</a:t>
            </a:r>
          </a:p>
        </p:txBody>
      </p:sp>
      <p:sp>
        <p:nvSpPr>
          <p:cNvPr id="15" name="Текст 14">
            <a:extLst>
              <a:ext uri="{FF2B5EF4-FFF2-40B4-BE49-F238E27FC236}">
                <a16:creationId xmlns="" xmlns:a16="http://schemas.microsoft.com/office/drawing/2014/main" id="{4176B367-9F77-6A4D-AC11-93DB62440EEB}"/>
              </a:ext>
            </a:extLst>
          </p:cNvPr>
          <p:cNvSpPr>
            <a:spLocks noGrp="1"/>
          </p:cNvSpPr>
          <p:nvPr>
            <p:ph type="body" sz="quarter" idx="10" hasCustomPrompt="1"/>
          </p:nvPr>
        </p:nvSpPr>
        <p:spPr>
          <a:xfrm>
            <a:off x="10356850" y="3521075"/>
            <a:ext cx="8991600" cy="1817207"/>
          </a:xfrm>
        </p:spPr>
        <p:txBody>
          <a:bodyPr anchor="b" anchorCtr="0">
            <a:noAutofit/>
          </a:bodyPr>
          <a:lstStyle>
            <a:lvl1pPr>
              <a:defRPr b="0">
                <a:solidFill>
                  <a:schemeClr val="tx1"/>
                </a:solidFill>
              </a:defRPr>
            </a:lvl1pPr>
          </a:lstStyle>
          <a:p>
            <a:r>
              <a:rPr lang="ru-RU" dirty="0"/>
              <a:t>ПОДЗАГОЛОВОК</a:t>
            </a:r>
          </a:p>
          <a:p>
            <a:r>
              <a:rPr lang="ru-RU" dirty="0"/>
              <a:t>ПРОПИСНЫМИ БУКВАМИ</a:t>
            </a:r>
          </a:p>
        </p:txBody>
      </p:sp>
      <p:sp>
        <p:nvSpPr>
          <p:cNvPr id="19" name="Текст 18">
            <a:extLst>
              <a:ext uri="{FF2B5EF4-FFF2-40B4-BE49-F238E27FC236}">
                <a16:creationId xmlns="" xmlns:a16="http://schemas.microsoft.com/office/drawing/2014/main" id="{E5020B95-BC9B-DB45-AE97-3E94B41CF4C5}"/>
              </a:ext>
            </a:extLst>
          </p:cNvPr>
          <p:cNvSpPr>
            <a:spLocks noGrp="1"/>
          </p:cNvSpPr>
          <p:nvPr>
            <p:ph type="body" sz="quarter" idx="11" hasCustomPrompt="1"/>
          </p:nvPr>
        </p:nvSpPr>
        <p:spPr>
          <a:xfrm>
            <a:off x="835025" y="5730875"/>
            <a:ext cx="8912987" cy="4038600"/>
          </a:xfrm>
        </p:spPr>
        <p:txBody>
          <a:bodyPr>
            <a:noAutofit/>
          </a:bodyPr>
          <a:lstStyle>
            <a:lvl1pPr>
              <a:defRPr sz="2300" b="0" i="0">
                <a:solidFill>
                  <a:schemeClr val="tx1"/>
                </a:solidFill>
                <a:latin typeface="GPN_DIN Condensed" panose="020B0506020202020204" pitchFamily="34" charset="0"/>
                <a:ea typeface="GPN_DIN Condensed" panose="020B0506020202020204" pitchFamily="34" charset="0"/>
              </a:defRPr>
            </a:lvl1pPr>
          </a:lstStyle>
          <a:p>
            <a:pPr lvl="0"/>
            <a:r>
              <a:rPr lang="ru-RU" dirty="0"/>
              <a:t>Созерцание амбивалентно. Заблуждение представляет собой трагический интеллект. Ощущение мира, как следует из вышесказанного, нетривиально. Врожденная интуиция, следовательно, понимает под собой онтологический знак. Герменевтика, конечно, подчеркивает сенсибельный принцип восприятия. Гений, следовательно, транспонирует гедонизм, отрицая очевидное.</a:t>
            </a:r>
            <a:endParaRPr lang="en-US" dirty="0"/>
          </a:p>
        </p:txBody>
      </p:sp>
      <p:sp>
        <p:nvSpPr>
          <p:cNvPr id="20" name="Текст 18">
            <a:extLst>
              <a:ext uri="{FF2B5EF4-FFF2-40B4-BE49-F238E27FC236}">
                <a16:creationId xmlns="" xmlns:a16="http://schemas.microsoft.com/office/drawing/2014/main" id="{950CEC8F-CC7C-2949-BB58-20EAF3755752}"/>
              </a:ext>
            </a:extLst>
          </p:cNvPr>
          <p:cNvSpPr>
            <a:spLocks noGrp="1"/>
          </p:cNvSpPr>
          <p:nvPr>
            <p:ph type="body" sz="quarter" idx="12" hasCustomPrompt="1"/>
          </p:nvPr>
        </p:nvSpPr>
        <p:spPr>
          <a:xfrm>
            <a:off x="10356090" y="5730875"/>
            <a:ext cx="8997253" cy="4038600"/>
          </a:xfrm>
        </p:spPr>
        <p:txBody>
          <a:bodyPr>
            <a:noAutofit/>
          </a:bodyPr>
          <a:lstStyle>
            <a:lvl1pPr>
              <a:defRPr sz="2300" b="0" i="0">
                <a:solidFill>
                  <a:schemeClr val="tx1"/>
                </a:solidFill>
                <a:latin typeface="GPN_DIN Condensed" panose="020B0506020202020204" pitchFamily="34" charset="0"/>
                <a:ea typeface="GPN_DIN Condensed" panose="020B0506020202020204" pitchFamily="34" charset="0"/>
              </a:defRPr>
            </a:lvl1pPr>
          </a:lstStyle>
          <a:p>
            <a:pPr lvl="0"/>
            <a:r>
              <a:rPr lang="ru-RU" dirty="0"/>
              <a:t>Вещь в себе вырождена. Мир, как принято считать, осмысляет естественный язык образов. Гегельянство ментально выводит конфликт. Освобождение индуктивно подчеркивает данный предмет деятельности, учитывая опасность, которую представляли собой писания Дюринга для не окрепшего еще немецкого рабочего движения.</a:t>
            </a:r>
          </a:p>
        </p:txBody>
      </p:sp>
      <p:pic>
        <p:nvPicPr>
          <p:cNvPr id="2" name="Рисунок 1">
            <a:extLst>
              <a:ext uri="{FF2B5EF4-FFF2-40B4-BE49-F238E27FC236}">
                <a16:creationId xmlns="" xmlns:a16="http://schemas.microsoft.com/office/drawing/2014/main" id="{E491A916-73F0-4C44-B69F-42094299495D}"/>
              </a:ext>
            </a:extLst>
          </p:cNvPr>
          <p:cNvPicPr>
            <a:picLocks noChangeAspect="1"/>
          </p:cNvPicPr>
          <p:nvPr userDrawn="1"/>
        </p:nvPicPr>
        <p:blipFill>
          <a:blip r:embed="rId2"/>
          <a:stretch>
            <a:fillRect/>
          </a:stretch>
        </p:blipFill>
        <p:spPr>
          <a:xfrm>
            <a:off x="14471650" y="-3868503"/>
            <a:ext cx="9029700" cy="66421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4682" y="878915"/>
            <a:ext cx="8477885" cy="607859"/>
          </a:xfrm>
          <a:prstGeom prst="rect">
            <a:avLst/>
          </a:prstGeom>
          <a:noFill/>
        </p:spPr>
        <p:txBody>
          <a:bodyPr wrap="square" lIns="0" tIns="0" rIns="0" bIns="0">
            <a:spAutoFit/>
          </a:bodyPr>
          <a:lstStyle>
            <a:lvl1pPr>
              <a:defRPr sz="3950" b="1" i="0">
                <a:solidFill>
                  <a:srgbClr val="F38F25"/>
                </a:solidFill>
                <a:latin typeface="GPN_DIN Condensed Bold"/>
                <a:cs typeface="GPN_DIN Condensed Bold"/>
              </a:defRPr>
            </a:lvl1pPr>
          </a:lstStyle>
          <a:p>
            <a:endParaRPr lang="ru-RU" dirty="0"/>
          </a:p>
        </p:txBody>
      </p:sp>
      <p:sp>
        <p:nvSpPr>
          <p:cNvPr id="3" name="Holder 3"/>
          <p:cNvSpPr>
            <a:spLocks noGrp="1"/>
          </p:cNvSpPr>
          <p:nvPr>
            <p:ph type="body" idx="1"/>
          </p:nvPr>
        </p:nvSpPr>
        <p:spPr>
          <a:xfrm>
            <a:off x="846261" y="1997075"/>
            <a:ext cx="8477885" cy="607859"/>
          </a:xfrm>
          <a:prstGeom prst="rect">
            <a:avLst/>
          </a:prstGeom>
          <a:ln>
            <a:noFill/>
          </a:ln>
        </p:spPr>
        <p:txBody>
          <a:bodyPr wrap="square" lIns="0" tIns="0" rIns="0" bIns="0">
            <a:spAutoFit/>
          </a:bodyPr>
          <a:lstStyle>
            <a:lvl1pPr>
              <a:defRPr sz="3950" b="1" i="0">
                <a:solidFill>
                  <a:srgbClr val="F38F25"/>
                </a:solidFill>
                <a:latin typeface="GPN_DIN Condensed Bold"/>
                <a:cs typeface="GPN_DIN Condensed Bold"/>
              </a:defRPr>
            </a:lvl1pPr>
          </a:lstStyle>
          <a:p>
            <a:endParaRPr lang="ru-RU" dirty="0"/>
          </a:p>
        </p:txBody>
      </p:sp>
      <p:sp>
        <p:nvSpPr>
          <p:cNvPr id="4" name="Holder 4"/>
          <p:cNvSpPr>
            <a:spLocks noGrp="1"/>
          </p:cNvSpPr>
          <p:nvPr>
            <p:ph type="ftr" sz="quarter" idx="5"/>
          </p:nvPr>
        </p:nvSpPr>
        <p:spPr>
          <a:xfrm>
            <a:off x="824970" y="10162068"/>
            <a:ext cx="2597680" cy="353943"/>
          </a:xfrm>
          <a:prstGeom prst="rect">
            <a:avLst/>
          </a:prstGeom>
        </p:spPr>
        <p:txBody>
          <a:bodyPr wrap="square" lIns="0" tIns="0" rIns="0" bIns="0" anchor="t" anchorCtr="0">
            <a:spAutoFit/>
          </a:bodyPr>
          <a:lstStyle>
            <a:lvl1pPr>
              <a:defRPr sz="2300" b="0" i="0">
                <a:solidFill>
                  <a:srgbClr val="004177"/>
                </a:solidFill>
                <a:latin typeface="GPN_DIN Condensed Bold"/>
                <a:cs typeface="GPN_DIN Condensed Bold"/>
              </a:defRPr>
            </a:lvl1pPr>
          </a:lstStyle>
          <a:p>
            <a:pPr marL="12700">
              <a:spcBef>
                <a:spcPts val="130"/>
              </a:spcBef>
            </a:pPr>
            <a:r>
              <a:rPr lang="ru-RU" dirty="0"/>
              <a:t>#РОДНЫЕГОРОДА</a:t>
            </a:r>
          </a:p>
        </p:txBody>
      </p:sp>
      <p:sp>
        <p:nvSpPr>
          <p:cNvPr id="5" name="Holder 5"/>
          <p:cNvSpPr>
            <a:spLocks noGrp="1"/>
          </p:cNvSpPr>
          <p:nvPr>
            <p:ph type="dt" sz="half" idx="6"/>
          </p:nvPr>
        </p:nvSpPr>
        <p:spPr>
          <a:xfrm>
            <a:off x="846261" y="10162067"/>
            <a:ext cx="4623943" cy="353943"/>
          </a:xfrm>
          <a:prstGeom prst="rect">
            <a:avLst/>
          </a:prstGeom>
        </p:spPr>
        <p:txBody>
          <a:bodyPr wrap="square" lIns="0" tIns="0" rIns="0" bIns="0" anchor="t" anchorCtr="0">
            <a:spAutoFit/>
          </a:bodyPr>
          <a:lstStyle>
            <a:lvl1pPr algn="l">
              <a:defRPr sz="2300">
                <a:solidFill>
                  <a:schemeClr val="tx1"/>
                </a:solidFill>
                <a:latin typeface="GPN_DIN Condensed Bold" panose="020B0706020202020204" pitchFamily="34" charset="0"/>
                <a:ea typeface="GPN_DIN Condensed Bold" panose="020B0706020202020204" pitchFamily="34" charset="0"/>
              </a:defRPr>
            </a:lvl1pPr>
          </a:lstStyle>
          <a:p>
            <a:fld id="{5241A13F-3658-2D4D-8245-35E02B3161EE}" type="datetime1">
              <a:rPr lang="ru-RU" smtClean="0"/>
              <a:pPr/>
              <a:t>02.06.2024</a:t>
            </a:fld>
            <a:endParaRPr lang="en-US"/>
          </a:p>
        </p:txBody>
      </p:sp>
      <p:sp>
        <p:nvSpPr>
          <p:cNvPr id="6" name="Holder 6"/>
          <p:cNvSpPr>
            <a:spLocks noGrp="1"/>
          </p:cNvSpPr>
          <p:nvPr>
            <p:ph type="sldNum" sz="quarter" idx="7"/>
          </p:nvPr>
        </p:nvSpPr>
        <p:spPr>
          <a:xfrm>
            <a:off x="18662650" y="10162068"/>
            <a:ext cx="654772" cy="353943"/>
          </a:xfrm>
          <a:prstGeom prst="rect">
            <a:avLst/>
          </a:prstGeom>
        </p:spPr>
        <p:txBody>
          <a:bodyPr wrap="square" lIns="0" tIns="0" rIns="0" bIns="0" anchor="t" anchorCtr="0">
            <a:spAutoFit/>
          </a:bodyPr>
          <a:lstStyle>
            <a:lvl1pPr algn="r">
              <a:defRPr sz="2300" b="0" i="0">
                <a:solidFill>
                  <a:srgbClr val="004177"/>
                </a:solidFill>
                <a:latin typeface="GPN_DIN Condensed Bold"/>
                <a:cs typeface="GPN_DIN Condensed Bold"/>
              </a:defRPr>
            </a:lvl1pPr>
          </a:lstStyle>
          <a:p>
            <a:pPr marL="38100">
              <a:spcBef>
                <a:spcPts val="130"/>
              </a:spcBef>
            </a:pPr>
            <a:fld id="{81D60167-4931-47E6-BA6A-407CBD079E47}" type="slidenum">
              <a:rPr lang="ru-RU" smtClean="0"/>
              <a:pPr marL="38100">
                <a:spcBef>
                  <a:spcPts val="130"/>
                </a:spcBef>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74" r:id="rId2"/>
    <p:sldLayoutId id="2147483667" r:id="rId3"/>
    <p:sldLayoutId id="2147483673" r:id="rId4"/>
    <p:sldLayoutId id="2147483664" r:id="rId5"/>
    <p:sldLayoutId id="2147483668" r:id="rId6"/>
    <p:sldLayoutId id="2147483662" r:id="rId7"/>
    <p:sldLayoutId id="2147483670" r:id="rId8"/>
    <p:sldLayoutId id="2147483663" r:id="rId9"/>
    <p:sldLayoutId id="2147483669" r:id="rId10"/>
    <p:sldLayoutId id="2147483665" r:id="rId11"/>
    <p:sldLayoutId id="2147483672" r:id="rId12"/>
    <p:sldLayoutId id="2147483666" r:id="rId13"/>
  </p:sldLayoutIdLst>
  <p:hf hdr="0"/>
  <p:txStyles>
    <p:titleStyle>
      <a:lvl1pPr>
        <a:defRPr sz="4000" b="0">
          <a:solidFill>
            <a:schemeClr val="tx1"/>
          </a:solidFill>
          <a:latin typeface="+mj-lt"/>
          <a:ea typeface="+mj-ea"/>
          <a:cs typeface="+mj-cs"/>
        </a:defRPr>
      </a:lvl1pPr>
    </p:titleStyle>
    <p:bodyStyle>
      <a:lvl1pPr marL="0">
        <a:defRPr b="0" i="1">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 xmlns:p15="http://schemas.microsoft.com/office/powerpoint/2012/main">
        <p15:guide id="1" pos="524">
          <p15:clr>
            <a:srgbClr val="F26B43"/>
          </p15:clr>
        </p15:guide>
        <p15:guide id="2" pos="12188">
          <p15:clr>
            <a:srgbClr val="F26B43"/>
          </p15:clr>
        </p15:guide>
        <p15:guide id="3" orient="horz" pos="538">
          <p15:clr>
            <a:srgbClr val="F26B43"/>
          </p15:clr>
        </p15:guide>
        <p15:guide id="4" orient="horz" pos="63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vk.com/orduooo" TargetMode="External"/><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4400" y="6912545"/>
            <a:ext cx="9227080" cy="3782690"/>
          </a:xfrm>
        </p:spPr>
        <p:txBody>
          <a:bodyPr/>
          <a:lstStyle/>
          <a:p>
            <a:pPr algn="ctr"/>
            <a:r>
              <a:rPr lang="ru-RU" dirty="0" smtClean="0"/>
              <a:t>ВОЛОНТЕРСКОЕ ДВИЖЕНИЕ В ЗАЩИТУ ОЗЕР</a:t>
            </a:r>
            <a:endParaRPr lang="ru-RU" dirty="0"/>
          </a:p>
        </p:txBody>
      </p:sp>
      <p:sp>
        <p:nvSpPr>
          <p:cNvPr id="3" name="Подзаголовок 2"/>
          <p:cNvSpPr>
            <a:spLocks noGrp="1"/>
          </p:cNvSpPr>
          <p:nvPr>
            <p:ph type="subTitle" idx="4"/>
          </p:nvPr>
        </p:nvSpPr>
        <p:spPr>
          <a:xfrm>
            <a:off x="824970" y="4550344"/>
            <a:ext cx="9227080" cy="2057401"/>
          </a:xfrm>
        </p:spPr>
        <p:txBody>
          <a:bodyPr/>
          <a:lstStyle/>
          <a:p>
            <a:pPr algn="l"/>
            <a:r>
              <a:rPr lang="ru-RU" dirty="0" smtClean="0"/>
              <a:t>КНЯЗЕВА НАТАЛЬЯ </a:t>
            </a:r>
            <a:r>
              <a:rPr lang="ru-RU" dirty="0" smtClean="0"/>
              <a:t>ИВАНОВНА</a:t>
            </a:r>
          </a:p>
          <a:p>
            <a:pPr algn="l"/>
            <a:r>
              <a:rPr lang="ru-RU" sz="2800" dirty="0" smtClean="0"/>
              <a:t>Педагог </a:t>
            </a:r>
            <a:r>
              <a:rPr lang="ru-RU" sz="2800" dirty="0" smtClean="0"/>
              <a:t>д</a:t>
            </a:r>
            <a:r>
              <a:rPr lang="ru-RU" sz="2800" dirty="0" smtClean="0"/>
              <a:t>ополнительного образования </a:t>
            </a:r>
          </a:p>
          <a:p>
            <a:pPr algn="l"/>
            <a:r>
              <a:rPr lang="ru-RU" sz="2800" dirty="0" smtClean="0"/>
              <a:t>БОУ ДО г. Омска «Детский ЭкоЦентр»</a:t>
            </a:r>
            <a:r>
              <a:rPr lang="ru-RU" sz="2800" b="1" dirty="0" smtClean="0">
                <a:solidFill>
                  <a:srgbClr val="002060"/>
                </a:solidFill>
              </a:rPr>
              <a:t> </a:t>
            </a:r>
            <a:endParaRPr lang="ru-RU" sz="2800" b="1" dirty="0" smtClean="0">
              <a:solidFill>
                <a:srgbClr val="002060"/>
              </a:solidFill>
            </a:endParaRPr>
          </a:p>
          <a:p>
            <a:pPr algn="l"/>
            <a:r>
              <a:rPr lang="ru-RU" sz="2800" b="1" dirty="0" smtClean="0">
                <a:solidFill>
                  <a:schemeClr val="bg1"/>
                </a:solidFill>
              </a:rPr>
              <a:t>зам </a:t>
            </a:r>
            <a:r>
              <a:rPr lang="ru-RU" sz="2800" b="1" dirty="0" smtClean="0">
                <a:solidFill>
                  <a:schemeClr val="bg1"/>
                </a:solidFill>
              </a:rPr>
              <a:t>председателя </a:t>
            </a:r>
            <a:endParaRPr lang="ru-RU" sz="2800" b="1" dirty="0" smtClean="0">
              <a:solidFill>
                <a:schemeClr val="bg1"/>
              </a:solidFill>
            </a:endParaRPr>
          </a:p>
          <a:p>
            <a:pPr algn="l"/>
            <a:r>
              <a:rPr lang="ru-RU" sz="2800" b="1" dirty="0" smtClean="0">
                <a:solidFill>
                  <a:schemeClr val="bg1"/>
                </a:solidFill>
              </a:rPr>
              <a:t>ОРДЮОО  </a:t>
            </a:r>
            <a:r>
              <a:rPr lang="ru-RU" sz="2800" b="1" dirty="0" smtClean="0">
                <a:solidFill>
                  <a:schemeClr val="bg1"/>
                </a:solidFill>
              </a:rPr>
              <a:t>«Экологический Центр»</a:t>
            </a:r>
            <a:endParaRPr lang="ru-RU" sz="2800" dirty="0" smtClean="0">
              <a:solidFill>
                <a:schemeClr val="bg1"/>
              </a:solidFill>
            </a:endParaRPr>
          </a:p>
        </p:txBody>
      </p:sp>
      <p:pic>
        <p:nvPicPr>
          <p:cNvPr id="7" name="Рисунок 6" descr="XD5cHB-xXRU.jpg"/>
          <p:cNvPicPr>
            <a:picLocks noChangeAspect="1"/>
          </p:cNvPicPr>
          <p:nvPr/>
        </p:nvPicPr>
        <p:blipFill>
          <a:blip r:embed="rId2"/>
          <a:stretch>
            <a:fillRect/>
          </a:stretch>
        </p:blipFill>
        <p:spPr>
          <a:xfrm>
            <a:off x="11080218" y="4824312"/>
            <a:ext cx="8044840" cy="3710683"/>
          </a:xfrm>
          <a:prstGeom prst="rect">
            <a:avLst/>
          </a:prstGeom>
        </p:spPr>
      </p:pic>
      <p:sp>
        <p:nvSpPr>
          <p:cNvPr id="8" name="Прямоугольник 7"/>
          <p:cNvSpPr/>
          <p:nvPr/>
        </p:nvSpPr>
        <p:spPr>
          <a:xfrm>
            <a:off x="763018" y="2940032"/>
            <a:ext cx="8273182" cy="584775"/>
          </a:xfrm>
          <a:prstGeom prst="rect">
            <a:avLst/>
          </a:prstGeom>
        </p:spPr>
        <p:txBody>
          <a:bodyPr wrap="square">
            <a:spAutoFit/>
          </a:bodyPr>
          <a:lstStyle/>
          <a:p>
            <a:r>
              <a:rPr lang="ru-RU" sz="3200" dirty="0" smtClean="0">
                <a:solidFill>
                  <a:schemeClr val="bg1"/>
                </a:solidFill>
                <a:latin typeface="GPN_DIN Condensed" panose="020B0506020202020204" pitchFamily="34" charset="-52"/>
                <a:ea typeface="GPN_DIN Condensed" panose="020B0506020202020204" pitchFamily="34" charset="-52"/>
              </a:rPr>
              <a:t>НОМИНАЦИЯ - ЭКОЛОГИЯ</a:t>
            </a:r>
            <a:endParaRPr lang="ru-RU" sz="3200" dirty="0">
              <a:solidFill>
                <a:schemeClr val="bg1"/>
              </a:solidFill>
              <a:latin typeface="GPN_DIN Condensed" panose="020B0506020202020204" pitchFamily="34" charset="-52"/>
              <a:ea typeface="GPN_DIN Condensed" panose="020B0506020202020204" pitchFamily="34" charset="-52"/>
            </a:endParaRPr>
          </a:p>
        </p:txBody>
      </p:sp>
    </p:spTree>
    <p:extLst>
      <p:ext uri="{BB962C8B-B14F-4D97-AF65-F5344CB8AC3E}">
        <p14:creationId xmlns:p14="http://schemas.microsoft.com/office/powerpoint/2010/main" xmlns="" val="24665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7"/>
          </p:nvPr>
        </p:nvSpPr>
        <p:spPr/>
        <p:txBody>
          <a:bodyPr/>
          <a:lstStyle/>
          <a:p>
            <a:pPr marL="38100">
              <a:spcBef>
                <a:spcPts val="130"/>
              </a:spcBef>
            </a:pPr>
            <a:fld id="{81D60167-4931-47E6-BA6A-407CBD079E47}" type="slidenum">
              <a:rPr lang="ru-RU" smtClean="0"/>
              <a:pPr marL="38100">
                <a:spcBef>
                  <a:spcPts val="130"/>
                </a:spcBef>
              </a:pPr>
              <a:t>10</a:t>
            </a:fld>
            <a:endParaRPr lang="ru-RU" dirty="0"/>
          </a:p>
        </p:txBody>
      </p:sp>
      <p:sp>
        <p:nvSpPr>
          <p:cNvPr id="4" name="Заголовок 3"/>
          <p:cNvSpPr>
            <a:spLocks noGrp="1"/>
          </p:cNvSpPr>
          <p:nvPr>
            <p:ph type="title"/>
          </p:nvPr>
        </p:nvSpPr>
        <p:spPr/>
        <p:txBody>
          <a:bodyPr/>
          <a:lstStyle/>
          <a:p>
            <a:r>
              <a:rPr lang="ru-RU" dirty="0" smtClean="0"/>
              <a:t>СПАСИБО ЗА ВНИМАНИЕ!</a:t>
            </a:r>
            <a:endParaRPr lang="ru-RU" dirty="0"/>
          </a:p>
        </p:txBody>
      </p:sp>
      <p:pic>
        <p:nvPicPr>
          <p:cNvPr id="7" name="Рисунок 6" descr="images.jpg"/>
          <p:cNvPicPr>
            <a:picLocks noChangeAspect="1"/>
          </p:cNvPicPr>
          <p:nvPr/>
        </p:nvPicPr>
        <p:blipFill>
          <a:blip r:embed="rId2"/>
          <a:stretch>
            <a:fillRect/>
          </a:stretch>
        </p:blipFill>
        <p:spPr>
          <a:xfrm>
            <a:off x="836548" y="2225651"/>
            <a:ext cx="10358510" cy="7758884"/>
          </a:xfrm>
          <a:prstGeom prst="rect">
            <a:avLst/>
          </a:prstGeom>
        </p:spPr>
      </p:pic>
      <p:sp>
        <p:nvSpPr>
          <p:cNvPr id="8" name="Прямоугольник 7"/>
          <p:cNvSpPr/>
          <p:nvPr/>
        </p:nvSpPr>
        <p:spPr>
          <a:xfrm>
            <a:off x="12052314" y="2439965"/>
            <a:ext cx="7358114" cy="2554545"/>
          </a:xfrm>
          <a:prstGeom prst="rect">
            <a:avLst/>
          </a:prstGeom>
        </p:spPr>
        <p:txBody>
          <a:bodyPr wrap="square">
            <a:spAutoFit/>
          </a:bodyPr>
          <a:lstStyle/>
          <a:p>
            <a:r>
              <a:rPr lang="ru-RU" sz="3200" b="1" i="1" dirty="0" smtClean="0">
                <a:solidFill>
                  <a:srgbClr val="002060"/>
                </a:solidFill>
              </a:rPr>
              <a:t>КОНТАКТЫ</a:t>
            </a:r>
            <a:endParaRPr lang="en-US" sz="3200" b="1" i="1" dirty="0" smtClean="0">
              <a:solidFill>
                <a:srgbClr val="002060"/>
              </a:solidFill>
            </a:endParaRPr>
          </a:p>
          <a:p>
            <a:r>
              <a:rPr lang="ru-RU" sz="3200" b="1" i="1" dirty="0" smtClean="0">
                <a:solidFill>
                  <a:srgbClr val="002060"/>
                </a:solidFill>
              </a:rPr>
              <a:t>Князева Наталья Ивановна</a:t>
            </a:r>
          </a:p>
          <a:p>
            <a:r>
              <a:rPr lang="ru-RU" sz="3200" b="1" i="1" dirty="0" smtClean="0">
                <a:solidFill>
                  <a:srgbClr val="002060"/>
                </a:solidFill>
              </a:rPr>
              <a:t>89059235802</a:t>
            </a:r>
          </a:p>
          <a:p>
            <a:r>
              <a:rPr lang="en-US" sz="3200" b="1" i="1" dirty="0" smtClean="0">
                <a:solidFill>
                  <a:srgbClr val="002060"/>
                </a:solidFill>
              </a:rPr>
              <a:t>89507865658</a:t>
            </a:r>
            <a:endParaRPr lang="ru-RU" sz="3200" b="1" i="1" dirty="0" smtClean="0">
              <a:solidFill>
                <a:srgbClr val="002060"/>
              </a:solidFill>
            </a:endParaRPr>
          </a:p>
          <a:p>
            <a:r>
              <a:rPr lang="en-US" sz="3200" b="1" i="1" dirty="0" smtClean="0">
                <a:solidFill>
                  <a:srgbClr val="002060"/>
                </a:solidFill>
              </a:rPr>
              <a:t>natalya-knyazeva@mail.ru </a:t>
            </a:r>
            <a:endParaRPr lang="ru-RU" sz="3200" dirty="0">
              <a:solidFill>
                <a:srgbClr val="002060"/>
              </a:solidFill>
            </a:endParaRPr>
          </a:p>
        </p:txBody>
      </p:sp>
      <p:sp>
        <p:nvSpPr>
          <p:cNvPr id="9" name="Прямоугольник 8"/>
          <p:cNvSpPr/>
          <p:nvPr/>
        </p:nvSpPr>
        <p:spPr>
          <a:xfrm>
            <a:off x="11195057" y="5868989"/>
            <a:ext cx="7143801" cy="3834896"/>
          </a:xfrm>
          <a:prstGeom prst="rect">
            <a:avLst/>
          </a:prstGeom>
        </p:spPr>
        <p:txBody>
          <a:bodyPr wrap="square">
            <a:spAutoFit/>
          </a:bodyPr>
          <a:lstStyle/>
          <a:p>
            <a:pPr algn="r">
              <a:spcBef>
                <a:spcPct val="20000"/>
              </a:spcBef>
              <a:buClr>
                <a:schemeClr val="hlink"/>
              </a:buClr>
              <a:buFont typeface="Wingdings" pitchFamily="2" charset="2"/>
              <a:buNone/>
              <a:defRPr/>
            </a:pPr>
            <a:r>
              <a:rPr lang="ru-RU" sz="3200" b="1" kern="0" dirty="0" smtClean="0">
                <a:solidFill>
                  <a:srgbClr val="002060"/>
                </a:solidFill>
              </a:rPr>
              <a:t>БОУ ДО Г, ОМСКА «ДЕТСКИЙ ЭКОЦЕНТР» </a:t>
            </a:r>
            <a:r>
              <a:rPr lang="ru-RU" sz="3200" b="1" kern="0" dirty="0" smtClean="0">
                <a:solidFill>
                  <a:srgbClr val="002060"/>
                </a:solidFill>
              </a:rPr>
              <a:t>зам председателя ОРДЮОО </a:t>
            </a:r>
            <a:r>
              <a:rPr lang="ru-RU" sz="3200" b="1" kern="0" dirty="0" smtClean="0">
                <a:solidFill>
                  <a:srgbClr val="002060"/>
                </a:solidFill>
              </a:rPr>
              <a:t> </a:t>
            </a:r>
            <a:r>
              <a:rPr lang="ru-RU" sz="3200" b="1" kern="0" dirty="0" smtClean="0">
                <a:solidFill>
                  <a:srgbClr val="002060"/>
                </a:solidFill>
              </a:rPr>
              <a:t>«Экологический Центр»</a:t>
            </a:r>
          </a:p>
          <a:p>
            <a:pPr algn="r">
              <a:spcBef>
                <a:spcPct val="20000"/>
              </a:spcBef>
              <a:buClr>
                <a:schemeClr val="hlink"/>
              </a:buClr>
              <a:buFont typeface="Wingdings" pitchFamily="2" charset="2"/>
              <a:buNone/>
              <a:defRPr/>
            </a:pPr>
            <a:r>
              <a:rPr lang="ru-RU" sz="3200" b="1" kern="0" dirty="0" smtClean="0">
                <a:solidFill>
                  <a:srgbClr val="002060"/>
                </a:solidFill>
              </a:rPr>
              <a:t>г.  Омск, ул. Маршала Жукова, 109</a:t>
            </a:r>
          </a:p>
          <a:p>
            <a:pPr algn="r">
              <a:spcBef>
                <a:spcPct val="20000"/>
              </a:spcBef>
              <a:buClr>
                <a:schemeClr val="hlink"/>
              </a:buClr>
              <a:buFont typeface="Wingdings" pitchFamily="2" charset="2"/>
              <a:buNone/>
              <a:defRPr/>
            </a:pPr>
            <a:r>
              <a:rPr lang="ru-RU" sz="3200" b="1" kern="0" dirty="0" smtClean="0">
                <a:solidFill>
                  <a:srgbClr val="002060"/>
                </a:solidFill>
              </a:rPr>
              <a:t>тел./факс: (3812) 30-24-00</a:t>
            </a:r>
          </a:p>
          <a:p>
            <a:pPr algn="r">
              <a:spcBef>
                <a:spcPct val="20000"/>
              </a:spcBef>
              <a:buClr>
                <a:schemeClr val="hlink"/>
              </a:buClr>
              <a:buFont typeface="Wingdings" pitchFamily="2" charset="2"/>
              <a:buNone/>
              <a:defRPr/>
            </a:pPr>
            <a:r>
              <a:rPr lang="ru-RU" sz="3200" b="1" kern="0" dirty="0" smtClean="0">
                <a:solidFill>
                  <a:srgbClr val="002060"/>
                </a:solidFill>
              </a:rPr>
              <a:t>тел.: (3812) 31-12-33</a:t>
            </a:r>
            <a:r>
              <a:rPr lang="ru-RU" sz="3200" b="1" dirty="0" smtClean="0">
                <a:solidFill>
                  <a:srgbClr val="002060"/>
                </a:solidFill>
                <a:latin typeface="Times New Roman" pitchFamily="18" charset="0"/>
                <a:cs typeface="Times New Roman" pitchFamily="18" charset="0"/>
              </a:rPr>
              <a:t>:</a:t>
            </a:r>
            <a:endParaRPr lang="en-US" sz="3200" b="1" dirty="0" smtClean="0">
              <a:solidFill>
                <a:srgbClr val="002060"/>
              </a:solidFill>
              <a:latin typeface="Times New Roman" pitchFamily="18" charset="0"/>
              <a:cs typeface="Times New Roman" pitchFamily="18" charset="0"/>
            </a:endParaRPr>
          </a:p>
          <a:p>
            <a:pPr algn="ctr">
              <a:defRPr/>
            </a:pPr>
            <a:r>
              <a:rPr lang="ru-RU" sz="3200" b="1" dirty="0" smtClean="0">
                <a:solidFill>
                  <a:srgbClr val="002060"/>
                </a:solidFill>
                <a:latin typeface="Times New Roman" pitchFamily="18" charset="0"/>
                <a:cs typeface="Times New Roman" pitchFamily="18" charset="0"/>
              </a:rPr>
              <a:t>                 ВК: </a:t>
            </a:r>
            <a:r>
              <a:rPr lang="en-US" sz="3200" dirty="0" smtClean="0">
                <a:hlinkClick r:id="rId3"/>
              </a:rPr>
              <a:t>https://vk.com/orduooo</a:t>
            </a:r>
            <a:endParaRPr lang="ru-RU" sz="3200" b="1"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Заголовок 3">
            <a:extLst>
              <a:ext uri="{FF2B5EF4-FFF2-40B4-BE49-F238E27FC236}">
                <a16:creationId xmlns="" xmlns:a16="http://schemas.microsoft.com/office/drawing/2014/main" id="{8C5D436B-E131-4A49-9BE0-13F7ED62DFEF}"/>
              </a:ext>
            </a:extLst>
          </p:cNvPr>
          <p:cNvSpPr>
            <a:spLocks noGrp="1"/>
          </p:cNvSpPr>
          <p:nvPr>
            <p:ph type="title"/>
          </p:nvPr>
        </p:nvSpPr>
        <p:spPr/>
        <p:txBody>
          <a:bodyPr/>
          <a:lstStyle/>
          <a:p>
            <a:r>
              <a:rPr lang="ru-RU" b="1" dirty="0"/>
              <a:t>ИНФОРМАЦИЯ </a:t>
            </a:r>
            <a:br>
              <a:rPr lang="ru-RU" b="1" dirty="0"/>
            </a:br>
            <a:r>
              <a:rPr lang="ru-RU" b="1" dirty="0"/>
              <a:t>О КОМАНДЕ ПРОЕКТА</a:t>
            </a:r>
          </a:p>
        </p:txBody>
      </p:sp>
      <p:sp>
        <p:nvSpPr>
          <p:cNvPr id="32" name="Текст 5">
            <a:extLst>
              <a:ext uri="{FF2B5EF4-FFF2-40B4-BE49-F238E27FC236}">
                <a16:creationId xmlns="" xmlns:a16="http://schemas.microsoft.com/office/drawing/2014/main" id="{9A8CC678-02B2-CD4A-8314-1C3E278B02DE}"/>
              </a:ext>
            </a:extLst>
          </p:cNvPr>
          <p:cNvSpPr txBox="1">
            <a:spLocks/>
          </p:cNvSpPr>
          <p:nvPr/>
        </p:nvSpPr>
        <p:spPr>
          <a:xfrm>
            <a:off x="835026" y="3368660"/>
            <a:ext cx="10360032" cy="928694"/>
          </a:xfrm>
          <a:prstGeom prst="rect">
            <a:avLst/>
          </a:prstGeom>
        </p:spPr>
        <p:txBody>
          <a:bodyPr/>
          <a:lstStyle>
            <a:lvl1pPr marL="0">
              <a:defRPr b="0" i="1">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ru-RU" sz="3600" i="0" kern="0" dirty="0" smtClean="0">
                <a:latin typeface="GPN_DIN Condensed" panose="020B0506020202020204" pitchFamily="34" charset="-52"/>
                <a:ea typeface="GPN_DIN Condensed" panose="020B0506020202020204" pitchFamily="34" charset="-52"/>
              </a:rPr>
              <a:t>Команда Детского Совета – 32 члена.</a:t>
            </a:r>
          </a:p>
        </p:txBody>
      </p:sp>
      <p:grpSp>
        <p:nvGrpSpPr>
          <p:cNvPr id="55" name="Группа 54"/>
          <p:cNvGrpSpPr/>
          <p:nvPr/>
        </p:nvGrpSpPr>
        <p:grpSpPr>
          <a:xfrm>
            <a:off x="11911778" y="-1376009"/>
            <a:ext cx="8236337" cy="3458734"/>
            <a:chOff x="11347448" y="2119346"/>
            <a:chExt cx="8756650" cy="4171119"/>
          </a:xfrm>
        </p:grpSpPr>
        <p:sp>
          <p:nvSpPr>
            <p:cNvPr id="51" name="Freeform: Shape 11">
              <a:extLst>
                <a:ext uri="{FF2B5EF4-FFF2-40B4-BE49-F238E27FC236}">
                  <a16:creationId xmlns="" xmlns:a16="http://schemas.microsoft.com/office/drawing/2014/main" id="{E9CCAD25-DDAF-446B-B12A-183EEA798F6A}"/>
                </a:ext>
              </a:extLst>
            </p:cNvPr>
            <p:cNvSpPr/>
            <p:nvPr/>
          </p:nvSpPr>
          <p:spPr>
            <a:xfrm rot="5400000" flipH="1">
              <a:off x="14490916" y="-1024122"/>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sp>
          <p:nvSpPr>
            <p:cNvPr id="52" name="Freeform: Shape 12">
              <a:extLst>
                <a:ext uri="{FF2B5EF4-FFF2-40B4-BE49-F238E27FC236}">
                  <a16:creationId xmlns="" xmlns:a16="http://schemas.microsoft.com/office/drawing/2014/main" id="{10B42ED3-A679-4CBD-9DA8-1285EE48959C}"/>
                </a:ext>
              </a:extLst>
            </p:cNvPr>
            <p:cNvSpPr/>
            <p:nvPr/>
          </p:nvSpPr>
          <p:spPr>
            <a:xfrm rot="5400000" flipH="1">
              <a:off x="14490916" y="677284"/>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E659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grpSp>
      <p:pic>
        <p:nvPicPr>
          <p:cNvPr id="14" name="Рисунок 13" descr="bwEwZcmYGFU.jpg"/>
          <p:cNvPicPr>
            <a:picLocks noChangeAspect="1"/>
          </p:cNvPicPr>
          <p:nvPr/>
        </p:nvPicPr>
        <p:blipFill>
          <a:blip r:embed="rId2"/>
          <a:stretch>
            <a:fillRect/>
          </a:stretch>
        </p:blipFill>
        <p:spPr>
          <a:xfrm>
            <a:off x="11911778" y="2795843"/>
            <a:ext cx="7213280" cy="3324872"/>
          </a:xfrm>
          <a:prstGeom prst="rect">
            <a:avLst/>
          </a:prstGeom>
        </p:spPr>
      </p:pic>
      <p:pic>
        <p:nvPicPr>
          <p:cNvPr id="15" name="Рисунок 14" descr="vDqmngNdShc.jpg"/>
          <p:cNvPicPr>
            <a:picLocks noChangeAspect="1"/>
          </p:cNvPicPr>
          <p:nvPr/>
        </p:nvPicPr>
        <p:blipFill>
          <a:blip r:embed="rId3"/>
          <a:stretch>
            <a:fillRect/>
          </a:stretch>
        </p:blipFill>
        <p:spPr>
          <a:xfrm>
            <a:off x="11911778" y="6284608"/>
            <a:ext cx="7213280" cy="3330507"/>
          </a:xfrm>
          <a:prstGeom prst="rect">
            <a:avLst/>
          </a:prstGeom>
        </p:spPr>
      </p:pic>
      <p:sp>
        <p:nvSpPr>
          <p:cNvPr id="16" name="Номер слайда 2"/>
          <p:cNvSpPr>
            <a:spLocks noGrp="1"/>
          </p:cNvSpPr>
          <p:nvPr>
            <p:ph type="sldNum" sz="quarter" idx="7"/>
          </p:nvPr>
        </p:nvSpPr>
        <p:spPr>
          <a:xfrm>
            <a:off x="18662650" y="10162068"/>
            <a:ext cx="654772" cy="353943"/>
          </a:xfrm>
        </p:spPr>
        <p:txBody>
          <a:bodyPr/>
          <a:lstStyle/>
          <a:p>
            <a:pPr marL="38100">
              <a:spcBef>
                <a:spcPts val="130"/>
              </a:spcBef>
            </a:pPr>
            <a:fld id="{81D60167-4931-47E6-BA6A-407CBD079E47}" type="slidenum">
              <a:rPr lang="ru-RU" smtClean="0"/>
              <a:pPr marL="38100">
                <a:spcBef>
                  <a:spcPts val="130"/>
                </a:spcBef>
              </a:pPr>
              <a:t>2</a:t>
            </a:fld>
            <a:endParaRPr lang="ru-RU" dirty="0"/>
          </a:p>
        </p:txBody>
      </p:sp>
      <p:sp>
        <p:nvSpPr>
          <p:cNvPr id="3" name="Прямоугольник 2"/>
          <p:cNvSpPr/>
          <p:nvPr/>
        </p:nvSpPr>
        <p:spPr>
          <a:xfrm>
            <a:off x="835027" y="4654543"/>
            <a:ext cx="9289031" cy="1200329"/>
          </a:xfrm>
          <a:prstGeom prst="rect">
            <a:avLst/>
          </a:prstGeom>
        </p:spPr>
        <p:txBody>
          <a:bodyPr wrap="square">
            <a:spAutoFit/>
          </a:bodyPr>
          <a:lstStyle/>
          <a:p>
            <a:pPr lvl="0"/>
            <a:r>
              <a:rPr lang="ru-RU" sz="3600" kern="0" dirty="0">
                <a:solidFill>
                  <a:srgbClr val="004077"/>
                </a:solidFill>
                <a:latin typeface="GPN_DIN Condensed" panose="020B0506020202020204" pitchFamily="34" charset="-52"/>
                <a:ea typeface="GPN_DIN Condensed" panose="020B0506020202020204" pitchFamily="34" charset="-52"/>
              </a:rPr>
              <a:t>24 экологические дружины города Омска с охватом более 500 человек</a:t>
            </a:r>
            <a:r>
              <a:rPr lang="ru-RU" sz="3600" kern="0" dirty="0" smtClean="0">
                <a:solidFill>
                  <a:srgbClr val="004077"/>
                </a:solidFill>
                <a:latin typeface="GPN_DIN Condensed" panose="020B0506020202020204" pitchFamily="34" charset="-52"/>
                <a:ea typeface="GPN_DIN Condensed" panose="020B0506020202020204" pitchFamily="34" charset="-52"/>
              </a:rPr>
              <a:t>.</a:t>
            </a:r>
            <a:endParaRPr lang="ru-RU" sz="3600" kern="0" dirty="0">
              <a:solidFill>
                <a:srgbClr val="004077"/>
              </a:solidFill>
              <a:latin typeface="GPN_DIN Condensed" panose="020B0506020202020204" pitchFamily="34" charset="-52"/>
              <a:ea typeface="GPN_DIN Condensed" panose="020B0506020202020204" pitchFamily="34" charset="-52"/>
            </a:endParaRPr>
          </a:p>
        </p:txBody>
      </p:sp>
      <p:sp>
        <p:nvSpPr>
          <p:cNvPr id="4" name="Прямоугольник 3"/>
          <p:cNvSpPr/>
          <p:nvPr/>
        </p:nvSpPr>
        <p:spPr>
          <a:xfrm>
            <a:off x="835027" y="6083304"/>
            <a:ext cx="9289032" cy="1200329"/>
          </a:xfrm>
          <a:prstGeom prst="rect">
            <a:avLst/>
          </a:prstGeom>
        </p:spPr>
        <p:txBody>
          <a:bodyPr wrap="square">
            <a:spAutoFit/>
          </a:bodyPr>
          <a:lstStyle/>
          <a:p>
            <a:pPr lvl="0"/>
            <a:r>
              <a:rPr lang="ru-RU" sz="3600" kern="0" dirty="0">
                <a:solidFill>
                  <a:srgbClr val="004077"/>
                </a:solidFill>
                <a:latin typeface="GPN_DIN Condensed" panose="020B0506020202020204" pitchFamily="34" charset="-52"/>
                <a:ea typeface="GPN_DIN Condensed" panose="020B0506020202020204" pitchFamily="34" charset="-52"/>
              </a:rPr>
              <a:t>Детские объединения БОУ ДО г. Омска «Детский </a:t>
            </a:r>
            <a:r>
              <a:rPr lang="ru-RU" sz="3600" kern="0" dirty="0" err="1">
                <a:solidFill>
                  <a:srgbClr val="004077"/>
                </a:solidFill>
                <a:latin typeface="GPN_DIN Condensed" panose="020B0506020202020204" pitchFamily="34" charset="-52"/>
                <a:ea typeface="GPN_DIN Condensed" panose="020B0506020202020204" pitchFamily="34" charset="-52"/>
              </a:rPr>
              <a:t>ЭкоЦентр</a:t>
            </a:r>
            <a:r>
              <a:rPr lang="ru-RU" sz="3600" kern="0" dirty="0">
                <a:solidFill>
                  <a:srgbClr val="004077"/>
                </a:solidFill>
                <a:latin typeface="GPN_DIN Condensed" panose="020B0506020202020204" pitchFamily="34" charset="-52"/>
                <a:ea typeface="GPN_DIN Condensed" panose="020B0506020202020204" pitchFamily="34" charset="-52"/>
              </a:rPr>
              <a:t>». </a:t>
            </a:r>
          </a:p>
        </p:txBody>
      </p:sp>
      <p:sp>
        <p:nvSpPr>
          <p:cNvPr id="5" name="Прямоугольник 4"/>
          <p:cNvSpPr/>
          <p:nvPr/>
        </p:nvSpPr>
        <p:spPr>
          <a:xfrm>
            <a:off x="835027" y="7654940"/>
            <a:ext cx="8640959" cy="1200329"/>
          </a:xfrm>
          <a:prstGeom prst="rect">
            <a:avLst/>
          </a:prstGeom>
        </p:spPr>
        <p:txBody>
          <a:bodyPr wrap="square">
            <a:spAutoFit/>
          </a:bodyPr>
          <a:lstStyle/>
          <a:p>
            <a:pPr lvl="0"/>
            <a:r>
              <a:rPr lang="ru-RU" sz="3600" kern="0" dirty="0">
                <a:solidFill>
                  <a:srgbClr val="004077"/>
                </a:solidFill>
                <a:latin typeface="GPN_DIN Condensed" panose="020B0506020202020204" pitchFamily="34" charset="-52"/>
                <a:ea typeface="GPN_DIN Condensed" panose="020B0506020202020204" pitchFamily="34" charset="-52"/>
              </a:rPr>
              <a:t>ДО Образовательные учреждения г. Омска</a:t>
            </a:r>
            <a:r>
              <a:rPr lang="ru-RU" sz="3600" kern="0" dirty="0" smtClean="0">
                <a:solidFill>
                  <a:srgbClr val="004077"/>
                </a:solidFill>
                <a:latin typeface="GPN_DIN Condensed" panose="020B0506020202020204" pitchFamily="34" charset="-52"/>
                <a:ea typeface="GPN_DIN Condensed" panose="020B0506020202020204" pitchFamily="34" charset="-52"/>
              </a:rPr>
              <a:t>.</a:t>
            </a:r>
            <a:endParaRPr lang="ru-RU" sz="3600" kern="0" dirty="0">
              <a:solidFill>
                <a:srgbClr val="004077"/>
              </a:solidFill>
              <a:latin typeface="GPN_DIN Condensed" panose="020B0506020202020204" pitchFamily="34" charset="-52"/>
              <a:ea typeface="GPN_DIN Condensed" panose="020B0506020202020204" pitchFamily="34" charset="-52"/>
            </a:endParaRPr>
          </a:p>
        </p:txBody>
      </p:sp>
      <p:sp>
        <p:nvSpPr>
          <p:cNvPr id="6" name="Прямоугольник 5"/>
          <p:cNvSpPr/>
          <p:nvPr/>
        </p:nvSpPr>
        <p:spPr>
          <a:xfrm>
            <a:off x="870561" y="9039051"/>
            <a:ext cx="7215437" cy="646331"/>
          </a:xfrm>
          <a:prstGeom prst="rect">
            <a:avLst/>
          </a:prstGeom>
        </p:spPr>
        <p:txBody>
          <a:bodyPr wrap="none">
            <a:spAutoFit/>
          </a:bodyPr>
          <a:lstStyle/>
          <a:p>
            <a:pPr lvl="0"/>
            <a:r>
              <a:rPr lang="ru-RU" sz="3600" kern="0" dirty="0">
                <a:solidFill>
                  <a:srgbClr val="004077"/>
                </a:solidFill>
                <a:latin typeface="GPN_DIN Condensed" panose="020B0506020202020204" pitchFamily="34" charset="-52"/>
                <a:ea typeface="GPN_DIN Condensed" panose="020B0506020202020204" pitchFamily="34" charset="-52"/>
              </a:rPr>
              <a:t>Волонтеры г. Омска (жители города Омска).</a:t>
            </a:r>
            <a:endParaRPr lang="ru-RU" sz="3600" dirty="0">
              <a:solidFill>
                <a:srgbClr val="004077"/>
              </a:solidFill>
            </a:endParaRPr>
          </a:p>
        </p:txBody>
      </p:sp>
    </p:spTree>
    <p:extLst>
      <p:ext uri="{BB962C8B-B14F-4D97-AF65-F5344CB8AC3E}">
        <p14:creationId xmlns:p14="http://schemas.microsoft.com/office/powerpoint/2010/main" xmlns="" val="337088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DC13105F-80D1-0B48-86AF-798CC37EC14F}"/>
              </a:ext>
            </a:extLst>
          </p:cNvPr>
          <p:cNvSpPr>
            <a:spLocks noGrp="1"/>
          </p:cNvSpPr>
          <p:nvPr>
            <p:ph type="ftr" sz="quarter" idx="5"/>
          </p:nvPr>
        </p:nvSpPr>
        <p:spPr>
          <a:xfrm>
            <a:off x="824970" y="10162068"/>
            <a:ext cx="3154850" cy="350391"/>
          </a:xfrm>
        </p:spPr>
        <p:txBody>
          <a:bodyPr/>
          <a:lstStyle/>
          <a:p>
            <a:pPr marL="12700">
              <a:spcBef>
                <a:spcPts val="130"/>
              </a:spcBef>
            </a:pPr>
            <a:r>
              <a:rPr lang="ru-RU" dirty="0"/>
              <a:t>#РОДНЫЕГОРОДА</a:t>
            </a:r>
          </a:p>
        </p:txBody>
      </p:sp>
      <p:sp>
        <p:nvSpPr>
          <p:cNvPr id="3" name="Номер слайда 2">
            <a:extLst>
              <a:ext uri="{FF2B5EF4-FFF2-40B4-BE49-F238E27FC236}">
                <a16:creationId xmlns="" xmlns:a16="http://schemas.microsoft.com/office/drawing/2014/main" id="{683D9229-986F-3640-88CD-48ADFDFA101B}"/>
              </a:ext>
            </a:extLst>
          </p:cNvPr>
          <p:cNvSpPr>
            <a:spLocks noGrp="1"/>
          </p:cNvSpPr>
          <p:nvPr>
            <p:ph type="sldNum" sz="quarter" idx="7"/>
          </p:nvPr>
        </p:nvSpPr>
        <p:spPr/>
        <p:txBody>
          <a:bodyPr/>
          <a:lstStyle/>
          <a:p>
            <a:pPr marL="38100">
              <a:spcBef>
                <a:spcPts val="130"/>
              </a:spcBef>
            </a:pPr>
            <a:fld id="{81D60167-4931-47E6-BA6A-407CBD079E47}" type="slidenum">
              <a:rPr lang="ru-RU" smtClean="0"/>
              <a:pPr marL="38100">
                <a:spcBef>
                  <a:spcPts val="130"/>
                </a:spcBef>
              </a:pPr>
              <a:t>3</a:t>
            </a:fld>
            <a:endParaRPr lang="ru-RU" dirty="0"/>
          </a:p>
        </p:txBody>
      </p:sp>
      <p:sp>
        <p:nvSpPr>
          <p:cNvPr id="5" name="Подзаголовок 4">
            <a:extLst>
              <a:ext uri="{FF2B5EF4-FFF2-40B4-BE49-F238E27FC236}">
                <a16:creationId xmlns="" xmlns:a16="http://schemas.microsoft.com/office/drawing/2014/main" id="{B6DDC2D9-1BE1-7C4D-8EA8-0F61BE91EEA3}"/>
              </a:ext>
            </a:extLst>
          </p:cNvPr>
          <p:cNvSpPr>
            <a:spLocks noGrp="1"/>
          </p:cNvSpPr>
          <p:nvPr>
            <p:ph type="subTitle" idx="4"/>
          </p:nvPr>
        </p:nvSpPr>
        <p:spPr>
          <a:xfrm>
            <a:off x="835026" y="4681299"/>
            <a:ext cx="8143932" cy="4933816"/>
          </a:xfrm>
        </p:spPr>
        <p:txBody>
          <a:bodyPr/>
          <a:lstStyle/>
          <a:p>
            <a:pPr marL="571500" indent="-571500">
              <a:buClr>
                <a:schemeClr val="accent1"/>
              </a:buClr>
              <a:buFont typeface="Arial" panose="020B0604020202020204" pitchFamily="34" charset="0"/>
              <a:buChar char="•"/>
            </a:pPr>
            <a:r>
              <a:rPr lang="ru-RU" sz="4000" dirty="0">
                <a:latin typeface="GPN_DIN Condensed Bold" panose="020B0706020202020204" pitchFamily="34" charset="-52"/>
                <a:ea typeface="GPN_DIN Condensed Bold" panose="020B0706020202020204" pitchFamily="34" charset="-52"/>
                <a:cs typeface="Times New Roman" pitchFamily="18" charset="0"/>
              </a:rPr>
              <a:t>З</a:t>
            </a:r>
            <a:r>
              <a:rPr lang="ru-RU" sz="4000" dirty="0" smtClean="0">
                <a:latin typeface="GPN_DIN Condensed Bold" panose="020B0706020202020204" pitchFamily="34" charset="-52"/>
                <a:ea typeface="GPN_DIN Condensed Bold" panose="020B0706020202020204" pitchFamily="34" charset="-52"/>
                <a:cs typeface="Times New Roman" pitchFamily="18" charset="0"/>
              </a:rPr>
              <a:t>агрязнение береговой линии озер мусором.</a:t>
            </a:r>
          </a:p>
          <a:p>
            <a:pPr marL="571500" indent="-571500">
              <a:buClr>
                <a:schemeClr val="accent1"/>
              </a:buClr>
              <a:buFont typeface="Arial" panose="020B0604020202020204" pitchFamily="34" charset="0"/>
              <a:buChar char="•"/>
            </a:pPr>
            <a:r>
              <a:rPr lang="ru-RU" sz="4000" dirty="0" smtClean="0">
                <a:latin typeface="GPN_DIN Condensed Bold" panose="020B0706020202020204" pitchFamily="34" charset="-52"/>
                <a:ea typeface="GPN_DIN Condensed Bold" panose="020B0706020202020204" pitchFamily="34" charset="-52"/>
                <a:cs typeface="Times New Roman" pitchFamily="18" charset="0"/>
              </a:rPr>
              <a:t>Мойка машин из озера, близкое расположение машин к озеру.</a:t>
            </a:r>
          </a:p>
          <a:p>
            <a:pPr marL="571500" indent="-571500">
              <a:buClr>
                <a:schemeClr val="accent1"/>
              </a:buClr>
              <a:buFont typeface="Arial" panose="020B0604020202020204" pitchFamily="34" charset="0"/>
              <a:buChar char="•"/>
            </a:pPr>
            <a:r>
              <a:rPr lang="ru-RU" sz="4000" dirty="0" smtClean="0">
                <a:latin typeface="GPN_DIN Condensed Bold" panose="020B0706020202020204" pitchFamily="34" charset="-52"/>
                <a:ea typeface="GPN_DIN Condensed Bold" panose="020B0706020202020204" pitchFamily="34" charset="-52"/>
                <a:cs typeface="Times New Roman" pitchFamily="18" charset="0"/>
              </a:rPr>
              <a:t>Разведение костров отдыхающими.</a:t>
            </a:r>
          </a:p>
          <a:p>
            <a:pPr marL="571500" indent="-571500">
              <a:buClr>
                <a:schemeClr val="accent1"/>
              </a:buClr>
              <a:buFont typeface="Arial" panose="020B0604020202020204" pitchFamily="34" charset="0"/>
              <a:buChar char="•"/>
            </a:pPr>
            <a:r>
              <a:rPr lang="ru-RU" sz="4000" dirty="0" smtClean="0">
                <a:latin typeface="GPN_DIN Condensed Bold" panose="020B0706020202020204" pitchFamily="34" charset="-52"/>
                <a:ea typeface="GPN_DIN Condensed Bold" panose="020B0706020202020204" pitchFamily="34" charset="-52"/>
                <a:cs typeface="Times New Roman" pitchFamily="18" charset="0"/>
              </a:rPr>
              <a:t>Заболоченность озер.</a:t>
            </a:r>
          </a:p>
          <a:p>
            <a:pPr marL="571500" indent="-571500">
              <a:buClr>
                <a:schemeClr val="accent1"/>
              </a:buClr>
              <a:buFont typeface="Arial" panose="020B0604020202020204" pitchFamily="34" charset="0"/>
              <a:buChar char="•"/>
            </a:pPr>
            <a:r>
              <a:rPr lang="ru-RU" sz="4000" dirty="0" smtClean="0">
                <a:latin typeface="GPN_DIN Condensed Bold" panose="020B0706020202020204" pitchFamily="34" charset="-52"/>
                <a:ea typeface="GPN_DIN Condensed Bold" panose="020B0706020202020204" pitchFamily="34" charset="-52"/>
                <a:cs typeface="Times New Roman" pitchFamily="18" charset="0"/>
              </a:rPr>
              <a:t>Сброс промышленных стоков.</a:t>
            </a:r>
          </a:p>
          <a:p>
            <a:pPr marL="571500" indent="-571500">
              <a:buClr>
                <a:schemeClr val="accent1"/>
              </a:buClr>
              <a:buFont typeface="Arial" panose="020B0604020202020204" pitchFamily="34" charset="0"/>
              <a:buChar char="•"/>
            </a:pPr>
            <a:r>
              <a:rPr lang="ru-RU" sz="4000" dirty="0" smtClean="0">
                <a:latin typeface="GPN_DIN Condensed Bold" panose="020B0706020202020204" pitchFamily="34" charset="-52"/>
                <a:ea typeface="GPN_DIN Condensed Bold" panose="020B0706020202020204" pitchFamily="34" charset="-52"/>
                <a:cs typeface="Times New Roman" pitchFamily="18" charset="0"/>
              </a:rPr>
              <a:t>Выпас скота.</a:t>
            </a:r>
          </a:p>
          <a:p>
            <a:pPr>
              <a:buFontTx/>
              <a:buChar char="-"/>
            </a:pPr>
            <a:endParaRPr lang="ru-RU" dirty="0">
              <a:latin typeface="GPN_DIN Condensed Bold" panose="020B0706020202020204" pitchFamily="34" charset="-52"/>
              <a:ea typeface="GPN_DIN Condensed Bold" panose="020B0706020202020204" pitchFamily="34" charset="-52"/>
            </a:endParaRPr>
          </a:p>
        </p:txBody>
      </p:sp>
      <p:pic>
        <p:nvPicPr>
          <p:cNvPr id="7" name="Picture 5" descr="D:\Zlata\Соленое\16.06  открытие Соленое\IMG_0091.JPG"/>
          <p:cNvPicPr>
            <a:picLocks noChangeAspect="1" noChangeArrowheads="1"/>
          </p:cNvPicPr>
          <p:nvPr/>
        </p:nvPicPr>
        <p:blipFill rotWithShape="1">
          <a:blip r:embed="rId2" cstate="print"/>
          <a:srcRect l="769" b="14397"/>
          <a:stretch/>
        </p:blipFill>
        <p:spPr bwMode="auto">
          <a:xfrm>
            <a:off x="14828830" y="3317238"/>
            <a:ext cx="4584260" cy="2965809"/>
          </a:xfrm>
          <a:prstGeom prst="roundRect">
            <a:avLst>
              <a:gd name="adj" fmla="val 8594"/>
            </a:avLst>
          </a:prstGeom>
          <a:solidFill>
            <a:srgbClr val="FFFFFF">
              <a:shade val="85000"/>
            </a:srgbClr>
          </a:solidFill>
          <a:ln>
            <a:noFill/>
          </a:ln>
          <a:effectLst/>
        </p:spPr>
      </p:pic>
      <p:pic>
        <p:nvPicPr>
          <p:cNvPr id="8" name="Picture 2" descr="D:\Zlata\Соленое\16.06  открытие Соленое\SDC10711.JPG"/>
          <p:cNvPicPr>
            <a:picLocks noChangeAspect="1" noChangeArrowheads="1"/>
          </p:cNvPicPr>
          <p:nvPr/>
        </p:nvPicPr>
        <p:blipFill>
          <a:blip r:embed="rId3" cstate="print"/>
          <a:srcRect l="11575" t="13229" r="1381"/>
          <a:stretch>
            <a:fillRect/>
          </a:stretch>
        </p:blipFill>
        <p:spPr bwMode="auto">
          <a:xfrm>
            <a:off x="14828830" y="6500279"/>
            <a:ext cx="4584260" cy="2925996"/>
          </a:xfrm>
          <a:prstGeom prst="roundRect">
            <a:avLst>
              <a:gd name="adj" fmla="val 8594"/>
            </a:avLst>
          </a:prstGeom>
          <a:solidFill>
            <a:srgbClr val="FFFFFF">
              <a:shade val="85000"/>
            </a:srgbClr>
          </a:solidFill>
          <a:ln>
            <a:noFill/>
          </a:ln>
          <a:effectLst/>
        </p:spPr>
      </p:pic>
      <p:pic>
        <p:nvPicPr>
          <p:cNvPr id="10" name="Picture 3" descr="D:\Zlata\Отчеты\отчеты лето 2010\отчет 2010-2011 69\для Гриши\100PHOTO\SAM_0507.JPG"/>
          <p:cNvPicPr>
            <a:picLocks noChangeAspect="1" noChangeArrowheads="1"/>
          </p:cNvPicPr>
          <p:nvPr/>
        </p:nvPicPr>
        <p:blipFill>
          <a:blip r:embed="rId4" cstate="print"/>
          <a:srcRect t="11906" r="12687" b="19302"/>
          <a:stretch>
            <a:fillRect/>
          </a:stretch>
        </p:blipFill>
        <p:spPr bwMode="auto">
          <a:xfrm>
            <a:off x="9860279" y="6503555"/>
            <a:ext cx="4756201" cy="2967544"/>
          </a:xfrm>
          <a:prstGeom prst="roundRect">
            <a:avLst>
              <a:gd name="adj" fmla="val 8594"/>
            </a:avLst>
          </a:prstGeom>
          <a:solidFill>
            <a:srgbClr val="FFFFFF">
              <a:shade val="85000"/>
            </a:srgbClr>
          </a:solidFill>
          <a:ln>
            <a:noFill/>
          </a:ln>
          <a:effectLst/>
        </p:spPr>
      </p:pic>
      <p:pic>
        <p:nvPicPr>
          <p:cNvPr id="11" name="Picture 4" descr="C:\Documents and Settings\Зав. отделом\Рабочий стол\грязь соленого\IMG_0006.JPG"/>
          <p:cNvPicPr>
            <a:picLocks noChangeAspect="1" noChangeArrowheads="1"/>
          </p:cNvPicPr>
          <p:nvPr/>
        </p:nvPicPr>
        <p:blipFill rotWithShape="1">
          <a:blip r:embed="rId5" cstate="print"/>
          <a:srcRect b="16804"/>
          <a:stretch/>
        </p:blipFill>
        <p:spPr bwMode="auto">
          <a:xfrm>
            <a:off x="9860278" y="3335203"/>
            <a:ext cx="4756201" cy="2967544"/>
          </a:xfrm>
          <a:prstGeom prst="roundRect">
            <a:avLst>
              <a:gd name="adj" fmla="val 8594"/>
            </a:avLst>
          </a:prstGeom>
          <a:solidFill>
            <a:srgbClr val="FFFFFF">
              <a:shade val="85000"/>
            </a:srgbClr>
          </a:solidFill>
          <a:ln>
            <a:noFill/>
          </a:ln>
          <a:effectLst/>
        </p:spPr>
      </p:pic>
      <p:sp>
        <p:nvSpPr>
          <p:cNvPr id="12" name="Заголовок 3">
            <a:extLst>
              <a:ext uri="{FF2B5EF4-FFF2-40B4-BE49-F238E27FC236}">
                <a16:creationId xmlns="" xmlns:a16="http://schemas.microsoft.com/office/drawing/2014/main" id="{99B924C9-CA8D-594A-8BAA-374155F97C25}"/>
              </a:ext>
            </a:extLst>
          </p:cNvPr>
          <p:cNvSpPr>
            <a:spLocks noGrp="1"/>
          </p:cNvSpPr>
          <p:nvPr>
            <p:ph type="title"/>
          </p:nvPr>
        </p:nvSpPr>
        <p:spPr>
          <a:xfrm>
            <a:off x="834682" y="1118171"/>
            <a:ext cx="8912568" cy="3962400"/>
          </a:xfrm>
        </p:spPr>
        <p:txBody>
          <a:bodyPr/>
          <a:lstStyle/>
          <a:p>
            <a:r>
              <a:rPr lang="ru-RU" dirty="0">
                <a:solidFill>
                  <a:srgbClr val="004177"/>
                </a:solidFill>
              </a:rPr>
              <a:t>ПРОБЛЕМА, </a:t>
            </a:r>
            <a:r>
              <a:rPr lang="ru-RU" dirty="0"/>
              <a:t/>
            </a:r>
            <a:br>
              <a:rPr lang="ru-RU" dirty="0"/>
            </a:br>
            <a:r>
              <a:rPr lang="ru-RU" dirty="0"/>
              <a:t>НА РЕШЕНИЕ КОТОРОЙ НАПРАВЛЕН ПРОЕКТ</a:t>
            </a:r>
          </a:p>
        </p:txBody>
      </p:sp>
    </p:spTree>
    <p:extLst>
      <p:ext uri="{BB962C8B-B14F-4D97-AF65-F5344CB8AC3E}">
        <p14:creationId xmlns:p14="http://schemas.microsoft.com/office/powerpoint/2010/main" xmlns="" val="16874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53D82BCD-1966-48BA-AED5-DB3EBF256084}"/>
              </a:ext>
            </a:extLst>
          </p:cNvPr>
          <p:cNvSpPr txBox="1"/>
          <p:nvPr/>
        </p:nvSpPr>
        <p:spPr>
          <a:xfrm>
            <a:off x="763018" y="2142243"/>
            <a:ext cx="11017224" cy="2000264"/>
          </a:xfrm>
          <a:prstGeom prst="rect">
            <a:avLst/>
          </a:prstGeom>
          <a:noFill/>
        </p:spPr>
        <p:txBody>
          <a:bodyPr wrap="square" lIns="0" tIns="0" rIns="0" bIns="0" anchor="t" anchorCtr="0">
            <a:noAutofit/>
          </a:bodyPr>
          <a:lstStyle/>
          <a:p>
            <a:pPr lvl="0"/>
            <a:r>
              <a:rPr lang="ru-RU" sz="3200" b="1" dirty="0" smtClean="0">
                <a:latin typeface="GPN_DIN Condensed" panose="020B0706020202020204" pitchFamily="34" charset="0"/>
                <a:ea typeface="GPN_DIN Condensed" panose="020B0706020202020204" pitchFamily="34" charset="0"/>
              </a:rPr>
              <a:t>Улучшить экологическое состояние городских озер посредством реализации комплекса мероприятий, направленных на благоустройство территорий </a:t>
            </a:r>
          </a:p>
          <a:p>
            <a:pPr lvl="0"/>
            <a:r>
              <a:rPr lang="ru-RU" sz="3200" b="1" dirty="0" smtClean="0">
                <a:latin typeface="GPN_DIN Condensed" panose="020B0706020202020204" pitchFamily="34" charset="0"/>
                <a:ea typeface="GPN_DIN Condensed" panose="020B0706020202020204" pitchFamily="34" charset="0"/>
              </a:rPr>
              <a:t>и привлечение внимания населения к проблемам водных объектов.</a:t>
            </a:r>
            <a:endParaRPr lang="ru-RU" sz="3200" b="1" kern="0" dirty="0">
              <a:solidFill>
                <a:srgbClr val="004077"/>
              </a:solidFill>
              <a:latin typeface="GPN_DIN Condensed" panose="020B0706020202020204" pitchFamily="34" charset="0"/>
              <a:ea typeface="GPN_DIN Condensed" panose="020B0706020202020204" pitchFamily="34" charset="0"/>
            </a:endParaRPr>
          </a:p>
        </p:txBody>
      </p:sp>
      <p:pic>
        <p:nvPicPr>
          <p:cNvPr id="11" name="Рисунок 10" descr="IMG_20211231_005929.jpg"/>
          <p:cNvPicPr>
            <a:picLocks noChangeAspect="1"/>
          </p:cNvPicPr>
          <p:nvPr/>
        </p:nvPicPr>
        <p:blipFill rotWithShape="1">
          <a:blip r:embed="rId2"/>
          <a:srcRect t="10598"/>
          <a:stretch/>
        </p:blipFill>
        <p:spPr>
          <a:xfrm>
            <a:off x="13220402" y="4122740"/>
            <a:ext cx="6316623" cy="5364848"/>
          </a:xfrm>
          <a:prstGeom prst="rect">
            <a:avLst/>
          </a:prstGeom>
        </p:spPr>
      </p:pic>
      <p:sp>
        <p:nvSpPr>
          <p:cNvPr id="3" name="Заголовок 2"/>
          <p:cNvSpPr>
            <a:spLocks noGrp="1"/>
          </p:cNvSpPr>
          <p:nvPr>
            <p:ph type="title"/>
          </p:nvPr>
        </p:nvSpPr>
        <p:spPr>
          <a:xfrm>
            <a:off x="834682" y="854075"/>
            <a:ext cx="18513768" cy="680546"/>
          </a:xfrm>
        </p:spPr>
        <p:txBody>
          <a:bodyPr/>
          <a:lstStyle/>
          <a:p>
            <a:r>
              <a:rPr lang="ru-RU" dirty="0" smtClean="0"/>
              <a:t>ЦЕЛЬ ПРОЕКТА</a:t>
            </a:r>
            <a:endParaRPr lang="ru-RU" dirty="0"/>
          </a:p>
        </p:txBody>
      </p:sp>
      <p:sp>
        <p:nvSpPr>
          <p:cNvPr id="14" name="Заголовок 2"/>
          <p:cNvSpPr txBox="1">
            <a:spLocks/>
          </p:cNvSpPr>
          <p:nvPr/>
        </p:nvSpPr>
        <p:spPr>
          <a:xfrm>
            <a:off x="763018" y="4725981"/>
            <a:ext cx="11017224" cy="285752"/>
          </a:xfrm>
          <a:prstGeom prst="rect">
            <a:avLst/>
          </a:prstGeom>
          <a:noFill/>
        </p:spPr>
        <p:txBody>
          <a:bodyPr wrap="square" lIns="0" tIns="0" rIns="0" bIns="0">
            <a:noAutofit/>
          </a:bodyPr>
          <a:lstStyle>
            <a:lvl1pPr>
              <a:defRPr sz="6600" b="0" i="0">
                <a:solidFill>
                  <a:schemeClr val="accent1"/>
                </a:solidFill>
                <a:latin typeface="GPN_DIN Condensed Bold"/>
                <a:ea typeface="+mj-ea"/>
                <a:cs typeface="GPN_DIN Condensed Bold"/>
              </a:defRPr>
            </a:lvl1pPr>
          </a:lstStyle>
          <a:p>
            <a:r>
              <a:rPr lang="ru-RU" sz="4000" kern="0" dirty="0" smtClean="0">
                <a:solidFill>
                  <a:schemeClr val="tx1"/>
                </a:solidFill>
              </a:rPr>
              <a:t>ЗАДАЧИ</a:t>
            </a:r>
            <a:endParaRPr lang="ru-RU" sz="4000" kern="0" dirty="0">
              <a:solidFill>
                <a:schemeClr val="tx1"/>
              </a:solidFill>
            </a:endParaRPr>
          </a:p>
        </p:txBody>
      </p:sp>
      <p:sp>
        <p:nvSpPr>
          <p:cNvPr id="20" name="TextBox 19">
            <a:extLst>
              <a:ext uri="{FF2B5EF4-FFF2-40B4-BE49-F238E27FC236}">
                <a16:creationId xmlns="" xmlns:a16="http://schemas.microsoft.com/office/drawing/2014/main" id="{53D82BCD-1966-48BA-AED5-DB3EBF256084}"/>
              </a:ext>
            </a:extLst>
          </p:cNvPr>
          <p:cNvSpPr txBox="1"/>
          <p:nvPr/>
        </p:nvSpPr>
        <p:spPr>
          <a:xfrm>
            <a:off x="763018" y="5440361"/>
            <a:ext cx="11017224" cy="1022916"/>
          </a:xfrm>
          <a:prstGeom prst="rect">
            <a:avLst/>
          </a:prstGeom>
          <a:noFill/>
        </p:spPr>
        <p:txBody>
          <a:bodyPr wrap="square" lIns="0" tIns="0" rIns="0" bIns="0" anchor="t" anchorCtr="0">
            <a:noAutofit/>
          </a:bodyPr>
          <a:lstStyle/>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Проведение информационного семинара по создания рабочей команды проекта, организации и проведению добровольческих экологических акций, направленных на экологическое просвещение населения</a:t>
            </a:r>
            <a:r>
              <a:rPr lang="ru-RU" sz="2400" dirty="0" smtClean="0">
                <a:latin typeface="GPN_DIN Condensed" panose="020B0706020202020204" pitchFamily="34" charset="0"/>
                <a:ea typeface="GPN_DIN Condensed" panose="020B0706020202020204" pitchFamily="34" charset="0"/>
              </a:rPr>
              <a:t>.</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Проведение работ по благоустройству озер - предотвращение загрязнения водного объекта</a:t>
            </a:r>
            <a:r>
              <a:rPr lang="ru-RU" sz="2400" dirty="0" smtClean="0">
                <a:latin typeface="GPN_DIN Condensed" panose="020B0706020202020204" pitchFamily="34" charset="0"/>
                <a:ea typeface="GPN_DIN Condensed" panose="020B0706020202020204" pitchFamily="34" charset="0"/>
              </a:rPr>
              <a:t>.</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Проведение общественного мониторинга озер</a:t>
            </a:r>
            <a:r>
              <a:rPr lang="ru-RU" sz="2400" dirty="0" smtClean="0">
                <a:latin typeface="GPN_DIN Condensed" panose="020B0706020202020204" pitchFamily="34" charset="0"/>
                <a:ea typeface="GPN_DIN Condensed" panose="020B0706020202020204" pitchFamily="34" charset="0"/>
              </a:rPr>
              <a:t>.</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Издание информационных материалов об озерах </a:t>
            </a:r>
            <a:r>
              <a:rPr lang="ru-RU" sz="2400" dirty="0" smtClean="0">
                <a:latin typeface="GPN_DIN Condensed" panose="020B0706020202020204" pitchFamily="34" charset="0"/>
                <a:ea typeface="GPN_DIN Condensed" panose="020B0706020202020204" pitchFamily="34" charset="0"/>
              </a:rPr>
              <a:t>города.</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Информирование населения об экологических проблемах водных объектов через тематические </a:t>
            </a:r>
            <a:r>
              <a:rPr lang="ru-RU" sz="2400" dirty="0" smtClean="0">
                <a:latin typeface="GPN_DIN Condensed" panose="020B0706020202020204" pitchFamily="34" charset="0"/>
                <a:ea typeface="GPN_DIN Condensed" panose="020B0706020202020204" pitchFamily="34" charset="0"/>
              </a:rPr>
              <a:t>акции.</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Организация водного патруля на территории </a:t>
            </a:r>
            <a:r>
              <a:rPr lang="ru-RU" sz="2400" dirty="0" smtClean="0">
                <a:latin typeface="GPN_DIN Condensed" panose="020B0706020202020204" pitchFamily="34" charset="0"/>
                <a:ea typeface="GPN_DIN Condensed" panose="020B0706020202020204" pitchFamily="34" charset="0"/>
              </a:rPr>
              <a:t>озер.</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Организация и проведение общественных слушаний для решения проблем водных </a:t>
            </a:r>
            <a:r>
              <a:rPr lang="ru-RU" sz="2400" dirty="0" smtClean="0">
                <a:latin typeface="GPN_DIN Condensed" panose="020B0706020202020204" pitchFamily="34" charset="0"/>
                <a:ea typeface="GPN_DIN Condensed" panose="020B0706020202020204" pitchFamily="34" charset="0"/>
              </a:rPr>
              <a:t>объектов.</a:t>
            </a:r>
          </a:p>
          <a:p>
            <a:pPr marL="457200" lvl="0" indent="-457200">
              <a:buClr>
                <a:schemeClr val="accent1"/>
              </a:buClr>
              <a:buFont typeface="Arial" panose="020B0604020202020204" pitchFamily="34" charset="0"/>
              <a:buChar char="•"/>
            </a:pPr>
            <a:r>
              <a:rPr lang="ru-RU" sz="2400" dirty="0">
                <a:latin typeface="GPN_DIN Condensed" panose="020B0706020202020204" pitchFamily="34" charset="0"/>
                <a:ea typeface="GPN_DIN Condensed" panose="020B0706020202020204" pitchFamily="34" charset="0"/>
              </a:rPr>
              <a:t>Освещение деятельности проекта в </a:t>
            </a:r>
            <a:r>
              <a:rPr lang="ru-RU" sz="2400" dirty="0" smtClean="0">
                <a:latin typeface="GPN_DIN Condensed" panose="020B0706020202020204" pitchFamily="34" charset="0"/>
                <a:ea typeface="GPN_DIN Condensed" panose="020B0706020202020204" pitchFamily="34" charset="0"/>
              </a:rPr>
              <a:t>СМИ.</a:t>
            </a:r>
            <a:endParaRPr lang="ru-RU" sz="2400"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smtClean="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a:p>
            <a:pPr marL="457200" lvl="0" indent="-457200">
              <a:buClr>
                <a:schemeClr val="accent1"/>
              </a:buClr>
              <a:buFont typeface="Arial" panose="020B0604020202020204" pitchFamily="34" charset="0"/>
              <a:buChar char="•"/>
            </a:pPr>
            <a:endParaRPr lang="ru-RU" sz="2800" b="1" dirty="0">
              <a:latin typeface="GPN_DIN Condensed" panose="020B0706020202020204" pitchFamily="34" charset="0"/>
              <a:ea typeface="GPN_DIN Condensed" panose="020B0706020202020204" pitchFamily="34" charset="0"/>
            </a:endParaRPr>
          </a:p>
        </p:txBody>
      </p:sp>
      <p:sp>
        <p:nvSpPr>
          <p:cNvPr id="22" name="Номер слайда 2">
            <a:extLst>
              <a:ext uri="{FF2B5EF4-FFF2-40B4-BE49-F238E27FC236}">
                <a16:creationId xmlns="" xmlns:a16="http://schemas.microsoft.com/office/drawing/2014/main" id="{683D9229-986F-3640-88CD-48ADFDFA101B}"/>
              </a:ext>
            </a:extLst>
          </p:cNvPr>
          <p:cNvSpPr>
            <a:spLocks noGrp="1"/>
          </p:cNvSpPr>
          <p:nvPr>
            <p:ph type="sldNum" sz="quarter" idx="7"/>
          </p:nvPr>
        </p:nvSpPr>
        <p:spPr>
          <a:xfrm>
            <a:off x="18662650" y="10162068"/>
            <a:ext cx="654772" cy="353943"/>
          </a:xfrm>
        </p:spPr>
        <p:txBody>
          <a:bodyPr/>
          <a:lstStyle/>
          <a:p>
            <a:pPr marL="38100">
              <a:spcBef>
                <a:spcPts val="130"/>
              </a:spcBef>
            </a:pPr>
            <a:fld id="{81D60167-4931-47E6-BA6A-407CBD079E47}" type="slidenum">
              <a:rPr lang="ru-RU" smtClean="0"/>
              <a:pPr marL="38100">
                <a:spcBef>
                  <a:spcPts val="130"/>
                </a:spcBef>
              </a:pPr>
              <a:t>4</a:t>
            </a:fld>
            <a:endParaRPr lang="ru-RU" dirty="0"/>
          </a:p>
        </p:txBody>
      </p:sp>
      <p:grpSp>
        <p:nvGrpSpPr>
          <p:cNvPr id="23" name="Группа 22"/>
          <p:cNvGrpSpPr/>
          <p:nvPr/>
        </p:nvGrpSpPr>
        <p:grpSpPr>
          <a:xfrm>
            <a:off x="12932370" y="-1376009"/>
            <a:ext cx="7215745" cy="3458734"/>
            <a:chOff x="11347448" y="2119346"/>
            <a:chExt cx="8756650" cy="4171119"/>
          </a:xfrm>
        </p:grpSpPr>
        <p:sp>
          <p:nvSpPr>
            <p:cNvPr id="24" name="Freeform: Shape 11">
              <a:extLst>
                <a:ext uri="{FF2B5EF4-FFF2-40B4-BE49-F238E27FC236}">
                  <a16:creationId xmlns="" xmlns:a16="http://schemas.microsoft.com/office/drawing/2014/main" id="{E9CCAD25-DDAF-446B-B12A-183EEA798F6A}"/>
                </a:ext>
              </a:extLst>
            </p:cNvPr>
            <p:cNvSpPr/>
            <p:nvPr/>
          </p:nvSpPr>
          <p:spPr>
            <a:xfrm rot="5400000" flipH="1">
              <a:off x="14490916" y="-1024122"/>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sp>
          <p:nvSpPr>
            <p:cNvPr id="25" name="Freeform: Shape 12">
              <a:extLst>
                <a:ext uri="{FF2B5EF4-FFF2-40B4-BE49-F238E27FC236}">
                  <a16:creationId xmlns="" xmlns:a16="http://schemas.microsoft.com/office/drawing/2014/main" id="{10B42ED3-A679-4CBD-9DA8-1285EE48959C}"/>
                </a:ext>
              </a:extLst>
            </p:cNvPr>
            <p:cNvSpPr/>
            <p:nvPr/>
          </p:nvSpPr>
          <p:spPr>
            <a:xfrm rot="5400000" flipH="1">
              <a:off x="14490916" y="677284"/>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E659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grpSp>
    </p:spTree>
    <p:extLst>
      <p:ext uri="{BB962C8B-B14F-4D97-AF65-F5344CB8AC3E}">
        <p14:creationId xmlns:p14="http://schemas.microsoft.com/office/powerpoint/2010/main" xmlns="" val="262748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1061C960-2D93-0442-B0AC-EE1DE2B229B8}"/>
              </a:ext>
            </a:extLst>
          </p:cNvPr>
          <p:cNvSpPr>
            <a:spLocks noGrp="1"/>
          </p:cNvSpPr>
          <p:nvPr>
            <p:ph type="sldNum" sz="quarter" idx="7"/>
          </p:nvPr>
        </p:nvSpPr>
        <p:spPr/>
        <p:txBody>
          <a:bodyPr/>
          <a:lstStyle/>
          <a:p>
            <a:pPr marL="38100">
              <a:spcBef>
                <a:spcPts val="130"/>
              </a:spcBef>
            </a:pPr>
            <a:fld id="{81D60167-4931-47E6-BA6A-407CBD079E47}" type="slidenum">
              <a:rPr lang="ru-RU" smtClean="0"/>
              <a:pPr marL="38100">
                <a:spcBef>
                  <a:spcPts val="130"/>
                </a:spcBef>
              </a:pPr>
              <a:t>5</a:t>
            </a:fld>
            <a:endParaRPr lang="ru-RU" dirty="0"/>
          </a:p>
        </p:txBody>
      </p:sp>
      <p:sp>
        <p:nvSpPr>
          <p:cNvPr id="4" name="Заголовок 3">
            <a:extLst>
              <a:ext uri="{FF2B5EF4-FFF2-40B4-BE49-F238E27FC236}">
                <a16:creationId xmlns="" xmlns:a16="http://schemas.microsoft.com/office/drawing/2014/main" id="{CE374E6D-B41D-0848-957C-ECBECB581B36}"/>
              </a:ext>
            </a:extLst>
          </p:cNvPr>
          <p:cNvSpPr>
            <a:spLocks noGrp="1"/>
          </p:cNvSpPr>
          <p:nvPr>
            <p:ph type="title"/>
          </p:nvPr>
        </p:nvSpPr>
        <p:spPr>
          <a:xfrm>
            <a:off x="888832" y="6583369"/>
            <a:ext cx="16592770" cy="3071834"/>
          </a:xfrm>
        </p:spPr>
        <p:txBody>
          <a:bodyPr/>
          <a:lstStyle/>
          <a:p>
            <a:r>
              <a:rPr lang="ru-RU" sz="2400" dirty="0" smtClean="0"/>
              <a:t>Координационный совет заранее планирует вопросы общественных слушаний, приглашает организации и учреждения</a:t>
            </a:r>
            <a:br>
              <a:rPr lang="ru-RU" sz="2400" dirty="0" smtClean="0"/>
            </a:br>
            <a:r>
              <a:rPr lang="ru-RU" sz="2400" dirty="0" smtClean="0"/>
              <a:t>и обеспечивает мероприятие необходимыми расходными материалами. Для участия в общественных слушаниях привлекаются представители местного населения, экологических дружин, администрации, </a:t>
            </a:r>
            <a:r>
              <a:rPr lang="ru-RU" sz="2400" dirty="0" err="1" smtClean="0"/>
              <a:t>Росприроднадзор</a:t>
            </a:r>
            <a:r>
              <a:rPr lang="ru-RU" sz="2400" dirty="0" smtClean="0"/>
              <a:t>, специалистов </a:t>
            </a:r>
            <a:r>
              <a:rPr lang="ru-RU" sz="2400" dirty="0" err="1" smtClean="0"/>
              <a:t>Нижне-обского</a:t>
            </a:r>
            <a:r>
              <a:rPr lang="ru-RU" sz="2400" dirty="0" smtClean="0"/>
              <a:t> Бассейнового Водного управления (НО БВУ) по Омской области, ученые – представители экспертной комиссии, участники проекта – не менее 35 человек. Итогом работы общественных слушаний станет резолюция в органы надзора, Администрации</a:t>
            </a:r>
            <a:br>
              <a:rPr lang="ru-RU" sz="2400" dirty="0" smtClean="0"/>
            </a:br>
            <a:r>
              <a:rPr lang="ru-RU" sz="2400" dirty="0" smtClean="0"/>
              <a:t>и выработан план совместных мероприятий на водных объектах города Омска.</a:t>
            </a:r>
            <a:endParaRPr lang="ru-RU" sz="2400" dirty="0"/>
          </a:p>
        </p:txBody>
      </p:sp>
      <p:sp>
        <p:nvSpPr>
          <p:cNvPr id="6" name="Прямоугольник 5"/>
          <p:cNvSpPr/>
          <p:nvPr/>
        </p:nvSpPr>
        <p:spPr>
          <a:xfrm>
            <a:off x="835026" y="2198291"/>
            <a:ext cx="14243049" cy="1107996"/>
          </a:xfrm>
          <a:prstGeom prst="rect">
            <a:avLst/>
          </a:prstGeom>
        </p:spPr>
        <p:txBody>
          <a:bodyPr wrap="square">
            <a:spAutoFit/>
          </a:bodyPr>
          <a:lstStyle/>
          <a:p>
            <a:r>
              <a:rPr lang="ru-RU" sz="6600" kern="0" dirty="0">
                <a:solidFill>
                  <a:srgbClr val="009AFF"/>
                </a:solidFill>
                <a:latin typeface="GPN_DIN Condensed Bold"/>
              </a:rPr>
              <a:t>КРАТКОЕ ОПИСАНИЕ ПРОЕКТА</a:t>
            </a:r>
            <a:endParaRPr lang="ru-RU" dirty="0"/>
          </a:p>
        </p:txBody>
      </p:sp>
      <p:sp>
        <p:nvSpPr>
          <p:cNvPr id="9" name="Прямоугольник 8"/>
          <p:cNvSpPr/>
          <p:nvPr/>
        </p:nvSpPr>
        <p:spPr>
          <a:xfrm>
            <a:off x="907034" y="3206403"/>
            <a:ext cx="9627957" cy="553998"/>
          </a:xfrm>
          <a:prstGeom prst="rect">
            <a:avLst/>
          </a:prstGeom>
        </p:spPr>
        <p:txBody>
          <a:bodyPr wrap="none">
            <a:spAutoFit/>
          </a:bodyPr>
          <a:lstStyle/>
          <a:p>
            <a:r>
              <a:rPr lang="ru-RU" sz="3000" kern="0" dirty="0">
                <a:solidFill>
                  <a:srgbClr val="E65907"/>
                </a:solidFill>
                <a:latin typeface="GPN_DIN Condensed Bold"/>
              </a:rPr>
              <a:t>Проект направлен на благоустройство озер в черте города Омска:</a:t>
            </a:r>
            <a:endParaRPr lang="ru-RU" sz="3000" dirty="0"/>
          </a:p>
        </p:txBody>
      </p:sp>
      <p:sp>
        <p:nvSpPr>
          <p:cNvPr id="10" name="Прямоугольник 9"/>
          <p:cNvSpPr/>
          <p:nvPr/>
        </p:nvSpPr>
        <p:spPr>
          <a:xfrm>
            <a:off x="907034" y="3782467"/>
            <a:ext cx="17929992" cy="2677656"/>
          </a:xfrm>
          <a:prstGeom prst="rect">
            <a:avLst/>
          </a:prstGeom>
        </p:spPr>
        <p:txBody>
          <a:bodyPr wrap="square">
            <a:spAutoFit/>
          </a:bodyPr>
          <a:lstStyle/>
          <a:p>
            <a:pPr marL="457200" indent="-457200">
              <a:buFont typeface="Arial" panose="020B0604020202020204" pitchFamily="34" charset="0"/>
              <a:buChar char="•"/>
            </a:pPr>
            <a:r>
              <a:rPr lang="ru-RU" sz="2400" kern="0" dirty="0">
                <a:solidFill>
                  <a:srgbClr val="E65907"/>
                </a:solidFill>
                <a:latin typeface="GPN_DIN Condensed Bold"/>
              </a:rPr>
              <a:t>Проведение информационных семинаров по экологическим проблемам озер, акции, направленные на просвещение населения; общественная экологическая экспертиза; марафон «Вода для жизни» и другие </a:t>
            </a:r>
            <a:r>
              <a:rPr lang="ru-RU" sz="2400" kern="0" dirty="0" err="1">
                <a:solidFill>
                  <a:srgbClr val="E65907"/>
                </a:solidFill>
                <a:latin typeface="GPN_DIN Condensed Bold"/>
              </a:rPr>
              <a:t>мероариятия</a:t>
            </a:r>
            <a:r>
              <a:rPr lang="ru-RU" sz="2400" kern="0" dirty="0" smtClean="0">
                <a:solidFill>
                  <a:srgbClr val="E65907"/>
                </a:solidFill>
                <a:latin typeface="GPN_DIN Condensed Bold"/>
              </a:rPr>
              <a:t>.</a:t>
            </a:r>
          </a:p>
          <a:p>
            <a:pPr marL="457200" indent="-457200">
              <a:buFont typeface="Arial" panose="020B0604020202020204" pitchFamily="34" charset="0"/>
              <a:buChar char="•"/>
            </a:pPr>
            <a:r>
              <a:rPr lang="ru-RU" sz="2400" kern="0" dirty="0">
                <a:solidFill>
                  <a:srgbClr val="E65907"/>
                </a:solidFill>
                <a:latin typeface="GPN_DIN Condensed Bold"/>
              </a:rPr>
              <a:t>По итогам реализации мероприятий основного этапа издается информационное пособие по трем озерам Ленинского административного округа: </a:t>
            </a:r>
            <a:r>
              <a:rPr lang="ru-RU" sz="2400" kern="0" dirty="0" err="1">
                <a:solidFill>
                  <a:srgbClr val="E65907"/>
                </a:solidFill>
                <a:latin typeface="GPN_DIN Condensed Bold"/>
              </a:rPr>
              <a:t>Чередовое</a:t>
            </a:r>
            <a:r>
              <a:rPr lang="ru-RU" sz="2400" kern="0" dirty="0">
                <a:solidFill>
                  <a:srgbClr val="E65907"/>
                </a:solidFill>
                <a:latin typeface="GPN_DIN Condensed Bold"/>
              </a:rPr>
              <a:t>, Соленое, Круглое, в количестве 100 экземпляров, которое распространяется среди организаций и учреждений – участников проекта</a:t>
            </a:r>
            <a:r>
              <a:rPr lang="ru-RU" sz="2400" kern="0" dirty="0" smtClean="0">
                <a:solidFill>
                  <a:srgbClr val="E65907"/>
                </a:solidFill>
                <a:latin typeface="GPN_DIN Condensed Bold"/>
              </a:rPr>
              <a:t>.</a:t>
            </a:r>
          </a:p>
          <a:p>
            <a:pPr marL="457200" indent="-457200">
              <a:buFont typeface="Arial" panose="020B0604020202020204" pitchFamily="34" charset="0"/>
              <a:buChar char="•"/>
            </a:pPr>
            <a:r>
              <a:rPr lang="ru-RU" sz="2400" kern="0" dirty="0">
                <a:solidFill>
                  <a:srgbClr val="E65907"/>
                </a:solidFill>
                <a:latin typeface="GPN_DIN Condensed Bold"/>
              </a:rPr>
              <a:t>Общественные слушания проводятся с целью знакомства с мнениями всех заинтересованных сторон по проблемам экосистем водоемов и принятия общего решения по восстановлению жизнеспособности водоемов.</a:t>
            </a:r>
            <a:endParaRPr lang="ru-RU" sz="2400" dirty="0"/>
          </a:p>
        </p:txBody>
      </p:sp>
    </p:spTree>
    <p:extLst>
      <p:ext uri="{BB962C8B-B14F-4D97-AF65-F5344CB8AC3E}">
        <p14:creationId xmlns:p14="http://schemas.microsoft.com/office/powerpoint/2010/main" xmlns="" val="196202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7"/>
          </p:nvPr>
        </p:nvSpPr>
        <p:spPr/>
        <p:txBody>
          <a:bodyPr/>
          <a:lstStyle/>
          <a:p>
            <a:pPr marL="38100">
              <a:spcBef>
                <a:spcPts val="130"/>
              </a:spcBef>
            </a:pPr>
            <a:fld id="{81D60167-4931-47E6-BA6A-407CBD079E47}" type="slidenum">
              <a:rPr lang="ru-RU" smtClean="0"/>
              <a:pPr marL="38100">
                <a:spcBef>
                  <a:spcPts val="130"/>
                </a:spcBef>
              </a:pPr>
              <a:t>6</a:t>
            </a:fld>
            <a:endParaRPr lang="ru-RU" dirty="0"/>
          </a:p>
        </p:txBody>
      </p:sp>
      <p:sp>
        <p:nvSpPr>
          <p:cNvPr id="7" name="Заголовок 6"/>
          <p:cNvSpPr>
            <a:spLocks noGrp="1"/>
          </p:cNvSpPr>
          <p:nvPr>
            <p:ph type="title"/>
          </p:nvPr>
        </p:nvSpPr>
        <p:spPr/>
        <p:txBody>
          <a:bodyPr/>
          <a:lstStyle/>
          <a:p>
            <a:r>
              <a:rPr lang="ru-RU" dirty="0"/>
              <a:t>ПЛАН-ГРАФИК </a:t>
            </a:r>
            <a:br>
              <a:rPr lang="ru-RU" dirty="0"/>
            </a:br>
            <a:r>
              <a:rPr lang="ru-RU" dirty="0"/>
              <a:t>РЕАЛИЗАЦИИ ПРОЕКТА</a:t>
            </a:r>
          </a:p>
        </p:txBody>
      </p:sp>
      <p:cxnSp>
        <p:nvCxnSpPr>
          <p:cNvPr id="17" name="Прямая со стрелкой 16"/>
          <p:cNvCxnSpPr/>
          <p:nvPr/>
        </p:nvCxnSpPr>
        <p:spPr>
          <a:xfrm>
            <a:off x="3643522" y="4447117"/>
            <a:ext cx="1656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790310" y="4197084"/>
            <a:ext cx="2667000" cy="5000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latin typeface="GPN_DIN Condensed" panose="020B0506020202020204" pitchFamily="34" charset="-52"/>
                <a:ea typeface="GPN_DIN Condensed" panose="020B0506020202020204" pitchFamily="34" charset="-52"/>
              </a:rPr>
              <a:t>1 МАЯ – 30 ИЮНЯ</a:t>
            </a:r>
            <a:endParaRPr lang="ru-RU" sz="2300" b="1" dirty="0">
              <a:latin typeface="GPN_DIN Condensed" panose="020B0506020202020204" pitchFamily="34" charset="-52"/>
              <a:ea typeface="GPN_DIN Condensed" panose="020B0506020202020204" pitchFamily="34" charset="-52"/>
            </a:endParaRPr>
          </a:p>
        </p:txBody>
      </p:sp>
      <p:sp>
        <p:nvSpPr>
          <p:cNvPr id="24" name="Текст 6">
            <a:extLst>
              <a:ext uri="{FF2B5EF4-FFF2-40B4-BE49-F238E27FC236}">
                <a16:creationId xmlns="" xmlns:a16="http://schemas.microsoft.com/office/drawing/2014/main" id="{48781273-96E3-3C42-9D4B-2ABF1C6980EB}"/>
              </a:ext>
            </a:extLst>
          </p:cNvPr>
          <p:cNvSpPr>
            <a:spLocks noGrp="1"/>
          </p:cNvSpPr>
          <p:nvPr>
            <p:ph type="body" sz="quarter" idx="11"/>
          </p:nvPr>
        </p:nvSpPr>
        <p:spPr>
          <a:xfrm>
            <a:off x="840869" y="5197216"/>
            <a:ext cx="3378533" cy="4633923"/>
          </a:xfrm>
        </p:spPr>
        <p:txBody>
          <a:bodyPr/>
          <a:lstStyle/>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rPr>
              <a:t>Установочный семинар</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rPr>
              <a:t>Создание координационного совета.</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rPr>
              <a:t>Оформление информационных материалов (буклеты, баннеры, </a:t>
            </a:r>
            <a:r>
              <a:rPr lang="ru-RU" sz="2400" dirty="0" err="1" smtClean="0">
                <a:solidFill>
                  <a:schemeClr val="accent5"/>
                </a:solidFill>
                <a:latin typeface="GPN_DIN Condensed" panose="020B0506020202020204" pitchFamily="34" charset="-52"/>
                <a:ea typeface="GPN_DIN Condensed" panose="020B0506020202020204" pitchFamily="34" charset="-52"/>
              </a:rPr>
              <a:t>ра-ллап</a:t>
            </a:r>
            <a:r>
              <a:rPr lang="ru-RU" sz="2400" dirty="0" smtClean="0">
                <a:solidFill>
                  <a:schemeClr val="accent5"/>
                </a:solidFill>
                <a:latin typeface="GPN_DIN Condensed" panose="020B0506020202020204" pitchFamily="34" charset="-52"/>
                <a:ea typeface="GPN_DIN Condensed" panose="020B0506020202020204" pitchFamily="34" charset="-52"/>
              </a:rPr>
              <a:t>, листовки).</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rPr>
              <a:t>Информирование населения в соц. сети.</a:t>
            </a:r>
            <a:endParaRPr lang="ru-RU" sz="2400" dirty="0">
              <a:solidFill>
                <a:schemeClr val="accent5"/>
              </a:solidFill>
              <a:latin typeface="GPN_DIN Condensed" panose="020B0506020202020204" pitchFamily="34" charset="-52"/>
              <a:ea typeface="GPN_DIN Condensed" panose="020B0506020202020204" pitchFamily="34" charset="-52"/>
            </a:endParaRPr>
          </a:p>
        </p:txBody>
      </p:sp>
      <p:sp>
        <p:nvSpPr>
          <p:cNvPr id="34" name="Скругленный прямоугольник 33"/>
          <p:cNvSpPr/>
          <p:nvPr/>
        </p:nvSpPr>
        <p:spPr>
          <a:xfrm>
            <a:off x="5557012" y="4197084"/>
            <a:ext cx="2667000" cy="5000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latin typeface="GPN_DIN Condensed" panose="020B0506020202020204" pitchFamily="34" charset="-52"/>
                <a:ea typeface="GPN_DIN Condensed" panose="020B0506020202020204" pitchFamily="34" charset="-52"/>
              </a:rPr>
              <a:t>15 ИЮНЯ – 1 ОКТЯБРА</a:t>
            </a:r>
            <a:endParaRPr lang="ru-RU" sz="2300" b="1" dirty="0">
              <a:latin typeface="GPN_DIN Condensed" panose="020B0506020202020204" pitchFamily="34" charset="-52"/>
              <a:ea typeface="GPN_DIN Condensed" panose="020B0506020202020204" pitchFamily="34" charset="-52"/>
            </a:endParaRPr>
          </a:p>
        </p:txBody>
      </p:sp>
      <p:sp>
        <p:nvSpPr>
          <p:cNvPr id="35" name="Текст 6">
            <a:extLst>
              <a:ext uri="{FF2B5EF4-FFF2-40B4-BE49-F238E27FC236}">
                <a16:creationId xmlns="" xmlns:a16="http://schemas.microsoft.com/office/drawing/2014/main" id="{48781273-96E3-3C42-9D4B-2ABF1C6980EB}"/>
              </a:ext>
            </a:extLst>
          </p:cNvPr>
          <p:cNvSpPr>
            <a:spLocks noGrp="1"/>
          </p:cNvSpPr>
          <p:nvPr>
            <p:ph type="body" sz="quarter" idx="11"/>
          </p:nvPr>
        </p:nvSpPr>
        <p:spPr>
          <a:xfrm>
            <a:off x="5515546" y="5186385"/>
            <a:ext cx="3343781" cy="4644753"/>
          </a:xfrm>
        </p:spPr>
        <p:txBody>
          <a:bodyPr/>
          <a:lstStyle/>
          <a:p>
            <a:pPr marL="342900" indent="-342900" algn="l">
              <a:spcAft>
                <a:spcPts val="0"/>
              </a:spcAft>
              <a:buClr>
                <a:schemeClr val="accent1"/>
              </a:buClr>
              <a:buFont typeface="Arial" panose="020B0604020202020204" pitchFamily="34" charset="0"/>
              <a:buChar char="•"/>
            </a:pPr>
            <a:r>
              <a:rPr lang="ru-RU" sz="2400" dirty="0">
                <a:solidFill>
                  <a:schemeClr val="accent5"/>
                </a:solidFill>
                <a:latin typeface="GPN_DIN Condensed" panose="020B0506020202020204" pitchFamily="34" charset="-52"/>
                <a:ea typeface="GPN_DIN Condensed" panose="020B0506020202020204" pitchFamily="34" charset="-52"/>
                <a:cs typeface="Times New Roman" pitchFamily="18" charset="0"/>
              </a:rPr>
              <a:t>Проведение </a:t>
            </a: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акций по благоустройству водных объектов.</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Проведение анализа воды озер Соленого и </a:t>
            </a:r>
            <a:r>
              <a:rPr lang="ru-RU" sz="2400" dirty="0" err="1" smtClean="0">
                <a:solidFill>
                  <a:schemeClr val="accent5"/>
                </a:solidFill>
                <a:latin typeface="GPN_DIN Condensed" panose="020B0506020202020204" pitchFamily="34" charset="-52"/>
                <a:ea typeface="GPN_DIN Condensed" panose="020B0506020202020204" pitchFamily="34" charset="-52"/>
                <a:cs typeface="Times New Roman" pitchFamily="18" charset="0"/>
              </a:rPr>
              <a:t>Чередового</a:t>
            </a: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 Кривого</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Работа со СМИ</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Создание водного сообщества.</a:t>
            </a:r>
            <a:endParaRPr lang="ru-RU" sz="2400" dirty="0">
              <a:solidFill>
                <a:schemeClr val="accent5"/>
              </a:solidFill>
              <a:latin typeface="GPN_DIN Condensed" panose="020B0506020202020204" pitchFamily="34" charset="-52"/>
              <a:ea typeface="GPN_DIN Condensed" panose="020B0506020202020204" pitchFamily="34" charset="-52"/>
            </a:endParaRPr>
          </a:p>
        </p:txBody>
      </p:sp>
      <p:sp>
        <p:nvSpPr>
          <p:cNvPr id="38" name="Скругленный прямоугольник 37"/>
          <p:cNvSpPr/>
          <p:nvPr/>
        </p:nvSpPr>
        <p:spPr>
          <a:xfrm>
            <a:off x="10210280" y="4197085"/>
            <a:ext cx="3082130" cy="5000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latin typeface="GPN_DIN Condensed" panose="020B0506020202020204" pitchFamily="34" charset="-52"/>
                <a:ea typeface="GPN_DIN Condensed" panose="020B0506020202020204" pitchFamily="34" charset="-52"/>
              </a:rPr>
              <a:t>1  АВГУСТА – 15 НОЯБРЯ </a:t>
            </a:r>
            <a:endParaRPr lang="ru-RU" sz="2300" b="1" dirty="0">
              <a:latin typeface="GPN_DIN Condensed" panose="020B0506020202020204" pitchFamily="34" charset="-52"/>
              <a:ea typeface="GPN_DIN Condensed" panose="020B0506020202020204" pitchFamily="34" charset="-52"/>
            </a:endParaRPr>
          </a:p>
        </p:txBody>
      </p:sp>
      <p:sp>
        <p:nvSpPr>
          <p:cNvPr id="39" name="Текст 6">
            <a:extLst>
              <a:ext uri="{FF2B5EF4-FFF2-40B4-BE49-F238E27FC236}">
                <a16:creationId xmlns="" xmlns:a16="http://schemas.microsoft.com/office/drawing/2014/main" id="{48781273-96E3-3C42-9D4B-2ABF1C6980EB}"/>
              </a:ext>
            </a:extLst>
          </p:cNvPr>
          <p:cNvSpPr>
            <a:spLocks noGrp="1"/>
          </p:cNvSpPr>
          <p:nvPr>
            <p:ph type="body" sz="quarter" idx="11"/>
          </p:nvPr>
        </p:nvSpPr>
        <p:spPr>
          <a:xfrm>
            <a:off x="10236661" y="5186386"/>
            <a:ext cx="3343781" cy="4491046"/>
          </a:xfrm>
        </p:spPr>
        <p:txBody>
          <a:bodyPr/>
          <a:lstStyle/>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Образовательный сбор.</a:t>
            </a:r>
          </a:p>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Открытый конкурс «В защиту озер».</a:t>
            </a:r>
          </a:p>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Тематическая акция «В защиту водных объектов».</a:t>
            </a:r>
          </a:p>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Водный МАРАФОН.</a:t>
            </a:r>
          </a:p>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Итоговый круглый стол.</a:t>
            </a:r>
          </a:p>
          <a:p>
            <a:pPr marL="457200" indent="-4572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Патрулирование водного патруля на озерах города Омска.</a:t>
            </a:r>
          </a:p>
          <a:p>
            <a:pPr algn="l">
              <a:spcAft>
                <a:spcPts val="0"/>
              </a:spcAft>
            </a:pPr>
            <a:endParaRPr lang="ru-RU" sz="2400" dirty="0">
              <a:solidFill>
                <a:schemeClr val="accent5"/>
              </a:solidFill>
              <a:latin typeface="GPN_DIN Condensed" panose="020B0506020202020204" pitchFamily="34" charset="-52"/>
              <a:ea typeface="GPN_DIN Condensed" panose="020B0506020202020204" pitchFamily="34" charset="-52"/>
            </a:endParaRPr>
          </a:p>
        </p:txBody>
      </p:sp>
      <p:sp>
        <p:nvSpPr>
          <p:cNvPr id="40" name="Скругленный прямоугольник 39"/>
          <p:cNvSpPr/>
          <p:nvPr/>
        </p:nvSpPr>
        <p:spPr>
          <a:xfrm>
            <a:off x="15308634" y="4197084"/>
            <a:ext cx="3312368" cy="5000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300" b="1" dirty="0" smtClean="0">
                <a:latin typeface="GPN_DIN Condensed" panose="020B0506020202020204" pitchFamily="34" charset="-52"/>
                <a:ea typeface="GPN_DIN Condensed" panose="020B0506020202020204" pitchFamily="34" charset="-52"/>
              </a:rPr>
              <a:t>20 СЕНТЯБРЯ – 30 НОЯБРЯ</a:t>
            </a:r>
            <a:endParaRPr lang="ru-RU" sz="2300" b="1" dirty="0">
              <a:latin typeface="GPN_DIN Condensed" panose="020B0506020202020204" pitchFamily="34" charset="-52"/>
              <a:ea typeface="GPN_DIN Condensed" panose="020B0506020202020204" pitchFamily="34" charset="-52"/>
            </a:endParaRPr>
          </a:p>
        </p:txBody>
      </p:sp>
      <p:sp>
        <p:nvSpPr>
          <p:cNvPr id="41" name="Текст 6">
            <a:extLst>
              <a:ext uri="{FF2B5EF4-FFF2-40B4-BE49-F238E27FC236}">
                <a16:creationId xmlns="" xmlns:a16="http://schemas.microsoft.com/office/drawing/2014/main" id="{48781273-96E3-3C42-9D4B-2ABF1C6980EB}"/>
              </a:ext>
            </a:extLst>
          </p:cNvPr>
          <p:cNvSpPr>
            <a:spLocks noGrp="1"/>
          </p:cNvSpPr>
          <p:nvPr>
            <p:ph type="body" sz="quarter" idx="11"/>
          </p:nvPr>
        </p:nvSpPr>
        <p:spPr>
          <a:xfrm>
            <a:off x="15308634" y="5186386"/>
            <a:ext cx="3343781" cy="4348170"/>
          </a:xfrm>
        </p:spPr>
        <p:txBody>
          <a:bodyPr/>
          <a:lstStyle/>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Общественные слушания.</a:t>
            </a:r>
          </a:p>
          <a:p>
            <a:pPr marL="342900" indent="-342900" algn="l">
              <a:spcAft>
                <a:spcPts val="0"/>
              </a:spcAft>
              <a:buClr>
                <a:schemeClr val="accent1"/>
              </a:buClr>
              <a:buFont typeface="Arial" panose="020B0604020202020204" pitchFamily="34" charset="0"/>
              <a:buChar char="•"/>
            </a:pPr>
            <a:r>
              <a:rPr lang="ru-RU" sz="2400" dirty="0" smtClean="0">
                <a:solidFill>
                  <a:schemeClr val="accent5"/>
                </a:solidFill>
                <a:latin typeface="GPN_DIN Condensed" panose="020B0506020202020204" pitchFamily="34" charset="-52"/>
                <a:ea typeface="GPN_DIN Condensed" panose="020B0506020202020204" pitchFamily="34" charset="-52"/>
                <a:cs typeface="Times New Roman" pitchFamily="18" charset="0"/>
              </a:rPr>
              <a:t>Сбор информации в населённых пунктах об антропогенных факторах воздействия на водоёмы.</a:t>
            </a:r>
            <a:endParaRPr lang="ru-RU" sz="2400" dirty="0">
              <a:solidFill>
                <a:schemeClr val="accent5"/>
              </a:solidFill>
              <a:latin typeface="GPN_DIN Condensed" panose="020B0506020202020204" pitchFamily="34" charset="-52"/>
              <a:ea typeface="GPN_DIN Condensed" panose="020B0506020202020204" pitchFamily="34" charset="-52"/>
              <a:cs typeface="Times New Roman" pitchFamily="18" charset="0"/>
            </a:endParaRPr>
          </a:p>
        </p:txBody>
      </p:sp>
      <p:cxnSp>
        <p:nvCxnSpPr>
          <p:cNvPr id="26" name="Прямая со стрелкой 25"/>
          <p:cNvCxnSpPr/>
          <p:nvPr/>
        </p:nvCxnSpPr>
        <p:spPr>
          <a:xfrm>
            <a:off x="8396050" y="4447117"/>
            <a:ext cx="1656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3436610" y="4483566"/>
            <a:ext cx="1656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806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7"/>
          </p:nvPr>
        </p:nvSpPr>
        <p:spPr/>
        <p:txBody>
          <a:bodyPr/>
          <a:lstStyle/>
          <a:p>
            <a:pPr marL="38100">
              <a:spcBef>
                <a:spcPts val="130"/>
              </a:spcBef>
            </a:pPr>
            <a:fld id="{81D60167-4931-47E6-BA6A-407CBD079E47}" type="slidenum">
              <a:rPr lang="ru-RU" smtClean="0">
                <a:solidFill>
                  <a:srgbClr val="FFFFFF"/>
                </a:solidFill>
              </a:rPr>
              <a:pPr marL="38100">
                <a:spcBef>
                  <a:spcPts val="130"/>
                </a:spcBef>
              </a:pPr>
              <a:t>7</a:t>
            </a:fld>
            <a:endParaRPr lang="ru-RU" dirty="0">
              <a:solidFill>
                <a:srgbClr val="FFFFFF"/>
              </a:solidFill>
            </a:endParaRPr>
          </a:p>
        </p:txBody>
      </p:sp>
      <p:sp>
        <p:nvSpPr>
          <p:cNvPr id="11" name="Нижний колонтитул 1"/>
          <p:cNvSpPr>
            <a:spLocks noGrp="1"/>
          </p:cNvSpPr>
          <p:nvPr>
            <p:ph type="ftr" sz="quarter" idx="5"/>
          </p:nvPr>
        </p:nvSpPr>
        <p:spPr>
          <a:xfrm>
            <a:off x="824970" y="10162068"/>
            <a:ext cx="2597680" cy="353943"/>
          </a:xfrm>
        </p:spPr>
        <p:txBody>
          <a:bodyPr/>
          <a:lstStyle/>
          <a:p>
            <a:pPr marL="12700">
              <a:spcBef>
                <a:spcPts val="130"/>
              </a:spcBef>
            </a:pPr>
            <a:endParaRPr lang="ru-RU" dirty="0"/>
          </a:p>
        </p:txBody>
      </p:sp>
      <p:sp>
        <p:nvSpPr>
          <p:cNvPr id="12" name="Заголовок 8"/>
          <p:cNvSpPr>
            <a:spLocks noGrp="1"/>
          </p:cNvSpPr>
          <p:nvPr>
            <p:ph type="title"/>
          </p:nvPr>
        </p:nvSpPr>
        <p:spPr>
          <a:xfrm>
            <a:off x="824969" y="854075"/>
            <a:ext cx="7890140" cy="1447800"/>
          </a:xfrm>
        </p:spPr>
        <p:txBody>
          <a:bodyPr/>
          <a:lstStyle/>
          <a:p>
            <a:r>
              <a:rPr lang="ru-RU" dirty="0">
                <a:solidFill>
                  <a:srgbClr val="004077"/>
                </a:solidFill>
              </a:rPr>
              <a:t>РЕЗУЛЬТАТЫ</a:t>
            </a:r>
          </a:p>
        </p:txBody>
      </p:sp>
      <p:sp>
        <p:nvSpPr>
          <p:cNvPr id="13" name="Подзаголовок 9"/>
          <p:cNvSpPr>
            <a:spLocks noGrp="1"/>
          </p:cNvSpPr>
          <p:nvPr>
            <p:ph type="subTitle" idx="4"/>
          </p:nvPr>
        </p:nvSpPr>
        <p:spPr>
          <a:xfrm>
            <a:off x="824969" y="1910259"/>
            <a:ext cx="9455681" cy="792088"/>
          </a:xfrm>
        </p:spPr>
        <p:txBody>
          <a:bodyPr anchor="t"/>
          <a:lstStyle/>
          <a:p>
            <a:pPr algn="l"/>
            <a:r>
              <a:rPr lang="ru-RU" sz="3600" dirty="0">
                <a:solidFill>
                  <a:srgbClr val="E65907"/>
                </a:solidFill>
              </a:rPr>
              <a:t>ГЛАВНЫЙ СОЦИАЛЬНЫЙ ЭФФЕКТ ПРОЕКТА</a:t>
            </a:r>
            <a:r>
              <a:rPr lang="ru-RU" sz="3600" dirty="0" smtClean="0">
                <a:solidFill>
                  <a:srgbClr val="E65907"/>
                </a:solidFill>
              </a:rPr>
              <a:t>:</a:t>
            </a:r>
            <a:endParaRPr lang="ru-RU" sz="3600" dirty="0">
              <a:solidFill>
                <a:srgbClr val="E65907"/>
              </a:solidFill>
            </a:endParaRPr>
          </a:p>
        </p:txBody>
      </p:sp>
      <p:sp>
        <p:nvSpPr>
          <p:cNvPr id="14" name="Текст 5">
            <a:extLst>
              <a:ext uri="{FF2B5EF4-FFF2-40B4-BE49-F238E27FC236}">
                <a16:creationId xmlns="" xmlns:a16="http://schemas.microsoft.com/office/drawing/2014/main" id="{9A8CC678-02B2-CD4A-8314-1C3E278B02DE}"/>
              </a:ext>
            </a:extLst>
          </p:cNvPr>
          <p:cNvSpPr txBox="1">
            <a:spLocks/>
          </p:cNvSpPr>
          <p:nvPr/>
        </p:nvSpPr>
        <p:spPr>
          <a:xfrm>
            <a:off x="824969" y="2774355"/>
            <a:ext cx="5554673" cy="1971751"/>
          </a:xfrm>
          <a:prstGeom prst="rect">
            <a:avLst/>
          </a:prstGeom>
        </p:spPr>
        <p:txBody>
          <a:bodyPr/>
          <a:lstStyle>
            <a:lvl1pPr marL="0">
              <a:defRPr b="0" i="1">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Clr>
                <a:srgbClr val="E65907"/>
              </a:buClr>
            </a:pPr>
            <a:r>
              <a:rPr lang="ru-RU" sz="2200" i="0" kern="0" dirty="0">
                <a:solidFill>
                  <a:srgbClr val="004077"/>
                </a:solidFill>
                <a:latin typeface="GPN_DIN Condensed" panose="020B0506020202020204" pitchFamily="34" charset="-52"/>
                <a:ea typeface="GPN_DIN Condensed" panose="020B0506020202020204" pitchFamily="34" charset="-52"/>
              </a:rPr>
              <a:t>КОЛИЧЕСТВЕННЫЕ РЕЗУЛЬТАТЫ</a:t>
            </a:r>
          </a:p>
          <a:p>
            <a:pPr>
              <a:buClr>
                <a:srgbClr val="E65907"/>
              </a:buCl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Информационные семинары-3-40 ч.</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Благоустройство водных объектов (озер) от  </a:t>
            </a:r>
            <a:r>
              <a:rPr lang="ru-RU" sz="2200" i="0" kern="0" dirty="0" smtClean="0">
                <a:solidFill>
                  <a:srgbClr val="004077"/>
                </a:solidFill>
                <a:latin typeface="GPN_DIN Condensed" panose="020B0506020202020204" pitchFamily="34" charset="-52"/>
                <a:ea typeface="GPN_DIN Condensed" panose="020B0506020202020204" pitchFamily="34" charset="-52"/>
              </a:rPr>
              <a:t>мусора–18 акций–540 волонтеров.</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Проведение тематических </a:t>
            </a:r>
            <a:r>
              <a:rPr lang="ru-RU" sz="2200" i="0" kern="0" dirty="0" smtClean="0">
                <a:solidFill>
                  <a:srgbClr val="004077"/>
                </a:solidFill>
                <a:latin typeface="GPN_DIN Condensed" panose="020B0506020202020204" pitchFamily="34" charset="-52"/>
                <a:ea typeface="GPN_DIN Condensed" panose="020B0506020202020204" pitchFamily="34" charset="-52"/>
              </a:rPr>
              <a:t>акций–3 акции–45 </a:t>
            </a:r>
            <a:r>
              <a:rPr lang="ru-RU" sz="2200" i="0" kern="0" dirty="0">
                <a:solidFill>
                  <a:srgbClr val="004077"/>
                </a:solidFill>
                <a:latin typeface="GPN_DIN Condensed" panose="020B0506020202020204" pitchFamily="34" charset="-52"/>
                <a:ea typeface="GPN_DIN Condensed" panose="020B0506020202020204" pitchFamily="34" charset="-52"/>
              </a:rPr>
              <a:t>волонтеров с охватом не менее 150 </a:t>
            </a:r>
            <a:r>
              <a:rPr lang="ru-RU" sz="2200" i="0" kern="0" dirty="0" smtClean="0">
                <a:solidFill>
                  <a:srgbClr val="004077"/>
                </a:solidFill>
                <a:latin typeface="GPN_DIN Condensed" panose="020B0506020202020204" pitchFamily="34" charset="-52"/>
                <a:ea typeface="GPN_DIN Condensed" panose="020B0506020202020204" pitchFamily="34" charset="-52"/>
              </a:rPr>
              <a:t>респондентов.</a:t>
            </a: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Проведение </a:t>
            </a:r>
            <a:r>
              <a:rPr lang="ru-RU" sz="2200" i="0" kern="0" dirty="0" smtClean="0">
                <a:solidFill>
                  <a:srgbClr val="004077"/>
                </a:solidFill>
                <a:latin typeface="GPN_DIN Condensed" panose="020B0506020202020204" pitchFamily="34" charset="-52"/>
                <a:ea typeface="GPN_DIN Condensed" panose="020B0506020202020204" pitchFamily="34" charset="-52"/>
              </a:rPr>
              <a:t>марафона–1–50 волонтеров.</a:t>
            </a: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 проведение тематического </a:t>
            </a:r>
            <a:r>
              <a:rPr lang="ru-RU" sz="2200" i="0" kern="0" dirty="0" smtClean="0">
                <a:solidFill>
                  <a:srgbClr val="004077"/>
                </a:solidFill>
                <a:latin typeface="GPN_DIN Condensed" panose="020B0506020202020204" pitchFamily="34" charset="-52"/>
                <a:ea typeface="GPN_DIN Condensed" panose="020B0506020202020204" pitchFamily="34" charset="-52"/>
              </a:rPr>
              <a:t>сбора–1-40 ч.</a:t>
            </a: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Конкурс–1–200 ч.</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Организация водного патруля </a:t>
            </a:r>
            <a:r>
              <a:rPr lang="ru-RU" sz="2200" i="0" kern="0" dirty="0" smtClean="0">
                <a:solidFill>
                  <a:srgbClr val="004077"/>
                </a:solidFill>
                <a:latin typeface="GPN_DIN Condensed" panose="020B0506020202020204" pitchFamily="34" charset="-52"/>
                <a:ea typeface="GPN_DIN Condensed" panose="020B0506020202020204" pitchFamily="34" charset="-52"/>
              </a:rPr>
              <a:t>18-100 ч.</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Проведение общественных </a:t>
            </a:r>
            <a:r>
              <a:rPr lang="ru-RU" sz="2200" i="0" kern="0" dirty="0" smtClean="0">
                <a:solidFill>
                  <a:srgbClr val="004077"/>
                </a:solidFill>
                <a:latin typeface="GPN_DIN Condensed" panose="020B0506020202020204" pitchFamily="34" charset="-52"/>
                <a:ea typeface="GPN_DIN Condensed" panose="020B0506020202020204" pitchFamily="34" charset="-52"/>
              </a:rPr>
              <a:t>слушаний–1–40 ч.</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Создание водного сообщества  с количеством 20  </a:t>
            </a:r>
            <a:r>
              <a:rPr lang="ru-RU" sz="2200" i="0" kern="0" dirty="0" smtClean="0">
                <a:solidFill>
                  <a:srgbClr val="004077"/>
                </a:solidFill>
                <a:latin typeface="GPN_DIN Condensed" panose="020B0506020202020204" pitchFamily="34" charset="-52"/>
                <a:ea typeface="GPN_DIN Condensed" panose="020B0506020202020204" pitchFamily="34" charset="-52"/>
              </a:rPr>
              <a:t>ч.</a:t>
            </a:r>
          </a:p>
          <a:p>
            <a:pPr marL="457200" indent="-457200">
              <a:buClr>
                <a:srgbClr val="E65907"/>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Издание </a:t>
            </a:r>
            <a:r>
              <a:rPr lang="ru-RU" sz="2200" i="0" kern="0" dirty="0">
                <a:solidFill>
                  <a:srgbClr val="004077"/>
                </a:solidFill>
                <a:latin typeface="GPN_DIN Condensed" panose="020B0506020202020204" pitchFamily="34" charset="-52"/>
                <a:ea typeface="GPN_DIN Condensed" panose="020B0506020202020204" pitchFamily="34" charset="-52"/>
              </a:rPr>
              <a:t>буклетов и информационных листовок – по </a:t>
            </a:r>
            <a:r>
              <a:rPr lang="ru-RU" sz="2200" i="0" kern="0" dirty="0" smtClean="0">
                <a:solidFill>
                  <a:srgbClr val="004077"/>
                </a:solidFill>
                <a:latin typeface="GPN_DIN Condensed" panose="020B0506020202020204" pitchFamily="34" charset="-52"/>
                <a:ea typeface="GPN_DIN Condensed" panose="020B0506020202020204" pitchFamily="34" charset="-52"/>
              </a:rPr>
              <a:t>100.</a:t>
            </a:r>
          </a:p>
          <a:p>
            <a:pPr marL="457200" indent="-457200">
              <a:buClr>
                <a:srgbClr val="E65907"/>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Создание публикаций СМИ, </a:t>
            </a:r>
            <a:r>
              <a:rPr lang="ru-RU" sz="2200" i="0" kern="0" dirty="0" err="1">
                <a:solidFill>
                  <a:srgbClr val="004077"/>
                </a:solidFill>
                <a:latin typeface="GPN_DIN Condensed" panose="020B0506020202020204" pitchFamily="34" charset="-52"/>
                <a:ea typeface="GPN_DIN Condensed" panose="020B0506020202020204" pitchFamily="34" charset="-52"/>
              </a:rPr>
              <a:t>соц</a:t>
            </a:r>
            <a:r>
              <a:rPr lang="ru-RU" sz="2200" i="0" kern="0" dirty="0">
                <a:solidFill>
                  <a:srgbClr val="004077"/>
                </a:solidFill>
                <a:latin typeface="GPN_DIN Condensed" panose="020B0506020202020204" pitchFamily="34" charset="-52"/>
                <a:ea typeface="GPN_DIN Condensed" panose="020B0506020202020204" pitchFamily="34" charset="-52"/>
              </a:rPr>
              <a:t> сети </a:t>
            </a:r>
            <a:r>
              <a:rPr lang="ru-RU" sz="2200" i="0" kern="0" dirty="0" smtClean="0">
                <a:solidFill>
                  <a:srgbClr val="004077"/>
                </a:solidFill>
                <a:latin typeface="GPN_DIN Condensed" panose="020B0506020202020204" pitchFamily="34" charset="-52"/>
                <a:ea typeface="GPN_DIN Condensed" panose="020B0506020202020204" pitchFamily="34" charset="-52"/>
              </a:rPr>
              <a:t>– 52.</a:t>
            </a: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a:buClr>
                <a:srgbClr val="E65907"/>
              </a:buCl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457200" indent="-457200">
              <a:buClr>
                <a:srgbClr val="E65907"/>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a:buClr>
                <a:srgbClr val="E65907"/>
              </a:buClr>
            </a:pPr>
            <a:r>
              <a:rPr lang="ru-RU" sz="2200" i="0" kern="0" dirty="0" smtClean="0">
                <a:solidFill>
                  <a:srgbClr val="004077"/>
                </a:solidFill>
                <a:latin typeface="GPN_DIN Condensed" panose="020B0506020202020204" pitchFamily="34" charset="-52"/>
                <a:ea typeface="GPN_DIN Condensed" panose="020B0506020202020204" pitchFamily="34" charset="-52"/>
              </a:rPr>
              <a:t> </a:t>
            </a:r>
            <a:endParaRPr lang="ru-RU" sz="2200" i="0" kern="0" dirty="0">
              <a:solidFill>
                <a:srgbClr val="004077"/>
              </a:solidFill>
              <a:latin typeface="GPN_DIN Condensed" panose="020B0506020202020204" pitchFamily="34" charset="-52"/>
              <a:ea typeface="GPN_DIN Condensed" panose="020B0506020202020204" pitchFamily="34" charset="-52"/>
            </a:endParaRPr>
          </a:p>
        </p:txBody>
      </p:sp>
      <p:sp>
        <p:nvSpPr>
          <p:cNvPr id="15" name="Текст 5">
            <a:extLst>
              <a:ext uri="{FF2B5EF4-FFF2-40B4-BE49-F238E27FC236}">
                <a16:creationId xmlns="" xmlns:a16="http://schemas.microsoft.com/office/drawing/2014/main" id="{9A8CC678-02B2-CD4A-8314-1C3E278B02DE}"/>
              </a:ext>
            </a:extLst>
          </p:cNvPr>
          <p:cNvSpPr txBox="1">
            <a:spLocks/>
          </p:cNvSpPr>
          <p:nvPr/>
        </p:nvSpPr>
        <p:spPr>
          <a:xfrm>
            <a:off x="6739682" y="2774355"/>
            <a:ext cx="11449272" cy="2623490"/>
          </a:xfrm>
          <a:prstGeom prst="rect">
            <a:avLst/>
          </a:prstGeom>
        </p:spPr>
        <p:txBody>
          <a:bodyPr/>
          <a:lstStyle>
            <a:lvl1pPr marL="0">
              <a:defRPr b="0" i="1">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Clr>
                <a:srgbClr val="E65907"/>
              </a:buClr>
            </a:pPr>
            <a:r>
              <a:rPr lang="ru-RU" sz="2200" i="0" kern="0" dirty="0">
                <a:solidFill>
                  <a:srgbClr val="004077"/>
                </a:solidFill>
                <a:latin typeface="GPN_DIN Condensed" panose="020B0506020202020204" pitchFamily="34" charset="-52"/>
                <a:ea typeface="GPN_DIN Condensed" panose="020B0506020202020204" pitchFamily="34" charset="-52"/>
              </a:rPr>
              <a:t>КАЧЕСТВЕННЫЕ РЕЗУЛЬТАТЫ</a:t>
            </a:r>
          </a:p>
          <a:p>
            <a:pPr>
              <a:buClr>
                <a:srgbClr val="E65907"/>
              </a:buCl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Привлечение участников к проекту, выполнения программы, сплочение коллектива, подведение промежуточных и итоговых  решения поставленных </a:t>
            </a:r>
            <a:r>
              <a:rPr lang="ru-RU" sz="2200" i="0" kern="0" dirty="0" smtClean="0">
                <a:solidFill>
                  <a:srgbClr val="004077"/>
                </a:solidFill>
                <a:latin typeface="GPN_DIN Condensed" panose="020B0506020202020204" pitchFamily="34" charset="-52"/>
                <a:ea typeface="GPN_DIN Condensed" panose="020B0506020202020204" pitchFamily="34" charset="-52"/>
              </a:rPr>
              <a:t>задач.</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Привлечение общественности к реализации проекта, освещение и создание публикаций и репортажей в СМИ, улучшить экологическое состояние </a:t>
            </a:r>
            <a:r>
              <a:rPr lang="ru-RU" sz="2200" i="0" kern="0" dirty="0" smtClean="0">
                <a:solidFill>
                  <a:srgbClr val="004077"/>
                </a:solidFill>
                <a:latin typeface="GPN_DIN Condensed" panose="020B0506020202020204" pitchFamily="34" charset="-52"/>
                <a:ea typeface="GPN_DIN Condensed" panose="020B0506020202020204" pitchFamily="34" charset="-52"/>
              </a:rPr>
              <a:t>озер.</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Проводимые природоохранные мероприятия позволят привлечь молодежь, население, Администрацию к деятельности по улучшению экологической ситуации и проблемам озер г. </a:t>
            </a:r>
            <a:r>
              <a:rPr lang="ru-RU" sz="2200" i="0" kern="0" dirty="0" smtClean="0">
                <a:solidFill>
                  <a:srgbClr val="004077"/>
                </a:solidFill>
                <a:latin typeface="GPN_DIN Condensed" panose="020B0506020202020204" pitchFamily="34" charset="-52"/>
                <a:ea typeface="GPN_DIN Condensed" panose="020B0506020202020204" pitchFamily="34" charset="-52"/>
              </a:rPr>
              <a:t>Омска.</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В ходе экспертной оценки, будут подготовлены экспертное заключение, информационные листовки об озерах, слайд-фильмы в качестве учебно-методического пособия в помощь педагогам и учителям лабораторные исследования </a:t>
            </a:r>
            <a:r>
              <a:rPr lang="ru-RU" sz="2200" i="0" kern="0" dirty="0" smtClean="0">
                <a:solidFill>
                  <a:srgbClr val="004077"/>
                </a:solidFill>
                <a:latin typeface="GPN_DIN Condensed" panose="020B0506020202020204" pitchFamily="34" charset="-52"/>
                <a:ea typeface="GPN_DIN Condensed" panose="020B0506020202020204" pitchFamily="34" charset="-52"/>
              </a:rPr>
              <a:t>воды.</a:t>
            </a:r>
          </a:p>
          <a:p>
            <a:pPr marL="342900" indent="-342900">
              <a:buClr>
                <a:schemeClr val="accent1"/>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Провести </a:t>
            </a:r>
            <a:r>
              <a:rPr lang="ru-RU" sz="2200" i="0" kern="0" dirty="0">
                <a:solidFill>
                  <a:srgbClr val="004077"/>
                </a:solidFill>
                <a:latin typeface="GPN_DIN Condensed" panose="020B0506020202020204" pitchFamily="34" charset="-52"/>
                <a:ea typeface="GPN_DIN Condensed" panose="020B0506020202020204" pitchFamily="34" charset="-52"/>
              </a:rPr>
              <a:t>мероприятия обучающего и воспитательного характера для представителей образовательных учреждений города; выявить и поощрить одаренных, талантливых и социально активных </a:t>
            </a:r>
            <a:r>
              <a:rPr lang="ru-RU" sz="2200" i="0" kern="0" dirty="0" smtClean="0">
                <a:solidFill>
                  <a:srgbClr val="004077"/>
                </a:solidFill>
                <a:latin typeface="GPN_DIN Condensed" panose="020B0506020202020204" pitchFamily="34" charset="-52"/>
                <a:ea typeface="GPN_DIN Condensed" panose="020B0506020202020204" pitchFamily="34" charset="-52"/>
              </a:rPr>
              <a:t>детей.</a:t>
            </a:r>
          </a:p>
          <a:p>
            <a:pPr marL="342900" indent="-342900">
              <a:buClr>
                <a:schemeClr val="accent1"/>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Составление </a:t>
            </a:r>
            <a:r>
              <a:rPr lang="ru-RU" sz="2200" i="0" kern="0" dirty="0">
                <a:solidFill>
                  <a:srgbClr val="004077"/>
                </a:solidFill>
                <a:latin typeface="GPN_DIN Condensed" panose="020B0506020202020204" pitchFamily="34" charset="-52"/>
                <a:ea typeface="GPN_DIN Condensed" panose="020B0506020202020204" pitchFamily="34" charset="-52"/>
              </a:rPr>
              <a:t>справок-отчетов водного патруля, вовлечение в проблему органов </a:t>
            </a:r>
            <a:r>
              <a:rPr lang="ru-RU" sz="2200" i="0" kern="0" dirty="0" smtClean="0">
                <a:solidFill>
                  <a:srgbClr val="004077"/>
                </a:solidFill>
                <a:latin typeface="GPN_DIN Condensed" panose="020B0506020202020204" pitchFamily="34" charset="-52"/>
                <a:ea typeface="GPN_DIN Condensed" panose="020B0506020202020204" pitchFamily="34" charset="-52"/>
              </a:rPr>
              <a:t>власти.</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Проведение общественных слушаний позволит узнать мнения заинтересованных лиц, организаций и построить дальнейшую совместную работу по улучшению экологического состояния </a:t>
            </a:r>
            <a:r>
              <a:rPr lang="ru-RU" sz="2200" i="0" kern="0" dirty="0" smtClean="0">
                <a:solidFill>
                  <a:srgbClr val="004077"/>
                </a:solidFill>
                <a:latin typeface="GPN_DIN Condensed" panose="020B0506020202020204" pitchFamily="34" charset="-52"/>
                <a:ea typeface="GPN_DIN Condensed" panose="020B0506020202020204" pitchFamily="34" charset="-52"/>
              </a:rPr>
              <a:t>озер.</a:t>
            </a:r>
          </a:p>
          <a:p>
            <a:pPr marL="342900" indent="-342900">
              <a:buClr>
                <a:schemeClr val="accent1"/>
              </a:buClr>
              <a:buFont typeface="Arial" panose="020B0604020202020204" pitchFamily="34" charset="0"/>
              <a:buChar char="•"/>
            </a:pPr>
            <a:r>
              <a:rPr lang="ru-RU" sz="2200" i="0" kern="0" dirty="0" smtClean="0">
                <a:solidFill>
                  <a:srgbClr val="004077"/>
                </a:solidFill>
                <a:latin typeface="GPN_DIN Condensed" panose="020B0506020202020204" pitchFamily="34" charset="-52"/>
                <a:ea typeface="GPN_DIN Condensed" panose="020B0506020202020204" pitchFamily="34" charset="-52"/>
              </a:rPr>
              <a:t>Выработать </a:t>
            </a:r>
            <a:r>
              <a:rPr lang="ru-RU" sz="2200" i="0" kern="0" dirty="0">
                <a:solidFill>
                  <a:srgbClr val="004077"/>
                </a:solidFill>
                <a:latin typeface="GPN_DIN Condensed" panose="020B0506020202020204" pitchFamily="34" charset="-52"/>
                <a:ea typeface="GPN_DIN Condensed" panose="020B0506020202020204" pitchFamily="34" charset="-52"/>
              </a:rPr>
              <a:t>план мероприятий проекта и стратегию действий по их реализации; распределить четкие обязанности среди участников и организаций</a:t>
            </a:r>
            <a:r>
              <a:rPr lang="ru-RU" sz="2200" i="0" kern="0" dirty="0" smtClean="0">
                <a:solidFill>
                  <a:srgbClr val="004077"/>
                </a:solidFill>
                <a:latin typeface="GPN_DIN Condensed" panose="020B0506020202020204" pitchFamily="34" charset="-52"/>
                <a:ea typeface="GPN_DIN Condensed" panose="020B0506020202020204" pitchFamily="34" charset="-52"/>
              </a:rPr>
              <a:t>.</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Издание информационных листовок позволит познакомить жителей города Омска, представителей общественности, Администрацию с экологическим состоянием водных объектов.</a:t>
            </a:r>
          </a:p>
          <a:p>
            <a:pPr marL="342900" indent="-342900">
              <a:buClr>
                <a:schemeClr val="accent1"/>
              </a:buClr>
              <a:buFont typeface="Arial" panose="020B0604020202020204" pitchFamily="34" charset="0"/>
              <a:buChar char="•"/>
            </a:pPr>
            <a:r>
              <a:rPr lang="ru-RU" sz="2200" i="0" kern="0" dirty="0">
                <a:solidFill>
                  <a:srgbClr val="004077"/>
                </a:solidFill>
                <a:latin typeface="GPN_DIN Condensed" panose="020B0506020202020204" pitchFamily="34" charset="-52"/>
                <a:ea typeface="GPN_DIN Condensed" panose="020B0506020202020204" pitchFamily="34" charset="-52"/>
              </a:rPr>
              <a:t>Работа со СМИ и статьи в </a:t>
            </a:r>
            <a:r>
              <a:rPr lang="ru-RU" sz="2200" i="0" kern="0" dirty="0" err="1">
                <a:solidFill>
                  <a:srgbClr val="004077"/>
                </a:solidFill>
                <a:latin typeface="GPN_DIN Condensed" panose="020B0506020202020204" pitchFamily="34" charset="-52"/>
                <a:ea typeface="GPN_DIN Condensed" panose="020B0506020202020204" pitchFamily="34" charset="-52"/>
              </a:rPr>
              <a:t>соц.сети</a:t>
            </a:r>
            <a:r>
              <a:rPr lang="ru-RU" sz="2200" i="0" kern="0" dirty="0">
                <a:solidFill>
                  <a:srgbClr val="004077"/>
                </a:solidFill>
                <a:latin typeface="GPN_DIN Condensed" panose="020B0506020202020204" pitchFamily="34" charset="-52"/>
                <a:ea typeface="GPN_DIN Condensed" panose="020B0506020202020204" pitchFamily="34" charset="-52"/>
              </a:rPr>
              <a:t> позволит информировать широкую аудиторию о мероприятиях проекта и его результатах, донести информацию до населения об уникальности водоемов и необходимости их сохранения.</a:t>
            </a:r>
          </a:p>
          <a:p>
            <a:pPr marL="342900" indent="-342900">
              <a:buClr>
                <a:schemeClr val="accent1"/>
              </a:buClr>
              <a:buFont typeface="Arial" panose="020B0604020202020204" pitchFamily="34" charset="0"/>
              <a:buChar char="•"/>
            </a:pPr>
            <a:endParaRPr lang="ru-RU" sz="2200" i="0" kern="0" dirty="0" smtClean="0">
              <a:solidFill>
                <a:srgbClr val="004077"/>
              </a:solidFill>
              <a:latin typeface="GPN_DIN Condensed" panose="020B0506020202020204" pitchFamily="34" charset="-52"/>
              <a:ea typeface="GPN_DIN Condensed" panose="020B0506020202020204" pitchFamily="34" charset="-52"/>
            </a:endParaRPr>
          </a:p>
          <a:p>
            <a:pPr marL="342900" indent="-342900">
              <a:buClr>
                <a:schemeClr val="accent1"/>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342900" indent="-342900">
              <a:buClr>
                <a:schemeClr val="accent1"/>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342900" indent="-342900">
              <a:buClr>
                <a:schemeClr val="accent1"/>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marL="342900" indent="-342900">
              <a:buClr>
                <a:schemeClr val="accent1"/>
              </a:buClr>
              <a:buFont typeface="Arial" panose="020B0604020202020204" pitchFamily="34" charset="0"/>
              <a:buChar char="•"/>
            </a:pPr>
            <a:endParaRPr lang="ru-RU" sz="2200" i="0" kern="0" dirty="0">
              <a:solidFill>
                <a:srgbClr val="004077"/>
              </a:solidFill>
              <a:latin typeface="GPN_DIN Condensed" panose="020B0506020202020204" pitchFamily="34" charset="-52"/>
              <a:ea typeface="GPN_DIN Condensed" panose="020B0506020202020204" pitchFamily="34" charset="-52"/>
            </a:endParaRPr>
          </a:p>
          <a:p>
            <a:pPr>
              <a:buClr>
                <a:srgbClr val="E65907"/>
              </a:buClr>
            </a:pPr>
            <a:r>
              <a:rPr lang="ru-RU" sz="2200" i="0" kern="0" dirty="0" smtClean="0">
                <a:solidFill>
                  <a:srgbClr val="004077"/>
                </a:solidFill>
                <a:latin typeface="GPN_DIN Condensed" panose="020B0506020202020204" pitchFamily="34" charset="-52"/>
                <a:ea typeface="GPN_DIN Condensed" panose="020B0506020202020204" pitchFamily="34" charset="-52"/>
              </a:rPr>
              <a:t> </a:t>
            </a:r>
            <a:endParaRPr lang="ru-RU" sz="2200" i="0" kern="0" dirty="0">
              <a:solidFill>
                <a:srgbClr val="004077"/>
              </a:solidFill>
              <a:latin typeface="GPN_DIN Condensed" panose="020B0506020202020204" pitchFamily="34" charset="-52"/>
              <a:ea typeface="GPN_DIN Condensed" panose="020B0506020202020204" pitchFamily="34" charset="-52"/>
            </a:endParaRPr>
          </a:p>
        </p:txBody>
      </p:sp>
      <p:sp>
        <p:nvSpPr>
          <p:cNvPr id="16" name="Freeform: Shape 26">
            <a:extLst>
              <a:ext uri="{FF2B5EF4-FFF2-40B4-BE49-F238E27FC236}">
                <a16:creationId xmlns="" xmlns:a16="http://schemas.microsoft.com/office/drawing/2014/main" id="{5D107188-78FA-4427-BC4A-6C13AC399108}"/>
              </a:ext>
            </a:extLst>
          </p:cNvPr>
          <p:cNvSpPr/>
          <p:nvPr/>
        </p:nvSpPr>
        <p:spPr>
          <a:xfrm>
            <a:off x="18650618" y="5654675"/>
            <a:ext cx="2895600" cy="1921734"/>
          </a:xfrm>
          <a:custGeom>
            <a:avLst/>
            <a:gdLst>
              <a:gd name="connsiteX0" fmla="*/ 0 w 1390807"/>
              <a:gd name="connsiteY0" fmla="*/ 293688 h 419896"/>
              <a:gd name="connsiteX1" fmla="*/ 1390807 w 1390807"/>
              <a:gd name="connsiteY1" fmla="*/ 293688 h 419896"/>
              <a:gd name="connsiteX2" fmla="*/ 1390807 w 1390807"/>
              <a:gd name="connsiteY2" fmla="*/ 419896 h 419896"/>
              <a:gd name="connsiteX3" fmla="*/ 0 w 1390807"/>
              <a:gd name="connsiteY3" fmla="*/ 419896 h 419896"/>
              <a:gd name="connsiteX4" fmla="*/ 0 w 1390807"/>
              <a:gd name="connsiteY4" fmla="*/ 0 h 419896"/>
              <a:gd name="connsiteX5" fmla="*/ 1390807 w 1390807"/>
              <a:gd name="connsiteY5" fmla="*/ 0 h 419896"/>
              <a:gd name="connsiteX6" fmla="*/ 1390807 w 1390807"/>
              <a:gd name="connsiteY6" fmla="*/ 126208 h 419896"/>
              <a:gd name="connsiteX7" fmla="*/ 0 w 1390807"/>
              <a:gd name="connsiteY7" fmla="*/ 126208 h 41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807" h="419896">
                <a:moveTo>
                  <a:pt x="0" y="293688"/>
                </a:moveTo>
                <a:lnTo>
                  <a:pt x="1390807" y="293688"/>
                </a:lnTo>
                <a:lnTo>
                  <a:pt x="1390807" y="419896"/>
                </a:lnTo>
                <a:lnTo>
                  <a:pt x="0" y="419896"/>
                </a:lnTo>
                <a:close/>
                <a:moveTo>
                  <a:pt x="0" y="0"/>
                </a:moveTo>
                <a:lnTo>
                  <a:pt x="1390807" y="0"/>
                </a:lnTo>
                <a:lnTo>
                  <a:pt x="1390807" y="126208"/>
                </a:lnTo>
                <a:lnTo>
                  <a:pt x="0" y="12620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rgbClr val="FFFFFF"/>
              </a:solidFill>
            </a:endParaRPr>
          </a:p>
        </p:txBody>
      </p:sp>
      <p:sp>
        <p:nvSpPr>
          <p:cNvPr id="17" name="Freeform: Shape 26">
            <a:extLst>
              <a:ext uri="{FF2B5EF4-FFF2-40B4-BE49-F238E27FC236}">
                <a16:creationId xmlns="" xmlns:a16="http://schemas.microsoft.com/office/drawing/2014/main" id="{5D107188-78FA-4427-BC4A-6C13AC399108}"/>
              </a:ext>
            </a:extLst>
          </p:cNvPr>
          <p:cNvSpPr/>
          <p:nvPr/>
        </p:nvSpPr>
        <p:spPr>
          <a:xfrm>
            <a:off x="18656300" y="8338409"/>
            <a:ext cx="2895600" cy="1921734"/>
          </a:xfrm>
          <a:custGeom>
            <a:avLst/>
            <a:gdLst>
              <a:gd name="connsiteX0" fmla="*/ 0 w 1390807"/>
              <a:gd name="connsiteY0" fmla="*/ 293688 h 419896"/>
              <a:gd name="connsiteX1" fmla="*/ 1390807 w 1390807"/>
              <a:gd name="connsiteY1" fmla="*/ 293688 h 419896"/>
              <a:gd name="connsiteX2" fmla="*/ 1390807 w 1390807"/>
              <a:gd name="connsiteY2" fmla="*/ 419896 h 419896"/>
              <a:gd name="connsiteX3" fmla="*/ 0 w 1390807"/>
              <a:gd name="connsiteY3" fmla="*/ 419896 h 419896"/>
              <a:gd name="connsiteX4" fmla="*/ 0 w 1390807"/>
              <a:gd name="connsiteY4" fmla="*/ 0 h 419896"/>
              <a:gd name="connsiteX5" fmla="*/ 1390807 w 1390807"/>
              <a:gd name="connsiteY5" fmla="*/ 0 h 419896"/>
              <a:gd name="connsiteX6" fmla="*/ 1390807 w 1390807"/>
              <a:gd name="connsiteY6" fmla="*/ 126208 h 419896"/>
              <a:gd name="connsiteX7" fmla="*/ 0 w 1390807"/>
              <a:gd name="connsiteY7" fmla="*/ 126208 h 41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807" h="419896">
                <a:moveTo>
                  <a:pt x="0" y="293688"/>
                </a:moveTo>
                <a:lnTo>
                  <a:pt x="1390807" y="293688"/>
                </a:lnTo>
                <a:lnTo>
                  <a:pt x="1390807" y="419896"/>
                </a:lnTo>
                <a:lnTo>
                  <a:pt x="0" y="419896"/>
                </a:lnTo>
                <a:close/>
                <a:moveTo>
                  <a:pt x="0" y="0"/>
                </a:moveTo>
                <a:lnTo>
                  <a:pt x="1390807" y="0"/>
                </a:lnTo>
                <a:lnTo>
                  <a:pt x="1390807" y="126208"/>
                </a:lnTo>
                <a:lnTo>
                  <a:pt x="0" y="12620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rgbClr val="FFFFFF"/>
              </a:solidFill>
            </a:endParaRPr>
          </a:p>
        </p:txBody>
      </p:sp>
    </p:spTree>
    <p:extLst>
      <p:ext uri="{BB962C8B-B14F-4D97-AF65-F5344CB8AC3E}">
        <p14:creationId xmlns:p14="http://schemas.microsoft.com/office/powerpoint/2010/main" xmlns="" val="146270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3">
            <a:extLst>
              <a:ext uri="{FF2B5EF4-FFF2-40B4-BE49-F238E27FC236}">
                <a16:creationId xmlns="" xmlns:a16="http://schemas.microsoft.com/office/drawing/2014/main" id="{93E84BF8-87FE-2C48-9CE6-891BECCFE6FD}"/>
              </a:ext>
            </a:extLst>
          </p:cNvPr>
          <p:cNvSpPr>
            <a:spLocks noGrp="1"/>
          </p:cNvSpPr>
          <p:nvPr>
            <p:ph type="title"/>
          </p:nvPr>
        </p:nvSpPr>
        <p:spPr>
          <a:xfrm>
            <a:off x="834682" y="854075"/>
            <a:ext cx="12874968" cy="2209800"/>
          </a:xfrm>
        </p:spPr>
        <p:txBody>
          <a:bodyPr/>
          <a:lstStyle/>
          <a:p>
            <a:r>
              <a:rPr lang="ru-RU" dirty="0">
                <a:solidFill>
                  <a:srgbClr val="004077"/>
                </a:solidFill>
              </a:rPr>
              <a:t>УСТОЙЧИВОСТЬ ПРОЕКТА</a:t>
            </a:r>
          </a:p>
        </p:txBody>
      </p:sp>
      <p:sp>
        <p:nvSpPr>
          <p:cNvPr id="17" name="Freeform: Shape 6">
            <a:extLst>
              <a:ext uri="{FF2B5EF4-FFF2-40B4-BE49-F238E27FC236}">
                <a16:creationId xmlns="" xmlns:a16="http://schemas.microsoft.com/office/drawing/2014/main" id="{8E7B99BA-0A1F-4595-949C-514EA584FDF7}"/>
              </a:ext>
            </a:extLst>
          </p:cNvPr>
          <p:cNvSpPr>
            <a:spLocks noChangeAspect="1"/>
          </p:cNvSpPr>
          <p:nvPr/>
        </p:nvSpPr>
        <p:spPr>
          <a:xfrm>
            <a:off x="15352768" y="6645275"/>
            <a:ext cx="5400563" cy="5400000"/>
          </a:xfrm>
          <a:custGeom>
            <a:avLst/>
            <a:gdLst>
              <a:gd name="connsiteX0" fmla="*/ 1791289 w 2186649"/>
              <a:gd name="connsiteY0" fmla="*/ 1791062 h 2186422"/>
              <a:gd name="connsiteX1" fmla="*/ 1791289 w 2186649"/>
              <a:gd name="connsiteY1" fmla="*/ 2028336 h 2186422"/>
              <a:gd name="connsiteX2" fmla="*/ 2028563 w 2186649"/>
              <a:gd name="connsiteY2" fmla="*/ 2028336 h 2186422"/>
              <a:gd name="connsiteX3" fmla="*/ 2028563 w 2186649"/>
              <a:gd name="connsiteY3" fmla="*/ 1791062 h 2186422"/>
              <a:gd name="connsiteX4" fmla="*/ 974687 w 2186649"/>
              <a:gd name="connsiteY4" fmla="*/ 1791062 h 2186422"/>
              <a:gd name="connsiteX5" fmla="*/ 974687 w 2186649"/>
              <a:gd name="connsiteY5" fmla="*/ 2028336 h 2186422"/>
              <a:gd name="connsiteX6" fmla="*/ 1211961 w 2186649"/>
              <a:gd name="connsiteY6" fmla="*/ 2028336 h 2186422"/>
              <a:gd name="connsiteX7" fmla="*/ 1211961 w 2186649"/>
              <a:gd name="connsiteY7" fmla="*/ 1791062 h 2186422"/>
              <a:gd name="connsiteX8" fmla="*/ 158086 w 2186649"/>
              <a:gd name="connsiteY8" fmla="*/ 1791062 h 2186422"/>
              <a:gd name="connsiteX9" fmla="*/ 158086 w 2186649"/>
              <a:gd name="connsiteY9" fmla="*/ 2028336 h 2186422"/>
              <a:gd name="connsiteX10" fmla="*/ 395360 w 2186649"/>
              <a:gd name="connsiteY10" fmla="*/ 2028336 h 2186422"/>
              <a:gd name="connsiteX11" fmla="*/ 395360 w 2186649"/>
              <a:gd name="connsiteY11" fmla="*/ 1791062 h 2186422"/>
              <a:gd name="connsiteX12" fmla="*/ 1633203 w 2186649"/>
              <a:gd name="connsiteY12" fmla="*/ 1632976 h 2186422"/>
              <a:gd name="connsiteX13" fmla="*/ 2186649 w 2186649"/>
              <a:gd name="connsiteY13" fmla="*/ 1632976 h 2186422"/>
              <a:gd name="connsiteX14" fmla="*/ 2186649 w 2186649"/>
              <a:gd name="connsiteY14" fmla="*/ 2186422 h 2186422"/>
              <a:gd name="connsiteX15" fmla="*/ 1633203 w 2186649"/>
              <a:gd name="connsiteY15" fmla="*/ 2186422 h 2186422"/>
              <a:gd name="connsiteX16" fmla="*/ 816601 w 2186649"/>
              <a:gd name="connsiteY16" fmla="*/ 1632976 h 2186422"/>
              <a:gd name="connsiteX17" fmla="*/ 1370047 w 2186649"/>
              <a:gd name="connsiteY17" fmla="*/ 1632976 h 2186422"/>
              <a:gd name="connsiteX18" fmla="*/ 1370047 w 2186649"/>
              <a:gd name="connsiteY18" fmla="*/ 2186422 h 2186422"/>
              <a:gd name="connsiteX19" fmla="*/ 816601 w 2186649"/>
              <a:gd name="connsiteY19" fmla="*/ 2186422 h 2186422"/>
              <a:gd name="connsiteX20" fmla="*/ 0 w 2186649"/>
              <a:gd name="connsiteY20" fmla="*/ 1632976 h 2186422"/>
              <a:gd name="connsiteX21" fmla="*/ 553446 w 2186649"/>
              <a:gd name="connsiteY21" fmla="*/ 1632976 h 2186422"/>
              <a:gd name="connsiteX22" fmla="*/ 553446 w 2186649"/>
              <a:gd name="connsiteY22" fmla="*/ 2186422 h 2186422"/>
              <a:gd name="connsiteX23" fmla="*/ 0 w 2186649"/>
              <a:gd name="connsiteY23" fmla="*/ 2186422 h 2186422"/>
              <a:gd name="connsiteX24" fmla="*/ 1791289 w 2186649"/>
              <a:gd name="connsiteY24" fmla="*/ 974574 h 2186422"/>
              <a:gd name="connsiteX25" fmla="*/ 1791289 w 2186649"/>
              <a:gd name="connsiteY25" fmla="*/ 1211848 h 2186422"/>
              <a:gd name="connsiteX26" fmla="*/ 2028563 w 2186649"/>
              <a:gd name="connsiteY26" fmla="*/ 1211848 h 2186422"/>
              <a:gd name="connsiteX27" fmla="*/ 2028563 w 2186649"/>
              <a:gd name="connsiteY27" fmla="*/ 974574 h 2186422"/>
              <a:gd name="connsiteX28" fmla="*/ 974687 w 2186649"/>
              <a:gd name="connsiteY28" fmla="*/ 974574 h 2186422"/>
              <a:gd name="connsiteX29" fmla="*/ 974687 w 2186649"/>
              <a:gd name="connsiteY29" fmla="*/ 1211848 h 2186422"/>
              <a:gd name="connsiteX30" fmla="*/ 1211961 w 2186649"/>
              <a:gd name="connsiteY30" fmla="*/ 1211848 h 2186422"/>
              <a:gd name="connsiteX31" fmla="*/ 1211961 w 2186649"/>
              <a:gd name="connsiteY31" fmla="*/ 974574 h 2186422"/>
              <a:gd name="connsiteX32" fmla="*/ 158086 w 2186649"/>
              <a:gd name="connsiteY32" fmla="*/ 974574 h 2186422"/>
              <a:gd name="connsiteX33" fmla="*/ 158086 w 2186649"/>
              <a:gd name="connsiteY33" fmla="*/ 1211848 h 2186422"/>
              <a:gd name="connsiteX34" fmla="*/ 395360 w 2186649"/>
              <a:gd name="connsiteY34" fmla="*/ 1211848 h 2186422"/>
              <a:gd name="connsiteX35" fmla="*/ 395360 w 2186649"/>
              <a:gd name="connsiteY35" fmla="*/ 974574 h 2186422"/>
              <a:gd name="connsiteX36" fmla="*/ 1633203 w 2186649"/>
              <a:gd name="connsiteY36" fmla="*/ 816488 h 2186422"/>
              <a:gd name="connsiteX37" fmla="*/ 2186649 w 2186649"/>
              <a:gd name="connsiteY37" fmla="*/ 816488 h 2186422"/>
              <a:gd name="connsiteX38" fmla="*/ 2186649 w 2186649"/>
              <a:gd name="connsiteY38" fmla="*/ 1369934 h 2186422"/>
              <a:gd name="connsiteX39" fmla="*/ 1633203 w 2186649"/>
              <a:gd name="connsiteY39" fmla="*/ 1369934 h 2186422"/>
              <a:gd name="connsiteX40" fmla="*/ 816601 w 2186649"/>
              <a:gd name="connsiteY40" fmla="*/ 816488 h 2186422"/>
              <a:gd name="connsiteX41" fmla="*/ 1370047 w 2186649"/>
              <a:gd name="connsiteY41" fmla="*/ 816488 h 2186422"/>
              <a:gd name="connsiteX42" fmla="*/ 1370047 w 2186649"/>
              <a:gd name="connsiteY42" fmla="*/ 1369934 h 2186422"/>
              <a:gd name="connsiteX43" fmla="*/ 816601 w 2186649"/>
              <a:gd name="connsiteY43" fmla="*/ 1369934 h 2186422"/>
              <a:gd name="connsiteX44" fmla="*/ 0 w 2186649"/>
              <a:gd name="connsiteY44" fmla="*/ 816488 h 2186422"/>
              <a:gd name="connsiteX45" fmla="*/ 553446 w 2186649"/>
              <a:gd name="connsiteY45" fmla="*/ 816488 h 2186422"/>
              <a:gd name="connsiteX46" fmla="*/ 553446 w 2186649"/>
              <a:gd name="connsiteY46" fmla="*/ 1369934 h 2186422"/>
              <a:gd name="connsiteX47" fmla="*/ 0 w 2186649"/>
              <a:gd name="connsiteY47" fmla="*/ 1369934 h 2186422"/>
              <a:gd name="connsiteX48" fmla="*/ 1791289 w 2186649"/>
              <a:gd name="connsiteY48" fmla="*/ 158086 h 2186422"/>
              <a:gd name="connsiteX49" fmla="*/ 1791289 w 2186649"/>
              <a:gd name="connsiteY49" fmla="*/ 395360 h 2186422"/>
              <a:gd name="connsiteX50" fmla="*/ 2028563 w 2186649"/>
              <a:gd name="connsiteY50" fmla="*/ 395360 h 2186422"/>
              <a:gd name="connsiteX51" fmla="*/ 2028563 w 2186649"/>
              <a:gd name="connsiteY51" fmla="*/ 158086 h 2186422"/>
              <a:gd name="connsiteX52" fmla="*/ 974687 w 2186649"/>
              <a:gd name="connsiteY52" fmla="*/ 158086 h 2186422"/>
              <a:gd name="connsiteX53" fmla="*/ 974687 w 2186649"/>
              <a:gd name="connsiteY53" fmla="*/ 395360 h 2186422"/>
              <a:gd name="connsiteX54" fmla="*/ 1211961 w 2186649"/>
              <a:gd name="connsiteY54" fmla="*/ 395360 h 2186422"/>
              <a:gd name="connsiteX55" fmla="*/ 1211961 w 2186649"/>
              <a:gd name="connsiteY55" fmla="*/ 158086 h 2186422"/>
              <a:gd name="connsiteX56" fmla="*/ 158086 w 2186649"/>
              <a:gd name="connsiteY56" fmla="*/ 158086 h 2186422"/>
              <a:gd name="connsiteX57" fmla="*/ 158086 w 2186649"/>
              <a:gd name="connsiteY57" fmla="*/ 395360 h 2186422"/>
              <a:gd name="connsiteX58" fmla="*/ 395360 w 2186649"/>
              <a:gd name="connsiteY58" fmla="*/ 395360 h 2186422"/>
              <a:gd name="connsiteX59" fmla="*/ 395360 w 2186649"/>
              <a:gd name="connsiteY59" fmla="*/ 158086 h 2186422"/>
              <a:gd name="connsiteX60" fmla="*/ 0 w 2186649"/>
              <a:gd name="connsiteY60" fmla="*/ 0 h 2186422"/>
              <a:gd name="connsiteX61" fmla="*/ 553446 w 2186649"/>
              <a:gd name="connsiteY61" fmla="*/ 0 h 2186422"/>
              <a:gd name="connsiteX62" fmla="*/ 553446 w 2186649"/>
              <a:gd name="connsiteY62" fmla="*/ 553446 h 2186422"/>
              <a:gd name="connsiteX63" fmla="*/ 0 w 2186649"/>
              <a:gd name="connsiteY63" fmla="*/ 553446 h 2186422"/>
              <a:gd name="connsiteX64" fmla="*/ 816601 w 2186649"/>
              <a:gd name="connsiteY64" fmla="*/ 0 h 2186422"/>
              <a:gd name="connsiteX65" fmla="*/ 1370047 w 2186649"/>
              <a:gd name="connsiteY65" fmla="*/ 0 h 2186422"/>
              <a:gd name="connsiteX66" fmla="*/ 1370047 w 2186649"/>
              <a:gd name="connsiteY66" fmla="*/ 553446 h 2186422"/>
              <a:gd name="connsiteX67" fmla="*/ 816601 w 2186649"/>
              <a:gd name="connsiteY67" fmla="*/ 553446 h 2186422"/>
              <a:gd name="connsiteX68" fmla="*/ 1633203 w 2186649"/>
              <a:gd name="connsiteY68" fmla="*/ 0 h 2186422"/>
              <a:gd name="connsiteX69" fmla="*/ 2186649 w 2186649"/>
              <a:gd name="connsiteY69" fmla="*/ 0 h 2186422"/>
              <a:gd name="connsiteX70" fmla="*/ 2186649 w 2186649"/>
              <a:gd name="connsiteY70" fmla="*/ 553446 h 2186422"/>
              <a:gd name="connsiteX71" fmla="*/ 1633203 w 2186649"/>
              <a:gd name="connsiteY71" fmla="*/ 553446 h 218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186649" h="2186422">
                <a:moveTo>
                  <a:pt x="1791289" y="1791062"/>
                </a:moveTo>
                <a:lnTo>
                  <a:pt x="1791289" y="2028336"/>
                </a:lnTo>
                <a:lnTo>
                  <a:pt x="2028563" y="2028336"/>
                </a:lnTo>
                <a:lnTo>
                  <a:pt x="2028563" y="1791062"/>
                </a:lnTo>
                <a:close/>
                <a:moveTo>
                  <a:pt x="974687" y="1791062"/>
                </a:moveTo>
                <a:lnTo>
                  <a:pt x="974687" y="2028336"/>
                </a:lnTo>
                <a:lnTo>
                  <a:pt x="1211961" y="2028336"/>
                </a:lnTo>
                <a:lnTo>
                  <a:pt x="1211961" y="1791062"/>
                </a:lnTo>
                <a:close/>
                <a:moveTo>
                  <a:pt x="158086" y="1791062"/>
                </a:moveTo>
                <a:lnTo>
                  <a:pt x="158086" y="2028336"/>
                </a:lnTo>
                <a:lnTo>
                  <a:pt x="395360" y="2028336"/>
                </a:lnTo>
                <a:lnTo>
                  <a:pt x="395360" y="1791062"/>
                </a:lnTo>
                <a:close/>
                <a:moveTo>
                  <a:pt x="1633203" y="1632976"/>
                </a:moveTo>
                <a:lnTo>
                  <a:pt x="2186649" y="1632976"/>
                </a:lnTo>
                <a:lnTo>
                  <a:pt x="2186649" y="2186422"/>
                </a:lnTo>
                <a:lnTo>
                  <a:pt x="1633203" y="2186422"/>
                </a:lnTo>
                <a:close/>
                <a:moveTo>
                  <a:pt x="816601" y="1632976"/>
                </a:moveTo>
                <a:lnTo>
                  <a:pt x="1370047" y="1632976"/>
                </a:lnTo>
                <a:lnTo>
                  <a:pt x="1370047" y="2186422"/>
                </a:lnTo>
                <a:lnTo>
                  <a:pt x="816601" y="2186422"/>
                </a:lnTo>
                <a:close/>
                <a:moveTo>
                  <a:pt x="0" y="1632976"/>
                </a:moveTo>
                <a:lnTo>
                  <a:pt x="553446" y="1632976"/>
                </a:lnTo>
                <a:lnTo>
                  <a:pt x="553446" y="2186422"/>
                </a:lnTo>
                <a:lnTo>
                  <a:pt x="0" y="2186422"/>
                </a:lnTo>
                <a:close/>
                <a:moveTo>
                  <a:pt x="1791289" y="974574"/>
                </a:moveTo>
                <a:lnTo>
                  <a:pt x="1791289" y="1211848"/>
                </a:lnTo>
                <a:lnTo>
                  <a:pt x="2028563" y="1211848"/>
                </a:lnTo>
                <a:lnTo>
                  <a:pt x="2028563" y="974574"/>
                </a:lnTo>
                <a:close/>
                <a:moveTo>
                  <a:pt x="974687" y="974574"/>
                </a:moveTo>
                <a:lnTo>
                  <a:pt x="974687" y="1211848"/>
                </a:lnTo>
                <a:lnTo>
                  <a:pt x="1211961" y="1211848"/>
                </a:lnTo>
                <a:lnTo>
                  <a:pt x="1211961" y="974574"/>
                </a:lnTo>
                <a:close/>
                <a:moveTo>
                  <a:pt x="158086" y="974574"/>
                </a:moveTo>
                <a:lnTo>
                  <a:pt x="158086" y="1211848"/>
                </a:lnTo>
                <a:lnTo>
                  <a:pt x="395360" y="1211848"/>
                </a:lnTo>
                <a:lnTo>
                  <a:pt x="395360" y="974574"/>
                </a:lnTo>
                <a:close/>
                <a:moveTo>
                  <a:pt x="1633203" y="816488"/>
                </a:moveTo>
                <a:lnTo>
                  <a:pt x="2186649" y="816488"/>
                </a:lnTo>
                <a:lnTo>
                  <a:pt x="2186649" y="1369934"/>
                </a:lnTo>
                <a:lnTo>
                  <a:pt x="1633203" y="1369934"/>
                </a:lnTo>
                <a:close/>
                <a:moveTo>
                  <a:pt x="816601" y="816488"/>
                </a:moveTo>
                <a:lnTo>
                  <a:pt x="1370047" y="816488"/>
                </a:lnTo>
                <a:lnTo>
                  <a:pt x="1370047" y="1369934"/>
                </a:lnTo>
                <a:lnTo>
                  <a:pt x="816601" y="1369934"/>
                </a:lnTo>
                <a:close/>
                <a:moveTo>
                  <a:pt x="0" y="816488"/>
                </a:moveTo>
                <a:lnTo>
                  <a:pt x="553446" y="816488"/>
                </a:lnTo>
                <a:lnTo>
                  <a:pt x="553446" y="1369934"/>
                </a:lnTo>
                <a:lnTo>
                  <a:pt x="0" y="1369934"/>
                </a:lnTo>
                <a:close/>
                <a:moveTo>
                  <a:pt x="1791289" y="158086"/>
                </a:moveTo>
                <a:lnTo>
                  <a:pt x="1791289" y="395360"/>
                </a:lnTo>
                <a:lnTo>
                  <a:pt x="2028563" y="395360"/>
                </a:lnTo>
                <a:lnTo>
                  <a:pt x="2028563" y="158086"/>
                </a:lnTo>
                <a:close/>
                <a:moveTo>
                  <a:pt x="974687" y="158086"/>
                </a:moveTo>
                <a:lnTo>
                  <a:pt x="974687" y="395360"/>
                </a:lnTo>
                <a:lnTo>
                  <a:pt x="1211961" y="395360"/>
                </a:lnTo>
                <a:lnTo>
                  <a:pt x="1211961" y="158086"/>
                </a:lnTo>
                <a:close/>
                <a:moveTo>
                  <a:pt x="158086" y="158086"/>
                </a:moveTo>
                <a:lnTo>
                  <a:pt x="158086" y="395360"/>
                </a:lnTo>
                <a:lnTo>
                  <a:pt x="395360" y="395360"/>
                </a:lnTo>
                <a:lnTo>
                  <a:pt x="395360" y="158086"/>
                </a:lnTo>
                <a:close/>
                <a:moveTo>
                  <a:pt x="0" y="0"/>
                </a:moveTo>
                <a:lnTo>
                  <a:pt x="553446" y="0"/>
                </a:lnTo>
                <a:lnTo>
                  <a:pt x="553446" y="553446"/>
                </a:lnTo>
                <a:lnTo>
                  <a:pt x="0" y="553446"/>
                </a:lnTo>
                <a:close/>
                <a:moveTo>
                  <a:pt x="816601" y="0"/>
                </a:moveTo>
                <a:lnTo>
                  <a:pt x="1370047" y="0"/>
                </a:lnTo>
                <a:lnTo>
                  <a:pt x="1370047" y="553446"/>
                </a:lnTo>
                <a:lnTo>
                  <a:pt x="816601" y="553446"/>
                </a:lnTo>
                <a:close/>
                <a:moveTo>
                  <a:pt x="1633203" y="0"/>
                </a:moveTo>
                <a:lnTo>
                  <a:pt x="2186649" y="0"/>
                </a:lnTo>
                <a:lnTo>
                  <a:pt x="2186649" y="553446"/>
                </a:lnTo>
                <a:lnTo>
                  <a:pt x="1633203" y="553446"/>
                </a:lnTo>
                <a:close/>
              </a:path>
            </a:pathLst>
          </a:custGeom>
          <a:solidFill>
            <a:srgbClr val="4DD6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sp>
        <p:nvSpPr>
          <p:cNvPr id="3" name="Прямоугольник 2"/>
          <p:cNvSpPr/>
          <p:nvPr/>
        </p:nvSpPr>
        <p:spPr>
          <a:xfrm>
            <a:off x="835026" y="2198291"/>
            <a:ext cx="18146016" cy="830997"/>
          </a:xfrm>
          <a:prstGeom prst="rect">
            <a:avLst/>
          </a:prstGeom>
        </p:spPr>
        <p:txBody>
          <a:bodyPr wrap="square">
            <a:spAutoFit/>
          </a:bodyPr>
          <a:lstStyle/>
          <a:p>
            <a:r>
              <a:rPr lang="ru-RU" sz="2400" b="1" dirty="0">
                <a:solidFill>
                  <a:schemeClr val="accent1"/>
                </a:solidFill>
                <a:latin typeface="GPN_DIN Condensed" panose="020B0506020202020204" pitchFamily="34" charset="-52"/>
                <a:ea typeface="GPN_DIN Condensed" panose="020B0506020202020204" pitchFamily="34" charset="-52"/>
              </a:rPr>
              <a:t>В рамках проекта сформируются устойчивые группы волонтеров, осуществляющих деятельность по сохранению водных объектов и проводящих их общественный мониторинг. </a:t>
            </a:r>
          </a:p>
        </p:txBody>
      </p:sp>
      <p:sp>
        <p:nvSpPr>
          <p:cNvPr id="4" name="Прямоугольник 3"/>
          <p:cNvSpPr/>
          <p:nvPr/>
        </p:nvSpPr>
        <p:spPr>
          <a:xfrm>
            <a:off x="835026" y="3435201"/>
            <a:ext cx="18146016" cy="1569660"/>
          </a:xfrm>
          <a:prstGeom prst="rect">
            <a:avLst/>
          </a:prstGeom>
        </p:spPr>
        <p:txBody>
          <a:bodyPr wrap="square">
            <a:spAutoFit/>
          </a:bodyPr>
          <a:lstStyle/>
          <a:p>
            <a:r>
              <a:rPr lang="ru-RU" sz="2400" b="1" dirty="0">
                <a:solidFill>
                  <a:schemeClr val="accent1"/>
                </a:solidFill>
                <a:latin typeface="GPN_DIN Condensed" panose="020B0506020202020204" pitchFamily="34" charset="-52"/>
                <a:ea typeface="GPN_DIN Condensed" panose="020B0506020202020204" pitchFamily="34" charset="-52"/>
              </a:rPr>
              <a:t>За счет материальной базы общественной организации, проектов муниципальных, региональных международных </a:t>
            </a:r>
            <a:r>
              <a:rPr lang="ru-RU" sz="2400" b="1" dirty="0" err="1">
                <a:solidFill>
                  <a:schemeClr val="accent1"/>
                </a:solidFill>
                <a:latin typeface="GPN_DIN Condensed" panose="020B0506020202020204" pitchFamily="34" charset="-52"/>
                <a:ea typeface="GPN_DIN Condensed" panose="020B0506020202020204" pitchFamily="34" charset="-52"/>
              </a:rPr>
              <a:t>грантодателей</a:t>
            </a:r>
            <a:r>
              <a:rPr lang="ru-RU" sz="2400" b="1" dirty="0">
                <a:solidFill>
                  <a:schemeClr val="accent1"/>
                </a:solidFill>
                <a:latin typeface="GPN_DIN Condensed" panose="020B0506020202020204" pitchFamily="34" charset="-52"/>
                <a:ea typeface="GPN_DIN Condensed" panose="020B0506020202020204" pitchFamily="34" charset="-52"/>
              </a:rPr>
              <a:t>, привлечения инвестиций будет продолжена работа по благоустройству водных объектов города Омска, просветительская работа с населением через марафоны, конкурсы, семинары, круглые столы, социологические опросы, листовки, беседы, информационные встречи.</a:t>
            </a:r>
          </a:p>
        </p:txBody>
      </p:sp>
      <p:sp>
        <p:nvSpPr>
          <p:cNvPr id="13" name="Прямоугольник 12"/>
          <p:cNvSpPr/>
          <p:nvPr/>
        </p:nvSpPr>
        <p:spPr>
          <a:xfrm>
            <a:off x="835026" y="5942707"/>
            <a:ext cx="14243049" cy="1200329"/>
          </a:xfrm>
          <a:prstGeom prst="rect">
            <a:avLst/>
          </a:prstGeom>
        </p:spPr>
        <p:txBody>
          <a:bodyPr wrap="square">
            <a:spAutoFit/>
          </a:bodyPr>
          <a:lstStyle/>
          <a:p>
            <a:r>
              <a:rPr lang="ru-RU" sz="3600" b="1" dirty="0">
                <a:solidFill>
                  <a:schemeClr val="accent1"/>
                </a:solidFill>
                <a:latin typeface="GPN_DIN Condensed" panose="020B0506020202020204" pitchFamily="34" charset="-52"/>
                <a:ea typeface="GPN_DIN Condensed" panose="020B0506020202020204" pitchFamily="34" charset="-52"/>
              </a:rPr>
              <a:t>Работа водных сообществ будет продолжена по решению </a:t>
            </a:r>
            <a:r>
              <a:rPr lang="ru-RU" sz="3600" b="1" dirty="0" err="1">
                <a:solidFill>
                  <a:schemeClr val="accent1"/>
                </a:solidFill>
                <a:latin typeface="GPN_DIN Condensed" panose="020B0506020202020204" pitchFamily="34" charset="-52"/>
                <a:ea typeface="GPN_DIN Condensed" panose="020B0506020202020204" pitchFamily="34" charset="-52"/>
              </a:rPr>
              <a:t>экологичеких</a:t>
            </a:r>
            <a:r>
              <a:rPr lang="ru-RU" sz="3600" b="1" dirty="0">
                <a:solidFill>
                  <a:schemeClr val="accent1"/>
                </a:solidFill>
                <a:latin typeface="GPN_DIN Condensed" panose="020B0506020202020204" pitchFamily="34" charset="-52"/>
                <a:ea typeface="GPN_DIN Condensed" panose="020B0506020202020204" pitchFamily="34" charset="-52"/>
              </a:rPr>
              <a:t> водных </a:t>
            </a:r>
            <a:r>
              <a:rPr lang="ru-RU" sz="3600" b="1" dirty="0" smtClean="0">
                <a:solidFill>
                  <a:schemeClr val="accent1"/>
                </a:solidFill>
                <a:latin typeface="GPN_DIN Condensed" panose="020B0506020202020204" pitchFamily="34" charset="-52"/>
                <a:ea typeface="GPN_DIN Condensed" panose="020B0506020202020204" pitchFamily="34" charset="-52"/>
              </a:rPr>
              <a:t>проблем.</a:t>
            </a:r>
            <a:endParaRPr lang="ru-RU" sz="3600" b="1" dirty="0">
              <a:solidFill>
                <a:schemeClr val="accent1"/>
              </a:solidFill>
              <a:latin typeface="GPN_DIN Condensed" panose="020B0506020202020204" pitchFamily="34" charset="-52"/>
              <a:ea typeface="GPN_DIN Condensed" panose="020B0506020202020204" pitchFamily="34" charset="-52"/>
            </a:endParaRPr>
          </a:p>
        </p:txBody>
      </p:sp>
      <p:sp>
        <p:nvSpPr>
          <p:cNvPr id="14" name="Прямоугольник 13"/>
          <p:cNvSpPr/>
          <p:nvPr/>
        </p:nvSpPr>
        <p:spPr>
          <a:xfrm>
            <a:off x="835026" y="7238851"/>
            <a:ext cx="14243049" cy="1200329"/>
          </a:xfrm>
          <a:prstGeom prst="rect">
            <a:avLst/>
          </a:prstGeom>
        </p:spPr>
        <p:txBody>
          <a:bodyPr wrap="square">
            <a:spAutoFit/>
          </a:bodyPr>
          <a:lstStyle/>
          <a:p>
            <a:r>
              <a:rPr lang="ru-RU" sz="3600" b="1" dirty="0">
                <a:solidFill>
                  <a:schemeClr val="accent1"/>
                </a:solidFill>
                <a:latin typeface="GPN_DIN Condensed" panose="020B0506020202020204" pitchFamily="34" charset="-52"/>
                <a:ea typeface="GPN_DIN Condensed" panose="020B0506020202020204" pitchFamily="34" charset="-52"/>
              </a:rPr>
              <a:t>География проекта будет расширена на водные объекты (озера, малые реки, участки рек) города Омска и Омской области.</a:t>
            </a:r>
          </a:p>
        </p:txBody>
      </p:sp>
      <p:sp>
        <p:nvSpPr>
          <p:cNvPr id="16" name="Прямоугольник 15"/>
          <p:cNvSpPr/>
          <p:nvPr/>
        </p:nvSpPr>
        <p:spPr>
          <a:xfrm>
            <a:off x="835026" y="8607003"/>
            <a:ext cx="14243049" cy="1200329"/>
          </a:xfrm>
          <a:prstGeom prst="rect">
            <a:avLst/>
          </a:prstGeom>
        </p:spPr>
        <p:txBody>
          <a:bodyPr wrap="square">
            <a:spAutoFit/>
          </a:bodyPr>
          <a:lstStyle/>
          <a:p>
            <a:r>
              <a:rPr lang="ru-RU" sz="3600" b="1" dirty="0">
                <a:solidFill>
                  <a:schemeClr val="accent1"/>
                </a:solidFill>
                <a:latin typeface="GPN_DIN Condensed" panose="020B0506020202020204" pitchFamily="34" charset="-52"/>
                <a:ea typeface="GPN_DIN Condensed" panose="020B0506020202020204" pitchFamily="34" charset="-52"/>
              </a:rPr>
              <a:t>Работа с проектом продолжится в рамках городского, областного и президентского грантов и </a:t>
            </a:r>
            <a:r>
              <a:rPr lang="ru-RU" sz="3600" b="1" dirty="0" smtClean="0">
                <a:solidFill>
                  <a:schemeClr val="accent1"/>
                </a:solidFill>
                <a:latin typeface="GPN_DIN Condensed" panose="020B0506020202020204" pitchFamily="34" charset="-52"/>
                <a:ea typeface="GPN_DIN Condensed" panose="020B0506020202020204" pitchFamily="34" charset="-52"/>
              </a:rPr>
              <a:t>субсидий.</a:t>
            </a:r>
            <a:endParaRPr lang="ru-RU" sz="3600" b="1" dirty="0">
              <a:solidFill>
                <a:schemeClr val="accent1"/>
              </a:solidFill>
              <a:latin typeface="GPN_DIN Condensed" panose="020B0506020202020204" pitchFamily="34" charset="-52"/>
              <a:ea typeface="GPN_DIN Condensed" panose="020B0506020202020204" pitchFamily="34" charset="-52"/>
            </a:endParaRPr>
          </a:p>
        </p:txBody>
      </p:sp>
    </p:spTree>
    <p:extLst>
      <p:ext uri="{BB962C8B-B14F-4D97-AF65-F5344CB8AC3E}">
        <p14:creationId xmlns:p14="http://schemas.microsoft.com/office/powerpoint/2010/main" xmlns="" val="43201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4682" y="854075"/>
            <a:ext cx="18513768" cy="1416224"/>
          </a:xfrm>
        </p:spPr>
        <p:txBody>
          <a:bodyPr/>
          <a:lstStyle/>
          <a:p>
            <a:r>
              <a:rPr lang="ru-RU" dirty="0" smtClean="0"/>
              <a:t>БЮДЖЕТ</a:t>
            </a:r>
            <a:br>
              <a:rPr lang="ru-RU" dirty="0" smtClean="0"/>
            </a:br>
            <a:r>
              <a:rPr lang="ru-RU" dirty="0" smtClean="0"/>
              <a:t/>
            </a:r>
            <a:br>
              <a:rPr lang="ru-RU" dirty="0" smtClean="0"/>
            </a:br>
            <a:r>
              <a:rPr lang="ru-RU" dirty="0" smtClean="0"/>
              <a:t> </a:t>
            </a:r>
            <a:endParaRPr lang="ru-RU" dirty="0"/>
          </a:p>
        </p:txBody>
      </p:sp>
      <p:cxnSp>
        <p:nvCxnSpPr>
          <p:cNvPr id="10" name="Прямая соединительная линия 9"/>
          <p:cNvCxnSpPr/>
          <p:nvPr/>
        </p:nvCxnSpPr>
        <p:spPr>
          <a:xfrm>
            <a:off x="836548" y="7526883"/>
            <a:ext cx="0" cy="1116000"/>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14" name="Группа 13"/>
          <p:cNvGrpSpPr/>
          <p:nvPr/>
        </p:nvGrpSpPr>
        <p:grpSpPr>
          <a:xfrm>
            <a:off x="13552512" y="-1402109"/>
            <a:ext cx="7800629" cy="3458734"/>
            <a:chOff x="11347448" y="2119346"/>
            <a:chExt cx="8756650" cy="4171119"/>
          </a:xfrm>
        </p:grpSpPr>
        <p:sp>
          <p:nvSpPr>
            <p:cNvPr id="15" name="Freeform: Shape 11">
              <a:extLst>
                <a:ext uri="{FF2B5EF4-FFF2-40B4-BE49-F238E27FC236}">
                  <a16:creationId xmlns="" xmlns:a16="http://schemas.microsoft.com/office/drawing/2014/main" id="{E9CCAD25-DDAF-446B-B12A-183EEA798F6A}"/>
                </a:ext>
              </a:extLst>
            </p:cNvPr>
            <p:cNvSpPr/>
            <p:nvPr/>
          </p:nvSpPr>
          <p:spPr>
            <a:xfrm rot="5400000" flipH="1">
              <a:off x="14490916" y="-1024122"/>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sp>
          <p:nvSpPr>
            <p:cNvPr id="16" name="Freeform: Shape 12">
              <a:extLst>
                <a:ext uri="{FF2B5EF4-FFF2-40B4-BE49-F238E27FC236}">
                  <a16:creationId xmlns="" xmlns:a16="http://schemas.microsoft.com/office/drawing/2014/main" id="{10B42ED3-A679-4CBD-9DA8-1285EE48959C}"/>
                </a:ext>
              </a:extLst>
            </p:cNvPr>
            <p:cNvSpPr/>
            <p:nvPr/>
          </p:nvSpPr>
          <p:spPr>
            <a:xfrm rot="5400000" flipH="1">
              <a:off x="14490916" y="677284"/>
              <a:ext cx="2469713" cy="8756650"/>
            </a:xfrm>
            <a:custGeom>
              <a:avLst/>
              <a:gdLst>
                <a:gd name="connsiteX0" fmla="*/ 352540 w 352540"/>
                <a:gd name="connsiteY0" fmla="*/ 1085528 h 1356910"/>
                <a:gd name="connsiteX1" fmla="*/ 118533 w 352540"/>
                <a:gd name="connsiteY1" fmla="*/ 814146 h 1356910"/>
                <a:gd name="connsiteX2" fmla="*/ 352540 w 352540"/>
                <a:gd name="connsiteY2" fmla="*/ 542764 h 1356910"/>
                <a:gd name="connsiteX3" fmla="*/ 118533 w 352540"/>
                <a:gd name="connsiteY3" fmla="*/ 271382 h 1356910"/>
                <a:gd name="connsiteX4" fmla="*/ 352540 w 352540"/>
                <a:gd name="connsiteY4" fmla="*/ 0 h 1356910"/>
                <a:gd name="connsiteX5" fmla="*/ 234007 w 352540"/>
                <a:gd name="connsiteY5" fmla="*/ 0 h 1356910"/>
                <a:gd name="connsiteX6" fmla="*/ 0 w 352540"/>
                <a:gd name="connsiteY6" fmla="*/ 271382 h 1356910"/>
                <a:gd name="connsiteX7" fmla="*/ 234007 w 352540"/>
                <a:gd name="connsiteY7" fmla="*/ 542764 h 1356910"/>
                <a:gd name="connsiteX8" fmla="*/ 0 w 352540"/>
                <a:gd name="connsiteY8" fmla="*/ 814146 h 1356910"/>
                <a:gd name="connsiteX9" fmla="*/ 234007 w 352540"/>
                <a:gd name="connsiteY9" fmla="*/ 1085528 h 1356910"/>
                <a:gd name="connsiteX10" fmla="*/ 0 w 352540"/>
                <a:gd name="connsiteY10" fmla="*/ 1356910 h 1356910"/>
                <a:gd name="connsiteX11" fmla="*/ 118533 w 352540"/>
                <a:gd name="connsiteY11" fmla="*/ 1356910 h 13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540" h="1356910">
                  <a:moveTo>
                    <a:pt x="352540" y="1085528"/>
                  </a:moveTo>
                  <a:lnTo>
                    <a:pt x="118533" y="814146"/>
                  </a:lnTo>
                  <a:lnTo>
                    <a:pt x="352540" y="542764"/>
                  </a:lnTo>
                  <a:lnTo>
                    <a:pt x="118533" y="271382"/>
                  </a:lnTo>
                  <a:lnTo>
                    <a:pt x="352540" y="0"/>
                  </a:lnTo>
                  <a:lnTo>
                    <a:pt x="234007" y="0"/>
                  </a:lnTo>
                  <a:lnTo>
                    <a:pt x="0" y="271382"/>
                  </a:lnTo>
                  <a:lnTo>
                    <a:pt x="234007" y="542764"/>
                  </a:lnTo>
                  <a:lnTo>
                    <a:pt x="0" y="814146"/>
                  </a:lnTo>
                  <a:lnTo>
                    <a:pt x="234007" y="1085528"/>
                  </a:lnTo>
                  <a:lnTo>
                    <a:pt x="0" y="1356910"/>
                  </a:lnTo>
                  <a:lnTo>
                    <a:pt x="118533" y="1356910"/>
                  </a:lnTo>
                  <a:close/>
                </a:path>
              </a:pathLst>
            </a:custGeom>
            <a:solidFill>
              <a:srgbClr val="4DD6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endParaRPr lang="ru-RU" dirty="0">
                <a:solidFill>
                  <a:schemeClr val="bg1"/>
                </a:solidFill>
                <a:latin typeface="+mj-lt"/>
              </a:endParaRPr>
            </a:p>
          </p:txBody>
        </p:sp>
      </p:grpSp>
      <p:sp>
        <p:nvSpPr>
          <p:cNvPr id="30" name="Подзаголовок 4">
            <a:extLst>
              <a:ext uri="{FF2B5EF4-FFF2-40B4-BE49-F238E27FC236}">
                <a16:creationId xmlns="" xmlns:a16="http://schemas.microsoft.com/office/drawing/2014/main" id="{59987F43-13E8-1942-872B-C58CEE1C6FB4}"/>
              </a:ext>
            </a:extLst>
          </p:cNvPr>
          <p:cNvSpPr txBox="1">
            <a:spLocks/>
          </p:cNvSpPr>
          <p:nvPr/>
        </p:nvSpPr>
        <p:spPr>
          <a:xfrm>
            <a:off x="834682" y="2610043"/>
            <a:ext cx="8065240" cy="2638440"/>
          </a:xfrm>
          <a:prstGeom prst="rect">
            <a:avLst/>
          </a:prstGeom>
          <a:ln>
            <a:noFill/>
          </a:ln>
        </p:spPr>
        <p:txBody>
          <a:bodyPr wrap="square" lIns="0" tIns="0" rIns="0" bIns="0" anchor="t" anchorCtr="0">
            <a:noAutofit/>
          </a:bodyPr>
          <a:lstStyle>
            <a:lvl1pPr marL="0" algn="r">
              <a:defRPr sz="6600" b="0" i="0">
                <a:solidFill>
                  <a:schemeClr val="tx1"/>
                </a:solidFill>
                <a:latin typeface="GPN_DIN Condensed Bold"/>
                <a:ea typeface="+mn-ea"/>
                <a:cs typeface="GPN_DIN Condensed Bol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ru-RU" sz="4000" kern="0" dirty="0" smtClean="0"/>
              <a:t>Фонд оплаты труда привлеченных специалистов – 235 300</a:t>
            </a:r>
            <a:r>
              <a:rPr lang="ru-RU" sz="4000" b="1" kern="0" dirty="0" smtClean="0">
                <a:latin typeface="GPN_DIN Condensed" panose="020B0706020202020204" pitchFamily="34" charset="0"/>
                <a:ea typeface="GPN_DIN Condensed" panose="020B0706020202020204" pitchFamily="34" charset="0"/>
              </a:rPr>
              <a:t> ₽</a:t>
            </a:r>
            <a:r>
              <a:rPr lang="ru-RU" sz="4000" kern="0" dirty="0" smtClean="0"/>
              <a:t> </a:t>
            </a:r>
          </a:p>
          <a:p>
            <a:pPr algn="l"/>
            <a:r>
              <a:rPr lang="ru-RU" sz="4000" kern="0" dirty="0" smtClean="0"/>
              <a:t>Расходы на мероприятия – 650 </a:t>
            </a:r>
            <a:r>
              <a:rPr lang="ru-RU" sz="4000" kern="0" dirty="0"/>
              <a:t>8</a:t>
            </a:r>
            <a:r>
              <a:rPr lang="ru-RU" sz="4000" kern="0" dirty="0" smtClean="0"/>
              <a:t>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r>
              <a:rPr lang="ru-RU" sz="4000" kern="0" dirty="0" smtClean="0"/>
              <a:t>Издательские расходы – 91 000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endParaRPr lang="ru-RU" sz="4000" kern="0" dirty="0" smtClean="0"/>
          </a:p>
          <a:p>
            <a:pPr algn="l"/>
            <a:endParaRPr lang="ru-RU" sz="4000" kern="0" dirty="0">
              <a:solidFill>
                <a:schemeClr val="accent3"/>
              </a:solidFill>
            </a:endParaRPr>
          </a:p>
        </p:txBody>
      </p:sp>
      <p:sp>
        <p:nvSpPr>
          <p:cNvPr id="5" name="Прямоугольник 4">
            <a:extLst>
              <a:ext uri="{FF2B5EF4-FFF2-40B4-BE49-F238E27FC236}">
                <a16:creationId xmlns="" xmlns:a16="http://schemas.microsoft.com/office/drawing/2014/main" id="{6664255B-4CF6-894C-91D7-07C63F9E076E}"/>
              </a:ext>
            </a:extLst>
          </p:cNvPr>
          <p:cNvSpPr/>
          <p:nvPr/>
        </p:nvSpPr>
        <p:spPr>
          <a:xfrm>
            <a:off x="979424" y="7741197"/>
            <a:ext cx="9358378" cy="1323439"/>
          </a:xfrm>
          <a:prstGeom prst="rect">
            <a:avLst/>
          </a:prstGeom>
        </p:spPr>
        <p:txBody>
          <a:bodyPr wrap="square">
            <a:spAutoFit/>
          </a:bodyPr>
          <a:lstStyle/>
          <a:p>
            <a:r>
              <a:rPr lang="ru-RU" sz="4000" b="1" kern="0" dirty="0">
                <a:solidFill>
                  <a:srgbClr val="E65907"/>
                </a:solidFill>
                <a:latin typeface="GPN_DIN Condensed" panose="020B0706020202020204" pitchFamily="34" charset="0"/>
                <a:ea typeface="GPN_DIN Condensed" panose="020B0706020202020204" pitchFamily="34" charset="0"/>
              </a:rPr>
              <a:t>ЗАПРАШИВАЕМЫЕ СРЕДСТВА  </a:t>
            </a:r>
            <a:r>
              <a:rPr lang="ru-RU" sz="4000" b="1" kern="0" dirty="0" smtClean="0">
                <a:latin typeface="GPN_DIN Condensed" panose="020B0706020202020204" pitchFamily="34" charset="0"/>
                <a:ea typeface="GPN_DIN Condensed" panose="020B0706020202020204" pitchFamily="34" charset="0"/>
              </a:rPr>
              <a:t>- 977 100 ₽</a:t>
            </a:r>
          </a:p>
          <a:p>
            <a:endParaRPr lang="ru-RU" sz="4000" b="1" kern="0" dirty="0">
              <a:latin typeface="GPN_DIN Condensed" panose="020B0706020202020204" pitchFamily="34" charset="0"/>
              <a:ea typeface="GPN_DIN Condensed" panose="020B0706020202020204" pitchFamily="34" charset="0"/>
            </a:endParaRPr>
          </a:p>
        </p:txBody>
      </p:sp>
      <p:cxnSp>
        <p:nvCxnSpPr>
          <p:cNvPr id="27" name="Прямая соединительная линия 26"/>
          <p:cNvCxnSpPr/>
          <p:nvPr/>
        </p:nvCxnSpPr>
        <p:spPr>
          <a:xfrm>
            <a:off x="10552116" y="7563011"/>
            <a:ext cx="0" cy="111600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8" name="Прямоугольник 27">
            <a:extLst>
              <a:ext uri="{FF2B5EF4-FFF2-40B4-BE49-F238E27FC236}">
                <a16:creationId xmlns="" xmlns:a16="http://schemas.microsoft.com/office/drawing/2014/main" id="{6664255B-4CF6-894C-91D7-07C63F9E076E}"/>
              </a:ext>
            </a:extLst>
          </p:cNvPr>
          <p:cNvSpPr/>
          <p:nvPr/>
        </p:nvSpPr>
        <p:spPr>
          <a:xfrm>
            <a:off x="10842240" y="7792369"/>
            <a:ext cx="8786874" cy="707886"/>
          </a:xfrm>
          <a:prstGeom prst="rect">
            <a:avLst/>
          </a:prstGeom>
        </p:spPr>
        <p:txBody>
          <a:bodyPr wrap="square">
            <a:spAutoFit/>
          </a:bodyPr>
          <a:lstStyle/>
          <a:p>
            <a:r>
              <a:rPr lang="ru-RU" sz="4000" b="1" kern="0" dirty="0">
                <a:solidFill>
                  <a:srgbClr val="E65907"/>
                </a:solidFill>
                <a:latin typeface="GPN_DIN Condensed" panose="020B0706020202020204" pitchFamily="34" charset="0"/>
                <a:ea typeface="GPN_DIN Condensed" panose="020B0706020202020204" pitchFamily="34" charset="0"/>
              </a:rPr>
              <a:t>СОБСТВЕННЫЙ ВКЛАД </a:t>
            </a:r>
            <a:r>
              <a:rPr lang="ru-RU" sz="4000" b="1" kern="0" dirty="0" smtClean="0">
                <a:latin typeface="GPN_DIN Condensed" panose="020B0706020202020204" pitchFamily="34" charset="0"/>
                <a:ea typeface="GPN_DIN Condensed" panose="020B0706020202020204" pitchFamily="34" charset="0"/>
              </a:rPr>
              <a:t> - 484 400 ₽</a:t>
            </a:r>
          </a:p>
        </p:txBody>
      </p:sp>
      <p:sp>
        <p:nvSpPr>
          <p:cNvPr id="12" name="Подзаголовок 4">
            <a:extLst>
              <a:ext uri="{FF2B5EF4-FFF2-40B4-BE49-F238E27FC236}">
                <a16:creationId xmlns="" xmlns:a16="http://schemas.microsoft.com/office/drawing/2014/main" id="{59987F43-13E8-1942-872B-C58CEE1C6FB4}"/>
              </a:ext>
            </a:extLst>
          </p:cNvPr>
          <p:cNvSpPr txBox="1">
            <a:spLocks/>
          </p:cNvSpPr>
          <p:nvPr/>
        </p:nvSpPr>
        <p:spPr>
          <a:xfrm>
            <a:off x="10483754" y="2584187"/>
            <a:ext cx="8065240" cy="2638440"/>
          </a:xfrm>
          <a:prstGeom prst="rect">
            <a:avLst/>
          </a:prstGeom>
          <a:ln>
            <a:noFill/>
          </a:ln>
        </p:spPr>
        <p:txBody>
          <a:bodyPr wrap="square" lIns="0" tIns="0" rIns="0" bIns="0" anchor="t" anchorCtr="0">
            <a:noAutofit/>
          </a:bodyPr>
          <a:lstStyle>
            <a:lvl1pPr marL="0" algn="r">
              <a:defRPr sz="6600" b="0" i="0">
                <a:solidFill>
                  <a:schemeClr val="tx1"/>
                </a:solidFill>
                <a:latin typeface="GPN_DIN Condensed Bold"/>
                <a:ea typeface="+mn-ea"/>
                <a:cs typeface="GPN_DIN Condensed Bol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ru-RU" sz="4000" kern="0" dirty="0" smtClean="0"/>
              <a:t>Расходы на оборудование – 225 000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r>
              <a:rPr lang="ru-RU" sz="4000" kern="0" dirty="0" smtClean="0"/>
              <a:t>Расходы на мероприятия – 252 400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r>
              <a:rPr lang="ru-RU" sz="4000" kern="0" dirty="0" smtClean="0"/>
              <a:t>Издательские расходы – 71 000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endParaRPr lang="ru-RU" sz="4000" kern="0" dirty="0" smtClean="0"/>
          </a:p>
          <a:p>
            <a:pPr algn="l"/>
            <a:endParaRPr lang="ru-RU" sz="4000" kern="0" dirty="0">
              <a:solidFill>
                <a:schemeClr val="accent3"/>
              </a:solidFill>
            </a:endParaRPr>
          </a:p>
        </p:txBody>
      </p:sp>
      <p:sp>
        <p:nvSpPr>
          <p:cNvPr id="13" name="Подзаголовок 4">
            <a:extLst>
              <a:ext uri="{FF2B5EF4-FFF2-40B4-BE49-F238E27FC236}">
                <a16:creationId xmlns="" xmlns:a16="http://schemas.microsoft.com/office/drawing/2014/main" id="{59987F43-13E8-1942-872B-C58CEE1C6FB4}"/>
              </a:ext>
            </a:extLst>
          </p:cNvPr>
          <p:cNvSpPr txBox="1">
            <a:spLocks/>
          </p:cNvSpPr>
          <p:nvPr/>
        </p:nvSpPr>
        <p:spPr>
          <a:xfrm>
            <a:off x="835026" y="5608523"/>
            <a:ext cx="8065240" cy="766232"/>
          </a:xfrm>
          <a:prstGeom prst="rect">
            <a:avLst/>
          </a:prstGeom>
          <a:ln>
            <a:noFill/>
          </a:ln>
        </p:spPr>
        <p:txBody>
          <a:bodyPr wrap="square" lIns="0" tIns="0" rIns="0" bIns="0" anchor="t" anchorCtr="0">
            <a:noAutofit/>
          </a:bodyPr>
          <a:lstStyle>
            <a:lvl1pPr marL="0" algn="r">
              <a:defRPr sz="6600" b="0" i="0">
                <a:solidFill>
                  <a:schemeClr val="tx1"/>
                </a:solidFill>
                <a:latin typeface="GPN_DIN Condensed Bold"/>
                <a:ea typeface="+mn-ea"/>
                <a:cs typeface="GPN_DIN Condensed Bold"/>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ru-RU" sz="4000" kern="0" dirty="0" smtClean="0"/>
              <a:t>Общий бюджет проекта – 1 461 500</a:t>
            </a:r>
            <a:r>
              <a:rPr lang="ru-RU" sz="4000" b="1" kern="0" dirty="0" smtClean="0">
                <a:latin typeface="GPN_DIN Condensed" panose="020B0706020202020204" pitchFamily="34" charset="0"/>
                <a:ea typeface="GPN_DIN Condensed" panose="020B0706020202020204" pitchFamily="34" charset="0"/>
              </a:rPr>
              <a:t> ₽</a:t>
            </a:r>
            <a:endParaRPr lang="ru-RU" sz="4000" kern="0" dirty="0" smtClean="0"/>
          </a:p>
          <a:p>
            <a:pPr algn="l"/>
            <a:endParaRPr lang="ru-RU" sz="4000" kern="0" dirty="0" smtClean="0"/>
          </a:p>
          <a:p>
            <a:pPr algn="l"/>
            <a:endParaRPr lang="ru-RU" sz="4000" kern="0" dirty="0">
              <a:solidFill>
                <a:schemeClr val="accent3"/>
              </a:solidFill>
            </a:endParaRPr>
          </a:p>
        </p:txBody>
      </p:sp>
    </p:spTree>
    <p:extLst>
      <p:ext uri="{BB962C8B-B14F-4D97-AF65-F5344CB8AC3E}">
        <p14:creationId xmlns:p14="http://schemas.microsoft.com/office/powerpoint/2010/main" xmlns="" val="2070543753"/>
      </p:ext>
    </p:extLst>
  </p:cSld>
  <p:clrMapOvr>
    <a:masterClrMapping/>
  </p:clrMapOvr>
</p:sld>
</file>

<file path=ppt/theme/theme1.xml><?xml version="1.0" encoding="utf-8"?>
<a:theme xmlns:a="http://schemas.openxmlformats.org/drawingml/2006/main" name="Office Theme">
  <a:themeElements>
    <a:clrScheme name="RG_GPN_colors">
      <a:dk1>
        <a:srgbClr val="004077"/>
      </a:dk1>
      <a:lt1>
        <a:srgbClr val="FFFFFF"/>
      </a:lt1>
      <a:dk2>
        <a:srgbClr val="0070BA"/>
      </a:dk2>
      <a:lt2>
        <a:srgbClr val="FFFFFF"/>
      </a:lt2>
      <a:accent1>
        <a:srgbClr val="E65907"/>
      </a:accent1>
      <a:accent2>
        <a:srgbClr val="009AFF"/>
      </a:accent2>
      <a:accent3>
        <a:srgbClr val="4DD6CB"/>
      </a:accent3>
      <a:accent4>
        <a:srgbClr val="0070BA"/>
      </a:accent4>
      <a:accent5>
        <a:srgbClr val="004076"/>
      </a:accent5>
      <a:accent6>
        <a:srgbClr val="E65907"/>
      </a:accent6>
      <a:hlink>
        <a:srgbClr val="004076"/>
      </a:hlink>
      <a:folHlink>
        <a:srgbClr val="0040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5216</TotalTime>
  <Words>1001</Words>
  <Application>Microsoft Office PowerPoint</Application>
  <PresentationFormat>Произвольный</PresentationFormat>
  <Paragraphs>140</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ВОЛОНТЕРСКОЕ ДВИЖЕНИЕ В ЗАЩИТУ ОЗЕР</vt:lpstr>
      <vt:lpstr>ИНФОРМАЦИЯ  О КОМАНДЕ ПРОЕКТА</vt:lpstr>
      <vt:lpstr>ПРОБЛЕМА,  НА РЕШЕНИЕ КОТОРОЙ НАПРАВЛЕН ПРОЕКТ</vt:lpstr>
      <vt:lpstr>ЦЕЛЬ ПРОЕКТА</vt:lpstr>
      <vt:lpstr>Координационный совет заранее планирует вопросы общественных слушаний, приглашает организации и учреждения и обеспечивает мероприятие необходимыми расходными материалами. Для участия в общественных слушаниях привлекаются представители местного населения, экологических дружин, администрации, Росприроднадзор, специалистов Нижне-обского Бассейнового Водного управления (НО БВУ) по Омской области, ученые – представители экспертной комиссии, участники проекта – не менее 35 человек. Итогом работы общественных слушаний станет резолюция в органы надзора, Администрации и выработан план совместных мероприятий на водных объектах города Омска.</vt:lpstr>
      <vt:lpstr>ПЛАН-ГРАФИК  РЕАЛИЗАЦИИ ПРОЕКТА</vt:lpstr>
      <vt:lpstr>РЕЗУЛЬТАТЫ</vt:lpstr>
      <vt:lpstr>УСТОЙЧИВОСТЬ ПРОЕКТА</vt:lpstr>
      <vt:lpstr>БЮДЖЕТ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ДЕСКРИПТОР</dc:title>
  <dc:creator>Дмитрий</dc:creator>
  <cp:lastModifiedBy>User</cp:lastModifiedBy>
  <cp:revision>170</cp:revision>
  <dcterms:created xsi:type="dcterms:W3CDTF">2021-07-09T13:46:08Z</dcterms:created>
  <dcterms:modified xsi:type="dcterms:W3CDTF">2024-06-02T13:48:40Z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2021-07-09T00:00:00Z</vt:filetime>
  </property>
  <property fmtid="{D5CDD505-2E9C-101B-9397-08002B2CF9AE}" pid="3" name="Creator">
    <vt:lpwstr>Adobe InDesign 16.1 (Macintosh)</vt:lpwstr>
  </property>
  <property fmtid="{D5CDD505-2E9C-101B-9397-08002B2CF9AE}" pid="4" name="LastSaved">
    <vt:filetime>2021-07-09T00:00:00Z</vt:filetime>
  </property>
</Properties>
</file>