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3" r:id="rId25"/>
    <p:sldId id="286" r:id="rId26"/>
    <p:sldId id="284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library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k.ru/" TargetMode="External"/><Relationship Id="rId4" Type="http://schemas.openxmlformats.org/officeDocument/2006/relationships/hyperlink" Target="https://vk.com/library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92867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Муниципальное автономное учреждение культуры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«Централизованная библиотечная система г. Ялуторовска»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ндрей\Desktop\добровольцы2020\МАМАЛАНДИЯ\Логотип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7" y="1571612"/>
            <a:ext cx="4366723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</a:rPr>
              <a:t>Создание  условий для реализации проекта; 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</a:rPr>
              <a:t>Создание  мотивационной системы привлечения молодых семей в библиотеку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</a:rPr>
              <a:t>Продвижение семейного/материнского чтения в городской среде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</a:rPr>
              <a:t>Привитие знаний об устном русском народном творчестве,  традициях быта и культуры, через комплекс различных мероприятий; </a:t>
            </a:r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Задачи: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000" i="1" dirty="0" smtClean="0">
                <a:solidFill>
                  <a:srgbClr val="002060"/>
                </a:solidFill>
              </a:rPr>
              <a:t>Привлечение наибольшего числа волонтеров к реализации проекта, для масштабности его транслирования в городе</a:t>
            </a:r>
          </a:p>
          <a:p>
            <a:pPr lvl="0" algn="just"/>
            <a:r>
              <a:rPr lang="ru-RU" sz="2000" i="1" dirty="0" smtClean="0">
                <a:solidFill>
                  <a:srgbClr val="002060"/>
                </a:solidFill>
              </a:rPr>
              <a:t>Проведение ежегодного  городского конкурса «Читающая семья!»</a:t>
            </a:r>
          </a:p>
          <a:p>
            <a:pPr lvl="0" algn="just"/>
            <a:r>
              <a:rPr lang="ru-RU" sz="2000" i="1" dirty="0" smtClean="0">
                <a:solidFill>
                  <a:srgbClr val="002060"/>
                </a:solidFill>
              </a:rPr>
              <a:t>Создание страницы Проекта в социальных сетях </a:t>
            </a:r>
          </a:p>
          <a:p>
            <a:pPr lvl="0" algn="just"/>
            <a:r>
              <a:rPr lang="ru-RU" sz="2000" i="1" dirty="0" smtClean="0">
                <a:solidFill>
                  <a:srgbClr val="002060"/>
                </a:solidFill>
              </a:rPr>
              <a:t>Создание семейного фольклорного Клуба на базе библиотеки </a:t>
            </a:r>
          </a:p>
          <a:p>
            <a:pPr lvl="0" algn="just"/>
            <a:r>
              <a:rPr lang="ru-RU" sz="2000" i="1" dirty="0" smtClean="0">
                <a:solidFill>
                  <a:srgbClr val="002060"/>
                </a:solidFill>
              </a:rPr>
              <a:t>Создание службы «Доступное чтение» для семей с детьми инвалидами.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Описание проекта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Проект представляет собой комплекс мероприятий и административных решений, реализация которых вызвана необходимостью приобщения молодого поколения к национальной культуре, возрождению традиций материнского фольклора. Совместное чтение, разговор о прочитанном не только сближают родителей и детей, но и оказывают большое влияние на характер ребёнка, его нравственные качества.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Описание проекта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Читающий ребёнок быстрее развивается, легче устанавливает контакты, успешно находит свое место в жизни. Создание проекта в поддержку материнского чтения, формирование общественной среды, организация обмена положительным опытом семейного чтения, являются актуальной задачей для библиотек города Ялуторовска.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Актуальность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Зачем нам нужно материнское чтение? «</a:t>
            </a:r>
            <a:r>
              <a:rPr lang="ru-RU" sz="2000" i="1" dirty="0" err="1" smtClean="0">
                <a:solidFill>
                  <a:srgbClr val="002060"/>
                </a:solidFill>
              </a:rPr>
              <a:t>Нечтение</a:t>
            </a:r>
            <a:r>
              <a:rPr lang="ru-RU" sz="2000" i="1" dirty="0" smtClean="0">
                <a:solidFill>
                  <a:srgbClr val="002060"/>
                </a:solidFill>
              </a:rPr>
              <a:t>» – так можно назвать болезнь современного общества. Наблюдается  динамичный спад читающих молодых семей. В городе Ялуторовске 40 тыс. жителей, из которых более 8500 дети, читающие в библиотеках города. Сегодня пришло уже второе поколение </a:t>
            </a:r>
            <a:r>
              <a:rPr lang="ru-RU" sz="2000" i="1" dirty="0" err="1" smtClean="0">
                <a:solidFill>
                  <a:srgbClr val="002060"/>
                </a:solidFill>
              </a:rPr>
              <a:t>нечитающих</a:t>
            </a:r>
            <a:r>
              <a:rPr lang="ru-RU" sz="2000" i="1" dirty="0" smtClean="0">
                <a:solidFill>
                  <a:srgbClr val="002060"/>
                </a:solidFill>
              </a:rPr>
              <a:t> родителей. Отсюда отсутствие у детей положительного убедительного примера читающего родителя. Вследствие чего мы приходим к разрушению культуры семейного чтения.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Актуальность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Издавна на Руси мать была духовным стержнем семьи. Ведь материнское чтение – это не досуг, не развлечение, а серьезная работа, труд. Мать проносит через своё сердце текст и дарит своё восприятие текста ребенку. Традиция материнского чтения сложилась в России в XVIII веке, но ее корни уходят в Древнюю Русь, когда была заложена одна из ведущих черт менталитета русского народа: признание матери истоком культуры ребенка. К сожалению, на сегодняшний день  </a:t>
            </a:r>
            <a:r>
              <a:rPr lang="ru-RU" sz="2000" b="1" i="1" dirty="0" smtClean="0">
                <a:solidFill>
                  <a:srgbClr val="FF0000"/>
                </a:solidFill>
              </a:rPr>
              <a:t>образ читающей матери </a:t>
            </a:r>
            <a:r>
              <a:rPr lang="ru-RU" sz="2000" i="1" dirty="0" smtClean="0">
                <a:solidFill>
                  <a:srgbClr val="002060"/>
                </a:solidFill>
              </a:rPr>
              <a:t>теряет свою актуальность.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Представленный проект</a:t>
            </a:r>
            <a:r>
              <a:rPr lang="ru-RU" sz="2000" i="1" dirty="0" smtClean="0">
                <a:solidFill>
                  <a:srgbClr val="002060"/>
                </a:solidFill>
              </a:rPr>
              <a:t> имеет все основания послужить нулевой отправной точкой, для решения этой проблемы (в части своей компетенции).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Для анализа ситуации было проведено анкетирование "Семейное чтение", приняло участие 20 семей из разных социальных групп. По возрасту, респонденты были от 25 до 30 лет.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С понятием </a:t>
            </a:r>
            <a:r>
              <a:rPr lang="ru-RU" sz="2000" b="1" i="1" dirty="0" smtClean="0">
                <a:solidFill>
                  <a:srgbClr val="FF0000"/>
                </a:solidFill>
              </a:rPr>
              <a:t>"материнское чтение" </a:t>
            </a:r>
            <a:r>
              <a:rPr lang="ru-RU" sz="2000" i="1" dirty="0" smtClean="0">
                <a:solidFill>
                  <a:srgbClr val="002060"/>
                </a:solidFill>
              </a:rPr>
              <a:t>знакомы 5 семей. В 15 семьях ребенок читает сам, в особенности перед сном.  Остальные 5 семей культивируют семейное чтение. Также выяснилось, что если родителям приходится читать вслух своим детям, то не по своей инициативе, а по просьбе ребенка. Домашние библиотеки, книжные полки есть у 8 семей. Все 20 семей в той или иной степени активности посещают библиотеку.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solidFill>
                  <a:srgbClr val="002060"/>
                </a:solidFill>
              </a:rPr>
              <a:t>«Социальный эффект» проекта: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 Повышение статуса семьи, укрепление семейных традиций; </a:t>
            </a: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-Повышение компетентности родителей в вопросах нравственно-эстетического воспитания; </a:t>
            </a: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-Формирование потребности семей с детьми в активном организованном культурном отдыхе и развитии;</a:t>
            </a: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 Возрождение традиций семейного/материнского чтения;</a:t>
            </a: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-Раскрытие творческого потенциала детей и родителей через  совместную читательскую деятельность</a:t>
            </a:r>
          </a:p>
          <a:p>
            <a:pPr algn="just" fontAlgn="base"/>
            <a:r>
              <a:rPr lang="ru-RU" sz="2000" i="1" dirty="0" smtClean="0">
                <a:solidFill>
                  <a:srgbClr val="002060"/>
                </a:solidFill>
              </a:rPr>
              <a:t>- Социализация  подрастающего поколения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i="1" dirty="0" smtClean="0">
                <a:solidFill>
                  <a:srgbClr val="002060"/>
                </a:solidFill>
              </a:rPr>
              <a:t>Население города Ялуторовска порядка 40 тыс. человек. Библиотечная сеть состоит из Центральной городской библиотеки (включающий Детский отдел). Молодежной библиотеки, Городской библиотеки № 4, № 2.    </a:t>
            </a:r>
          </a:p>
          <a:p>
            <a:pPr algn="just" fontAlgn="base"/>
            <a:r>
              <a:rPr lang="ru-RU" sz="2200" b="1" i="1" dirty="0" smtClean="0">
                <a:solidFill>
                  <a:srgbClr val="002060"/>
                </a:solidFill>
              </a:rPr>
              <a:t>Услугами библиотек пользуются более 16500 человек, из них читающей молодежи около 4 тыс. человек, читающих семей порядка 300. Всего в городе состоит на учете 2410 молодых семей, семей с детьми – 5556.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500174"/>
            <a:ext cx="73581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Всё начинается с семьи.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Когда-то в детстве раннем,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Мне дверь открыла в книжный мир, читающая мама.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		                             </a:t>
            </a:r>
            <a:r>
              <a:rPr lang="ru-RU" sz="3200" i="1" dirty="0" smtClean="0">
                <a:solidFill>
                  <a:srgbClr val="002060"/>
                </a:solidFill>
              </a:rPr>
              <a:t>(Т. Бокова)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Ожидаемый результат.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Количественные показатели: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i="1" dirty="0" smtClean="0">
                <a:solidFill>
                  <a:srgbClr val="002060"/>
                </a:solidFill>
              </a:rPr>
              <a:t>Привлечь к участию в проекте, в том числе в библиотеку</a:t>
            </a:r>
            <a:r>
              <a:rPr lang="ru-RU" sz="2200" b="1" i="1" dirty="0" smtClean="0">
                <a:solidFill>
                  <a:srgbClr val="002060"/>
                </a:solidFill>
              </a:rPr>
              <a:t>  от  25  до 50 семей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i="1" dirty="0" smtClean="0">
                <a:solidFill>
                  <a:srgbClr val="002060"/>
                </a:solidFill>
              </a:rPr>
              <a:t>Увеличение количества посещений –</a:t>
            </a:r>
            <a:r>
              <a:rPr lang="ru-RU" sz="2200" b="1" i="1" dirty="0" smtClean="0">
                <a:solidFill>
                  <a:srgbClr val="002060"/>
                </a:solidFill>
              </a:rPr>
              <a:t> на 3000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i="1" dirty="0" smtClean="0">
                <a:solidFill>
                  <a:srgbClr val="002060"/>
                </a:solidFill>
              </a:rPr>
              <a:t>Увеличение числа книговыдачи детской литературы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на </a:t>
            </a:r>
            <a:r>
              <a:rPr lang="ru-RU" sz="2200" b="1" i="1" dirty="0" smtClean="0">
                <a:solidFill>
                  <a:srgbClr val="002060"/>
                </a:solidFill>
              </a:rPr>
              <a:t>5000 экз.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i="1" dirty="0" smtClean="0">
                <a:solidFill>
                  <a:srgbClr val="002060"/>
                </a:solidFill>
              </a:rPr>
              <a:t>Увеличение  количества домашних библиотек на </a:t>
            </a:r>
            <a:r>
              <a:rPr lang="ru-RU" sz="2200" b="1" i="1" dirty="0" smtClean="0">
                <a:solidFill>
                  <a:srgbClr val="002060"/>
                </a:solidFill>
              </a:rPr>
              <a:t>50 ед.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Оцениваться деятельность проекта</a:t>
            </a:r>
            <a:r>
              <a:rPr lang="ru-RU" sz="2200" i="1" dirty="0" smtClean="0">
                <a:solidFill>
                  <a:srgbClr val="002060"/>
                </a:solidFill>
              </a:rPr>
              <a:t> будет путем различных статистических мониторингов, анализа динамики развития, анкетирование и опрос участников, социальных партнеров  проекта, использование формы «Обратно связи» в том числе через социальные сети, привлечение местных СМИ. </a:t>
            </a:r>
          </a:p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 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После достижения поставленных результатов</a:t>
            </a:r>
            <a:r>
              <a:rPr lang="ru-RU" sz="2200" i="1" dirty="0" smtClean="0">
                <a:solidFill>
                  <a:srgbClr val="002060"/>
                </a:solidFill>
              </a:rPr>
              <a:t>, проект будет корректироваться с учетом всех полученных отзывов, с целью его дальнейшего успешного продолжения и передачи в качестве «Примера» на другие территории. Можем стать методическим консультационным центром для других библиотек, которых привлек наш опыт, в качестве наставников.</a:t>
            </a:r>
            <a:r>
              <a:rPr lang="ru-RU" sz="2400" i="1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</a:rPr>
              <a:t>Формы работы:</a:t>
            </a:r>
            <a:r>
              <a:rPr lang="ru-RU" sz="2200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Громкие чтения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</a:t>
            </a:r>
            <a:r>
              <a:rPr lang="ru-RU" sz="2200" i="1" dirty="0" err="1" smtClean="0">
                <a:solidFill>
                  <a:srgbClr val="002060"/>
                </a:solidFill>
              </a:rPr>
              <a:t>Онлайн-прочтения</a:t>
            </a:r>
            <a:r>
              <a:rPr lang="ru-RU" sz="2200" i="1" dirty="0" smtClean="0">
                <a:solidFill>
                  <a:srgbClr val="002060"/>
                </a:solidFill>
              </a:rPr>
              <a:t> «Читает бабушка» (читают Серебряные волонтёры)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Спектакли, в том числе Кукольные  спектакли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Мастер-классы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Творческие конкурсы</a:t>
            </a:r>
          </a:p>
          <a:p>
            <a:pPr>
              <a:buFontTx/>
              <a:buChar char="-"/>
            </a:pPr>
            <a:r>
              <a:rPr lang="ru-RU" sz="2200" i="1" dirty="0" err="1" smtClean="0">
                <a:solidFill>
                  <a:srgbClr val="002060"/>
                </a:solidFill>
              </a:rPr>
              <a:t>Онлайн-встречи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</a:rPr>
              <a:t>Формы работы:</a:t>
            </a:r>
            <a:r>
              <a:rPr lang="ru-RU" sz="2200" i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Литературные концерты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Сюжетно-ролевые игры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 Семинары и тренинги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Родительские собрания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Выездные громкие чтения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Опросы, анкетирования, интервьюирование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- Круглые столы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857232"/>
            <a:ext cx="74295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i="1" dirty="0" smtClean="0">
                <a:solidFill>
                  <a:srgbClr val="002060"/>
                </a:solidFill>
              </a:rPr>
              <a:t>Механизм реализации проекта.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sz="2200" b="1" i="1" dirty="0" smtClean="0">
                <a:solidFill>
                  <a:srgbClr val="002060"/>
                </a:solidFill>
              </a:rPr>
              <a:t>I</a:t>
            </a:r>
            <a:r>
              <a:rPr lang="ru-RU" sz="2200" b="1" i="1" dirty="0" smtClean="0">
                <a:solidFill>
                  <a:srgbClr val="002060"/>
                </a:solidFill>
              </a:rPr>
              <a:t> Этап – Организационный: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2200" i="1" dirty="0" smtClean="0">
                <a:solidFill>
                  <a:srgbClr val="002060"/>
                </a:solidFill>
              </a:rPr>
              <a:t>- Создание рабочей группы проекта – 5 чел.;</a:t>
            </a:r>
          </a:p>
          <a:p>
            <a:pPr algn="just" fontAlgn="base"/>
            <a:r>
              <a:rPr lang="ru-RU" sz="2200" i="1" dirty="0" smtClean="0">
                <a:solidFill>
                  <a:srgbClr val="002060"/>
                </a:solidFill>
              </a:rPr>
              <a:t>- Работа по привлечению  социальных партнеров;</a:t>
            </a:r>
          </a:p>
          <a:p>
            <a:pPr algn="just" fontAlgn="base"/>
            <a:r>
              <a:rPr lang="ru-RU" sz="2200" i="1" dirty="0" smtClean="0">
                <a:solidFill>
                  <a:srgbClr val="002060"/>
                </a:solidFill>
              </a:rPr>
              <a:t>- Поиск потенциальных участников проекта, проведение анкетирования, опросов и т.д.;</a:t>
            </a:r>
          </a:p>
          <a:p>
            <a:pPr algn="just" fontAlgn="base"/>
            <a:r>
              <a:rPr lang="ru-RU" sz="2200" i="1" dirty="0" smtClean="0">
                <a:solidFill>
                  <a:srgbClr val="002060"/>
                </a:solidFill>
              </a:rPr>
              <a:t>- Создание  своего представительства в социальных сетях;</a:t>
            </a:r>
          </a:p>
          <a:p>
            <a:pPr algn="just" fontAlgn="base">
              <a:buFontTx/>
              <a:buChar char="-"/>
            </a:pPr>
            <a:r>
              <a:rPr lang="ru-RU" sz="2200" i="1" dirty="0" smtClean="0">
                <a:solidFill>
                  <a:srgbClr val="002060"/>
                </a:solidFill>
              </a:rPr>
              <a:t>Начало рекламной компании с привлечением местных СМИ, выпуск рекламной печатной продукции.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i="1" dirty="0" smtClean="0">
                <a:solidFill>
                  <a:srgbClr val="002060"/>
                </a:solidFill>
              </a:rPr>
              <a:t>Механизм реализации проекта.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sz="2200" b="1" i="1" dirty="0" smtClean="0">
                <a:solidFill>
                  <a:srgbClr val="002060"/>
                </a:solidFill>
              </a:rPr>
              <a:t>II</a:t>
            </a:r>
            <a:r>
              <a:rPr lang="ru-RU" sz="2200" b="1" i="1" dirty="0" smtClean="0">
                <a:solidFill>
                  <a:srgbClr val="002060"/>
                </a:solidFill>
              </a:rPr>
              <a:t> Этап – Основной.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>
              <a:buFontTx/>
              <a:buChar char="-"/>
            </a:pPr>
            <a:r>
              <a:rPr lang="ru-RU" sz="2200" i="1" dirty="0" smtClean="0">
                <a:solidFill>
                  <a:srgbClr val="002060"/>
                </a:solidFill>
              </a:rPr>
              <a:t>Реализация проекта, работа по тематическому календарному плану проекта.  </a:t>
            </a:r>
          </a:p>
          <a:p>
            <a:pPr algn="just" fontAlgn="base">
              <a:buFontTx/>
              <a:buChar char="-"/>
            </a:pP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sz="2200" b="1" i="1" dirty="0" smtClean="0">
                <a:solidFill>
                  <a:srgbClr val="002060"/>
                </a:solidFill>
              </a:rPr>
              <a:t>III</a:t>
            </a:r>
            <a:r>
              <a:rPr lang="ru-RU" sz="2200" b="1" i="1" dirty="0" smtClean="0">
                <a:solidFill>
                  <a:srgbClr val="002060"/>
                </a:solidFill>
              </a:rPr>
              <a:t> Этап – Подведение итогов.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2200" b="1" i="1" dirty="0" smtClean="0">
                <a:solidFill>
                  <a:srgbClr val="002060"/>
                </a:solidFill>
              </a:rPr>
              <a:t>- </a:t>
            </a:r>
            <a:r>
              <a:rPr lang="ru-RU" sz="2200" i="1" dirty="0" smtClean="0">
                <a:solidFill>
                  <a:srgbClr val="002060"/>
                </a:solidFill>
              </a:rPr>
              <a:t>Анализ результатов. Освещение итогов в СМИ. Выпуск методических рекомендаций по теме проекта.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endParaRPr lang="ru-RU" sz="22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928671"/>
            <a:ext cx="74295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Ресурсное обеспечение проекта: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Кадровые  ресурсы:</a:t>
            </a:r>
            <a:r>
              <a:rPr lang="ru-RU" sz="2000" i="1" dirty="0" smtClean="0">
                <a:solidFill>
                  <a:srgbClr val="002060"/>
                </a:solidFill>
              </a:rPr>
              <a:t> сотрудники библиотеки, волонтеры, семейный читательский актив.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Материальные  ресурсы:</a:t>
            </a:r>
            <a:r>
              <a:rPr lang="ru-RU" sz="2000" i="1" dirty="0" smtClean="0">
                <a:solidFill>
                  <a:srgbClr val="002060"/>
                </a:solidFill>
              </a:rPr>
              <a:t>  материально-техническая база библиотеки (помещение, компьютерная техника, мебель и т.д.)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Информационные  ресурсы:</a:t>
            </a:r>
            <a:r>
              <a:rPr lang="ru-RU" sz="2000" i="1" dirty="0" smtClean="0">
                <a:solidFill>
                  <a:srgbClr val="002060"/>
                </a:solidFill>
              </a:rPr>
              <a:t> весь массив библиотечного книжного фонда и фонда периодических изданий, доступ удаленным ресурсам библиотеки (НЭБ, Президентская библиотека имени Б. Н. Ельцина) и пр.</a:t>
            </a: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1857364"/>
          <a:ext cx="700092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98"/>
                <a:gridCol w="3354792"/>
                <a:gridCol w="30718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Мероприятие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</a:p>
                    <a:p>
                      <a:pPr algn="ctr"/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 2021г.</a:t>
                      </a:r>
                      <a:endParaRPr lang="ru-RU" sz="2000" b="1" i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этап 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Февраль-ноябрь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  2021г.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1142984"/>
            <a:ext cx="728667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Календарный план этапов реализации проекта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7" y="1357298"/>
          <a:ext cx="7143800" cy="480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/>
                <a:gridCol w="2645228"/>
                <a:gridCol w="1819647"/>
              </a:tblGrid>
              <a:tr h="1205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Наименование источников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Количественные показатели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48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Печатные СМИ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(местные и региональные)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Написание и рассылка пресс-релизов 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пост-релизов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 мероприятиях,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фотоотчеты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428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Размещение на льготных условиях рекламных афиш партнеров и пр.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Фотоотчеты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менее 20 в месяц</a:t>
                      </a:r>
                    </a:p>
                  </a:txBody>
                  <a:tcPr marL="68580" marR="68580" marT="0" marB="0" anchor="ctr"/>
                </a:tc>
              </a:tr>
              <a:tr h="62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Официальный сайт учреждения </a:t>
                      </a:r>
                      <a:r>
                        <a:rPr lang="ru-RU" sz="1400" i="1" u="sng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3"/>
                        </a:rPr>
                        <a:t>https://ylibrary.ru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https</a:t>
                      </a:r>
                      <a:r>
                        <a:rPr lang="ru-RU" sz="1400" i="1" u="sng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4"/>
                        </a:rPr>
                        <a:t>://vk.com/library72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5"/>
                        </a:rPr>
                        <a:t>https://ok.ru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857232"/>
            <a:ext cx="728667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Медиа-карта</a:t>
            </a:r>
            <a:r>
              <a:rPr lang="ru-RU" sz="2400" b="1" i="1" dirty="0" smtClean="0">
                <a:solidFill>
                  <a:srgbClr val="002060"/>
                </a:solidFill>
              </a:rPr>
              <a:t>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028343"/>
            <a:ext cx="7215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Материнский фольклор обширная область устного народного поэтического творчества. Это целый мир - яркий, радостный, наполненный жизненной силой и красотой. Он соседствует с миром взрослых, но не подвластен ему и живет по своим законам в соответствии со своим ведением природы и человеческих отношений. </a:t>
            </a:r>
          </a:p>
        </p:txBody>
      </p:sp>
      <p:pic>
        <p:nvPicPr>
          <p:cNvPr id="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1" y="4134245"/>
            <a:ext cx="2000264" cy="1807738"/>
          </a:xfrm>
          <a:prstGeom prst="rect">
            <a:avLst/>
          </a:prstGeom>
          <a:noFill/>
        </p:spPr>
      </p:pic>
      <p:pic>
        <p:nvPicPr>
          <p:cNvPr id="7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69479"/>
            <a:ext cx="1489068" cy="1848498"/>
          </a:xfrm>
          <a:prstGeom prst="rect">
            <a:avLst/>
          </a:prstGeom>
          <a:noFill/>
        </p:spPr>
      </p:pic>
      <p:pic>
        <p:nvPicPr>
          <p:cNvPr id="8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857628"/>
            <a:ext cx="2143140" cy="206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4" name="Picture 6" descr="https://static.vecteezy.com/system/resources/previews/000/412/327/original/family-reading-a-story-boo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7286676" cy="50006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100010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#</a:t>
            </a:r>
            <a:r>
              <a:rPr lang="ru-RU" sz="3600" b="1" i="1" dirty="0" smtClean="0">
                <a:solidFill>
                  <a:srgbClr val="FF0000"/>
                </a:solidFill>
              </a:rPr>
              <a:t>МЫЧИТАЮЩАЯСЕМЬЯ</a:t>
            </a:r>
            <a:r>
              <a:rPr lang="en-US" sz="3600" b="1" i="1" dirty="0" smtClean="0">
                <a:solidFill>
                  <a:srgbClr val="FF0000"/>
                </a:solidFill>
              </a:rPr>
              <a:t>#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http://900igr.net/up/datas/253566/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358114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028343"/>
            <a:ext cx="7215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2060"/>
                </a:solidFill>
              </a:rPr>
              <a:t>Дети с живым интересом вглядываются в жизнь взрослых и охотно заимствуют их опыт, но видоизменяют и выкраивают приобретенное. Мысль детей связана с конкретными образами - в этом ключ к тайнам детского художественного творчества. Особенности детской психики, мышления определили отбор произведений детского фольклора.</a:t>
            </a:r>
          </a:p>
        </p:txBody>
      </p:sp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69479"/>
            <a:ext cx="1489068" cy="1848498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134245"/>
            <a:ext cx="2000264" cy="1807738"/>
          </a:xfrm>
          <a:prstGeom prst="rect">
            <a:avLst/>
          </a:prstGeom>
          <a:noFill/>
        </p:spPr>
      </p:pic>
      <p:pic>
        <p:nvPicPr>
          <p:cNvPr id="17418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3936572"/>
            <a:ext cx="2071702" cy="1992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160624"/>
            <a:ext cx="1428760" cy="1773633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14818"/>
            <a:ext cx="1911110" cy="1727165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150886"/>
            <a:ext cx="1857388" cy="17866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928671"/>
            <a:ext cx="7215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Направления проекта: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фольклорное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творческое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литературное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эстетическое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информационно-познавательное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-культурное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коммуникационное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Сроки реализации проекта:</a:t>
            </a:r>
            <a:r>
              <a:rPr lang="ru-RU" sz="2000" dirty="0" smtClean="0">
                <a:solidFill>
                  <a:srgbClr val="002060"/>
                </a:solidFill>
              </a:rPr>
              <a:t> 2021 год (долгосрочный)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Партнеры и участники проекта: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- Молодые семьи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Логопеды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Волонтерские организации, в том числе Серебряные волонтёры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-Дошкольные и общеобразовательные  учреждения города Ялуторовска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Учреждения культурной сферы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Общественные организации города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География проекта:</a:t>
            </a:r>
            <a:r>
              <a:rPr lang="ru-RU" sz="2000" i="1" dirty="0" smtClean="0">
                <a:solidFill>
                  <a:srgbClr val="002060"/>
                </a:solidFill>
              </a:rPr>
              <a:t> город Ялуторовск, Тюменская область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357033"/>
            <a:ext cx="1643074" cy="15804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Целевые  группы: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- молодые семьи с детьми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неполные семьи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семьи с детьми инвалидами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родители, готовящиеся стать родителями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семьи, оказавшиеся в трудной жизненной ситуации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многодетные семьи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</a:rPr>
              <a:t>волонтерские организации 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Роль волонтеров в качестве участников  проекта: </a:t>
            </a:r>
            <a:r>
              <a:rPr lang="ru-RU" sz="2000" i="1" dirty="0" smtClean="0">
                <a:solidFill>
                  <a:srgbClr val="002060"/>
                </a:solidFill>
              </a:rPr>
              <a:t>в качестве организатор и исполнителей мероприятий, наставников, координаторов, трансляторов собственного опыта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Проблемы, которые решает проект: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-Утрата традиций материнского чтения;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Появление второго поколения </a:t>
            </a:r>
            <a:r>
              <a:rPr lang="ru-RU" sz="2000" i="1" dirty="0" err="1" smtClean="0">
                <a:solidFill>
                  <a:srgbClr val="002060"/>
                </a:solidFill>
              </a:rPr>
              <a:t>нечитающих</a:t>
            </a:r>
            <a:r>
              <a:rPr lang="ru-RU" sz="2000" i="1" dirty="0" smtClean="0">
                <a:solidFill>
                  <a:srgbClr val="002060"/>
                </a:solidFill>
              </a:rPr>
              <a:t> родителей;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Низкая техника чтения детей;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Дефективность  устной и письменной речи;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-Потеря знаний о традиционной русской культуре, через преемственность поколений;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- Активизация  </a:t>
            </a:r>
            <a:r>
              <a:rPr lang="ru-RU" sz="2000" i="1" dirty="0" err="1" smtClean="0">
                <a:solidFill>
                  <a:srgbClr val="002060"/>
                </a:solidFill>
              </a:rPr>
              <a:t>интернет-коммуникаций</a:t>
            </a:r>
            <a:r>
              <a:rPr lang="ru-RU" sz="2000" i="1" dirty="0" smtClean="0">
                <a:solidFill>
                  <a:srgbClr val="002060"/>
                </a:solidFill>
              </a:rPr>
              <a:t>, ставшая прогрессирующей заменой интеллектуального  и культурного досуга родителей и детей</a:t>
            </a:r>
          </a:p>
          <a:p>
            <a:r>
              <a:rPr lang="ru-RU" sz="2000" b="1" i="1" dirty="0" smtClean="0"/>
              <a:t>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thumbs.dreamstime.com/b/%D1%87%D1%82%D0%B5%D0%BD%D0%B8%D0%B5-%D0%BC%D0%B0%D1%82%D0%B5%D1%80%D0%B8-%D0%B8-%D0%BE%D1%87%D0%B5%D1%80%D0%B8-40192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256"/>
            <a:ext cx="1357322" cy="1684952"/>
          </a:xfrm>
          <a:prstGeom prst="rect">
            <a:avLst/>
          </a:prstGeom>
          <a:noFill/>
        </p:spPr>
      </p:pic>
      <p:pic>
        <p:nvPicPr>
          <p:cNvPr id="17416" name="Picture 8" descr="https://thumbs.dreamstime.com/b/%D0%B4%D0%B5%D1%82%D0%B8-%D1%87%D0%B8%D1%82%D0%B0%D1%8F-%D0%BA%D0%BD%D0%B8%D0%B3%D1%83-28962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4286255"/>
            <a:ext cx="1832064" cy="1655727"/>
          </a:xfrm>
          <a:prstGeom prst="rect">
            <a:avLst/>
          </a:prstGeom>
          <a:noFill/>
        </p:spPr>
      </p:pic>
      <p:pic>
        <p:nvPicPr>
          <p:cNvPr id="6" name="Picture 10" descr="http://school76-tmn.org.ru/sites/default/files/field/image/ee78d7c8ec0e865e9256de499d53f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4219602"/>
            <a:ext cx="1785949" cy="17178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928671"/>
            <a:ext cx="72866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Цель:  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организация культурного, информационно-развивающего пространства и адаптированной среды, мотивирующих горожан на приобщение к семейному/материнскому чтению, к традициям  русской культуры и раскрытию собственного потенциала.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1217</Words>
  <PresentationFormat>Экран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22</cp:revision>
  <dcterms:created xsi:type="dcterms:W3CDTF">2020-04-21T14:24:56Z</dcterms:created>
  <dcterms:modified xsi:type="dcterms:W3CDTF">2020-04-21T17:54:35Z</dcterms:modified>
</cp:coreProperties>
</file>