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8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58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5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60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9757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85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927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56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34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06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800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0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04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30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73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3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0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web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0B40B-C015-376A-97AD-9D7F2041F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5553" y="2303931"/>
            <a:ext cx="8659906" cy="155985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Беспилотные летательные аппараты (БПЛА)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65E889-D4F1-4E5B-B67C-A4327201A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1435" y="3863790"/>
            <a:ext cx="8884024" cy="2994209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b="0" i="0" dirty="0">
                <a:solidFill>
                  <a:srgbClr val="0B1F33"/>
                </a:solidFill>
                <a:effectLst/>
                <a:latin typeface="Lato" panose="020F0502020204030204" pitchFamily="34" charset="0"/>
              </a:rPr>
              <a:t>Беспилотный летательный аппарат (БПЛА) — это воздушное судно, управляемое, контролируемое в полете пилотом, находящимся вне борта такого воздушного судна.</a:t>
            </a:r>
          </a:p>
          <a:p>
            <a:r>
              <a:rPr lang="ru-RU" dirty="0">
                <a:solidFill>
                  <a:srgbClr val="0B1F33"/>
                </a:solidFill>
                <a:latin typeface="Lato" panose="020F0502020204030204" pitchFamily="34" charset="0"/>
              </a:rPr>
              <a:t>Управление таким воздушным судном может осуществляется 3-мя</a:t>
            </a:r>
            <a:r>
              <a:rPr lang="ru-RU" b="0" i="0" dirty="0">
                <a:solidFill>
                  <a:srgbClr val="0B1F33"/>
                </a:solidFill>
                <a:effectLst/>
                <a:latin typeface="Lato" panose="020F0502020204030204" pitchFamily="34" charset="0"/>
              </a:rPr>
              <a:t> способами: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0B1F33"/>
                </a:solidFill>
                <a:latin typeface="Lato" panose="020F0502020204030204" pitchFamily="34" charset="0"/>
              </a:rPr>
              <a:t>По радиоканалу с пульта управления;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0B1F33"/>
                </a:solidFill>
                <a:latin typeface="Lato" panose="020F0502020204030204" pitchFamily="34" charset="0"/>
              </a:rPr>
              <a:t>При помощи заранее заданной программы (программируется полетный контроллер и аппарат летит самостоятельно, выполняя полетное задание);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0B1F33"/>
                </a:solidFill>
                <a:latin typeface="Lato" panose="020F0502020204030204" pitchFamily="34" charset="0"/>
              </a:rPr>
              <a:t>Комбинированный – сочетание двух этих способов.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DD93A4-1534-8AEC-13FF-84288184C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76" y="1"/>
            <a:ext cx="4159623" cy="25235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4EBC42-B7FA-8A20-0383-40E3748B4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30" y="4842823"/>
            <a:ext cx="3021105" cy="20151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282ACC-3709-70F8-11BC-73BF65843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93" y="2372013"/>
            <a:ext cx="2749242" cy="18310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1037D9-C7BC-A331-3379-866FB7E21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495" y="215413"/>
            <a:ext cx="4240784" cy="17660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73C7CF-4FCF-D0CF-02C4-3F8944667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9" y="0"/>
            <a:ext cx="3298532" cy="21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8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AC99-4153-CBB3-96DC-0697EE90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852" y="0"/>
            <a:ext cx="5396043" cy="835722"/>
          </a:xfrm>
        </p:spPr>
        <p:txBody>
          <a:bodyPr>
            <a:norm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Сферы применения БПЛА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07AAF-EFAA-A941-98E1-8D1716F2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1073582"/>
            <a:ext cx="6529137" cy="578441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6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Строительная сфера активно применяет новые технологии и инструменты. Беспилотные летательный аппараты не стали исключением, а наоборот стали одним из высокоэффективным коммерческим инструментом, который при мониторинге не нарушает технологические процессы на площадке, управляется дистанционно и способен менять точки обзора, обеспечивает легкий доступ к сложным и высоким структурным элементам, труднодоступным местам. Результаты традиционных наземных наблюдений по многим параметрам уступают данным аэрофотосъемки, полученным с беспилотника: скорость получения, точность, стоимость.</a:t>
            </a:r>
          </a:p>
          <a:p>
            <a:pPr marL="0" indent="0" algn="just">
              <a:buNone/>
            </a:pPr>
            <a:r>
              <a:rPr lang="ru-RU" sz="26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Данные аэрофотосъемки с БПЛА способны предоставлять, картографическую информацию и снимки, которые могут быть использованы для: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межевания (определение границ) земельных участков;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инспектирования строений;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визуальных материалов для клиентов и сотрудников (фото и видеороликов);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качества выполняемых работ на строительной площадке;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безопасности;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Картографирования</a:t>
            </a:r>
            <a:r>
              <a:rPr lang="ru-RU" sz="26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</a:t>
            </a:r>
            <a:r>
              <a:rPr lang="ru-RU" sz="26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26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моделей.</a:t>
            </a:r>
            <a:endParaRPr lang="ru-RU" sz="2600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F0C161B-C17B-2A64-2353-183677D2D4F0}"/>
              </a:ext>
            </a:extLst>
          </p:cNvPr>
          <p:cNvSpPr txBox="1">
            <a:spLocks/>
          </p:cNvSpPr>
          <p:nvPr/>
        </p:nvSpPr>
        <p:spPr>
          <a:xfrm>
            <a:off x="5157271" y="597862"/>
            <a:ext cx="2831697" cy="5892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  <a:latin typeface="Impact" panose="020B0806030902050204" pitchFamily="34" charset="0"/>
              </a:rPr>
              <a:t>Строительство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00CA8-9BEE-939E-57A3-6FC85B592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433" y="1073582"/>
            <a:ext cx="5550567" cy="578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0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AC99-4153-CBB3-96DC-0697EE90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852" y="0"/>
            <a:ext cx="5396043" cy="835722"/>
          </a:xfrm>
        </p:spPr>
        <p:txBody>
          <a:bodyPr>
            <a:norm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Сферы применения БПЛА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07AAF-EFAA-A941-98E1-8D1716F2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1073582"/>
            <a:ext cx="6529137" cy="36000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2600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F0C161B-C17B-2A64-2353-183677D2D4F0}"/>
              </a:ext>
            </a:extLst>
          </p:cNvPr>
          <p:cNvSpPr txBox="1">
            <a:spLocks/>
          </p:cNvSpPr>
          <p:nvPr/>
        </p:nvSpPr>
        <p:spPr>
          <a:xfrm>
            <a:off x="4680151" y="541095"/>
            <a:ext cx="2831697" cy="5892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  <a:latin typeface="Impact" panose="020B0806030902050204" pitchFamily="34" charset="0"/>
              </a:rPr>
              <a:t>Сельское хозяйство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796B0D-FE59-7BBC-A27F-53FA0B0A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0104"/>
            <a:ext cx="5334000" cy="30078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C7E7FE-035F-EF9B-6586-1AC8B0051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850104"/>
            <a:ext cx="6858000" cy="30078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0E66B3-ADE2-06B5-5C3D-95F496AFC147}"/>
              </a:ext>
            </a:extLst>
          </p:cNvPr>
          <p:cNvSpPr txBox="1"/>
          <p:nvPr/>
        </p:nvSpPr>
        <p:spPr>
          <a:xfrm>
            <a:off x="112295" y="845979"/>
            <a:ext cx="119674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Полученные данные с БПЛА предоставляют возможность: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создания электронных карт полей;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инвентаризации сельхозугодий;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оценить объем работ и контролировать их выполнение;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вести оперативный мониторинг состояния посевов (БПЛА позволяет быстро и эффективно строить карты по всходам);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определить индекс NDVI (</a:t>
            </a:r>
            <a:r>
              <a:rPr lang="ru-RU" sz="1600" b="0" i="0" dirty="0" err="1">
                <a:solidFill>
                  <a:srgbClr val="404040"/>
                </a:solidFill>
                <a:effectLst/>
                <a:latin typeface="Roboto-Flex-Var"/>
              </a:rPr>
              <a:t>Normalized</a:t>
            </a: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 </a:t>
            </a:r>
            <a:r>
              <a:rPr lang="ru-RU" sz="1600" b="0" i="0" dirty="0" err="1">
                <a:solidFill>
                  <a:srgbClr val="404040"/>
                </a:solidFill>
                <a:effectLst/>
                <a:latin typeface="Roboto-Flex-Var"/>
              </a:rPr>
              <a:t>Difference</a:t>
            </a: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 </a:t>
            </a:r>
            <a:r>
              <a:rPr lang="ru-RU" sz="1600" b="0" i="0" dirty="0" err="1">
                <a:solidFill>
                  <a:srgbClr val="404040"/>
                </a:solidFill>
                <a:effectLst/>
                <a:latin typeface="Roboto-Flex-Var"/>
              </a:rPr>
              <a:t>Vegetation</a:t>
            </a: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 Index - нормализованный вегетационный индекс);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оценить всхожести сельскохозяйственных культур;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прогнозировать урожайность сельскохозяйственных культур;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вести экологический мониторинг сельскохозяйственных земель.</a:t>
            </a:r>
          </a:p>
          <a:p>
            <a:pPr algn="l"/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	Второе направление применения беспилотников в сельском хозяйстве связано с распылением удобрений и средств защиты растений.</a:t>
            </a:r>
          </a:p>
        </p:txBody>
      </p:sp>
    </p:spTree>
    <p:extLst>
      <p:ext uri="{BB962C8B-B14F-4D97-AF65-F5344CB8AC3E}">
        <p14:creationId xmlns:p14="http://schemas.microsoft.com/office/powerpoint/2010/main" val="2485207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AC99-4153-CBB3-96DC-0697EE90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852" y="0"/>
            <a:ext cx="5396043" cy="835722"/>
          </a:xfrm>
        </p:spPr>
        <p:txBody>
          <a:bodyPr>
            <a:norm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Сферы применения БПЛА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07AAF-EFAA-A941-98E1-8D1716F2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1073582"/>
            <a:ext cx="6529137" cy="36000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2600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F0C161B-C17B-2A64-2353-183677D2D4F0}"/>
              </a:ext>
            </a:extLst>
          </p:cNvPr>
          <p:cNvSpPr txBox="1">
            <a:spLocks/>
          </p:cNvSpPr>
          <p:nvPr/>
        </p:nvSpPr>
        <p:spPr>
          <a:xfrm>
            <a:off x="4680151" y="541095"/>
            <a:ext cx="2831697" cy="5892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  <a:latin typeface="Impact" panose="020B0806030902050204" pitchFamily="34" charset="0"/>
              </a:rPr>
              <a:t>Электроэнергетика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0E66B3-ADE2-06B5-5C3D-95F496AFC147}"/>
              </a:ext>
            </a:extLst>
          </p:cNvPr>
          <p:cNvSpPr txBox="1"/>
          <p:nvPr/>
        </p:nvSpPr>
        <p:spPr>
          <a:xfrm>
            <a:off x="112295" y="933833"/>
            <a:ext cx="7716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0" i="0" dirty="0">
                <a:solidFill>
                  <a:srgbClr val="404040"/>
                </a:solidFill>
                <a:effectLst/>
                <a:latin typeface="Roboto-Flex-Var"/>
              </a:rPr>
              <a:t>    </a:t>
            </a:r>
            <a:r>
              <a:rPr lang="ru-RU" sz="2000" b="1" i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применения БПЛА в электроэнергетике:</a:t>
            </a:r>
          </a:p>
          <a:p>
            <a:pPr algn="l"/>
            <a:r>
              <a:rPr lang="ru-RU" sz="20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визуальный осмотр ЛЭП и оперативный поиск отказов;</a:t>
            </a:r>
          </a:p>
          <a:p>
            <a:pPr algn="l"/>
            <a:r>
              <a:rPr lang="ru-RU" sz="20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тепловизионная съемка контактов и мониторинг теплосетей;</a:t>
            </a:r>
          </a:p>
          <a:p>
            <a:r>
              <a:rPr lang="ru-RU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рограммный мониторинг и электронная карта ЛЭП.</a:t>
            </a:r>
            <a:endParaRPr lang="ru-RU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1600" b="0" i="0" dirty="0">
              <a:solidFill>
                <a:srgbClr val="404040"/>
              </a:solidFill>
              <a:effectLst/>
              <a:latin typeface="Roboto-Flex-Var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23AE30-F128-D75C-D146-F31E13DEC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" y="4824261"/>
            <a:ext cx="3553045" cy="20312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B3EB41-CF86-AEEB-AD6F-BFC0A0B06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4" y="2643242"/>
            <a:ext cx="3553045" cy="22122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CAA0B6-8BA7-1802-EF80-C877C35EF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74" y="2604318"/>
            <a:ext cx="7972926" cy="42536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D3F87C-F129-60B3-4B02-5FA596D4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547" y="869313"/>
            <a:ext cx="4363453" cy="168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3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AC99-4153-CBB3-96DC-0697EE90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852" y="0"/>
            <a:ext cx="5396043" cy="835722"/>
          </a:xfrm>
        </p:spPr>
        <p:txBody>
          <a:bodyPr>
            <a:norm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Сферы применения БПЛА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07AAF-EFAA-A941-98E1-8D1716F2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1073582"/>
            <a:ext cx="6529137" cy="36000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2600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F0C161B-C17B-2A64-2353-183677D2D4F0}"/>
              </a:ext>
            </a:extLst>
          </p:cNvPr>
          <p:cNvSpPr txBox="1">
            <a:spLocks/>
          </p:cNvSpPr>
          <p:nvPr/>
        </p:nvSpPr>
        <p:spPr>
          <a:xfrm>
            <a:off x="4166803" y="541094"/>
            <a:ext cx="3661744" cy="53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Нефтегазовый сектор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EEFA43-77EB-D590-2BD5-8EBA5F3E7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902" y="1036764"/>
            <a:ext cx="8549941" cy="58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00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AC99-4153-CBB3-96DC-0697EE90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852" y="0"/>
            <a:ext cx="5396043" cy="835722"/>
          </a:xfrm>
        </p:spPr>
        <p:txBody>
          <a:bodyPr>
            <a:norm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Сферы применения БПЛА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07AAF-EFAA-A941-98E1-8D1716F2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1073581"/>
            <a:ext cx="6747111" cy="57554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БПЛА могут использоваться для: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ля обнаружения  несанкционированных и незаконных свалок;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ля регулярного контроля </a:t>
            </a:r>
            <a:r>
              <a:rPr lang="ru-RU" sz="2000" b="0" i="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метеообстановки</a:t>
            </a:r>
            <a:r>
              <a:rPr lang="ru-RU" sz="20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точного измерения газового состава воздуха;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ля проведения оперативного мониторинга окружающей среды в районах техногенных катастроф;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ля анализа состояния лесных территорий;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оценки состояния водных бассейнов;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ля выявления случаев браконьерства;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электронных карт объектов и территорий, уточнения кадастровых границ лесного фонда, инвентаризация земель.</a:t>
            </a:r>
            <a:endParaRPr lang="ru-RU" sz="2000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2000" b="0" i="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F0C161B-C17B-2A64-2353-183677D2D4F0}"/>
              </a:ext>
            </a:extLst>
          </p:cNvPr>
          <p:cNvSpPr txBox="1">
            <a:spLocks/>
          </p:cNvSpPr>
          <p:nvPr/>
        </p:nvSpPr>
        <p:spPr>
          <a:xfrm>
            <a:off x="3845954" y="541094"/>
            <a:ext cx="4500092" cy="53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 err="1">
                <a:solidFill>
                  <a:schemeClr val="tx1"/>
                </a:solidFill>
                <a:latin typeface="Impact" panose="020B0806030902050204" pitchFamily="34" charset="0"/>
              </a:rPr>
              <a:t>Экологичекий</a:t>
            </a:r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 мониторинг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213A7C-DF15-AE3C-4797-BB9426025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908" y="1067700"/>
            <a:ext cx="4500092" cy="2558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621E6B-F6D3-8035-DBD4-538E4B023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406" y="3829431"/>
            <a:ext cx="5332594" cy="299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81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AC99-4153-CBB3-96DC-0697EE90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852" y="0"/>
            <a:ext cx="5396043" cy="835722"/>
          </a:xfrm>
        </p:spPr>
        <p:txBody>
          <a:bodyPr>
            <a:norm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Сферы применения БПЛА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07AAF-EFAA-A941-98E1-8D1716F2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662" y="1073581"/>
            <a:ext cx="6256421" cy="52433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дронов особенно целесообразно в следующих случаях: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дорожно-транспортных происшествий.;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толпы. Крупные мероприятия, концерты, спортивные состязания, парады;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выслеживание преступников.;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в труднодоступные места и розыск пропавших людей </a:t>
            </a:r>
            <a:endParaRPr lang="ru-RU" sz="240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зон ЧС, опр</a:t>
            </a:r>
            <a:r>
              <a:rPr lang="ru-RU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еделение точных координат границ ЧС и объектов поиска;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по</a:t>
            </a:r>
            <a:r>
              <a:rPr lang="ru-RU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жароопасной, паводковой и ледовой обстановки.</a:t>
            </a:r>
            <a:endParaRPr lang="ru-RU" sz="2400" b="0" i="0" dirty="0">
              <a:solidFill>
                <a:srgbClr val="404040"/>
              </a:solidFill>
              <a:effectLst/>
              <a:latin typeface="Roboto-Flex-Var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F0C161B-C17B-2A64-2353-183677D2D4F0}"/>
              </a:ext>
            </a:extLst>
          </p:cNvPr>
          <p:cNvSpPr txBox="1">
            <a:spLocks/>
          </p:cNvSpPr>
          <p:nvPr/>
        </p:nvSpPr>
        <p:spPr>
          <a:xfrm>
            <a:off x="3845954" y="541094"/>
            <a:ext cx="4500092" cy="53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На службе полиции и МЧС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9C02FC-711A-C8B8-3A20-BF9424024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169" y="0"/>
            <a:ext cx="3262964" cy="32738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B05E0E-D9A8-132D-5F5D-0B6CE90B3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896" y="3372853"/>
            <a:ext cx="3514238" cy="18127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F90011-D97D-5DC4-B16F-A54A3A50B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895" y="5185610"/>
            <a:ext cx="3059884" cy="1600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26F1B2-6EA2-63B5-449F-4835980EA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56" y="417861"/>
            <a:ext cx="2619375" cy="17430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D6A1EE-2C5C-C87F-7CC0-386132C99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50754"/>
            <a:ext cx="2898257" cy="16230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5F94D7-AD6A-5173-F794-5FD288A081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398795"/>
            <a:ext cx="2840662" cy="243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9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AC99-4153-CBB3-96DC-0697EE90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852" y="0"/>
            <a:ext cx="5396043" cy="835722"/>
          </a:xfrm>
        </p:spPr>
        <p:txBody>
          <a:bodyPr>
            <a:norm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Сферы применения БПЛА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07AAF-EFAA-A941-98E1-8D1716F2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853" y="1073581"/>
            <a:ext cx="6721642" cy="39287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Использование беспилотников в киноиндустрии, это перспективная технология, открывающая новые возможности. Начать можно с того, что дроны, в отличие от вертолетов, способны летать на более низкой высоте и в то же время выше, чем громоздкие съемочные краны, а небольшой размер и высокая маневренность позволяет им вести запись с таких ракурсов, которые невозможны для любой другой техники. И самое главное безопасность, дроны безопасней вертолетов, ведь в случае чрезвычайной ситуации, разобьется только беспилотник, а если потерпит катастрофу вертолет, – а такое происходило не раз, то речь будет идти о человеческой жизни.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F0C161B-C17B-2A64-2353-183677D2D4F0}"/>
              </a:ext>
            </a:extLst>
          </p:cNvPr>
          <p:cNvSpPr txBox="1">
            <a:spLocks/>
          </p:cNvSpPr>
          <p:nvPr/>
        </p:nvSpPr>
        <p:spPr>
          <a:xfrm>
            <a:off x="3845954" y="541094"/>
            <a:ext cx="4500092" cy="53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Кинематограф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6D1538-A96C-1C1D-9D68-1567F983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" y="1073581"/>
            <a:ext cx="5087488" cy="369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FB097E-78B1-5B80-00C3-6C03A5A1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90" y="4764504"/>
            <a:ext cx="3549444" cy="19926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857CE7-DE1D-A494-D81A-F92FE5618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691" y="4713414"/>
            <a:ext cx="3549445" cy="21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40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AC99-4153-CBB3-96DC-0697EE90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852" y="0"/>
            <a:ext cx="5396043" cy="835722"/>
          </a:xfrm>
        </p:spPr>
        <p:txBody>
          <a:bodyPr>
            <a:norm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Сферы применения БПЛА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07AAF-EFAA-A941-98E1-8D1716F2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3582"/>
            <a:ext cx="8871284" cy="189420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БПЛА на фронте на сегодняшний день являются: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Разведка расположения и передвижений противника;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огня артиллерии;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штурмовых действий собственных </a:t>
            </a:r>
            <a:r>
              <a:rPr lang="ru-RU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Нан</a:t>
            </a:r>
            <a:r>
              <a:rPr lang="ru-RU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есение урона противнику ударными действиями.</a:t>
            </a:r>
            <a:endParaRPr lang="ru-RU" sz="2400" dirty="0">
              <a:solidFill>
                <a:srgbClr val="40404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F0C161B-C17B-2A64-2353-183677D2D4F0}"/>
              </a:ext>
            </a:extLst>
          </p:cNvPr>
          <p:cNvSpPr txBox="1">
            <a:spLocks/>
          </p:cNvSpPr>
          <p:nvPr/>
        </p:nvSpPr>
        <p:spPr>
          <a:xfrm>
            <a:off x="2608052" y="505698"/>
            <a:ext cx="6721642" cy="53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Применение БПЛА в военных действиях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15F281-137B-634D-24D2-C9F7316C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39" y="3905205"/>
            <a:ext cx="5447961" cy="29527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DA57CA-1875-C089-7E69-A92EB586F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059" y="1376816"/>
            <a:ext cx="4255941" cy="23917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80C151-9A9F-1BAD-56AB-25CBDEA24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5649"/>
            <a:ext cx="6537286" cy="363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1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BBFAE9-98D6-510A-DC38-3934905CC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04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D107AAF-EFAA-A941-98E1-8D1716F2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031" y="2469247"/>
            <a:ext cx="6464969" cy="438444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1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3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Оператор БПЛА — </a:t>
            </a:r>
            <a:r>
              <a:rPr lang="ru-RU" sz="23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специалист, который занимается управлением и обслуживанием дронов, а также выполняет сопутствующие задачи: составляет план полёта, обрабатывает и анализирует данные, полученные с беспилотника, и т. д. Оператор БПЛА не просто пилот дронов, это и внешний пилот воздушного судна, и ремонтный персонал, и специалист по работе с внешней нагрузкой ВС.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3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3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бязанности оператора БПЛА входят: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сборка БПЛА, подготовка и запуск;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настройка полезной нагрузки;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управление полетом, отслеживание технических показателей БПЛА и выполнение заданий;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участие в разработке полетного задания;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анализ результатов полета по данным объективного контроля и системы бортовых измерений;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проведение съемки местности, последующая обработка фото и видео;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участие в отработке и оформлении отчетов по результатам выполненных испытаний;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техническое обслуживание и ремонт БПЛА.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F0C161B-C17B-2A64-2353-183677D2D4F0}"/>
              </a:ext>
            </a:extLst>
          </p:cNvPr>
          <p:cNvSpPr txBox="1">
            <a:spLocks/>
          </p:cNvSpPr>
          <p:nvPr/>
        </p:nvSpPr>
        <p:spPr>
          <a:xfrm>
            <a:off x="2527841" y="4304"/>
            <a:ext cx="7049295" cy="53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  <a:latin typeface="Impact" panose="020B0806030902050204" pitchFamily="34" charset="0"/>
              </a:rPr>
              <a:t>Кто такой оператор БПЛА?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2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600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8DC14-A6C6-1D0F-50C2-BA3B6C64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063" y="0"/>
            <a:ext cx="2939143" cy="692331"/>
          </a:xfrm>
        </p:spPr>
        <p:txBody>
          <a:bodyPr>
            <a:no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ВИДЫ БПЛА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DFB14F-BB46-7A81-6E5C-A47635EE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12" y="1061663"/>
            <a:ext cx="10587788" cy="69233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Различают следующие типы БПЛА, отличающихся конструкцией и принципом работы, взлета/посадки и назначения: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B2F14-725E-D4A7-DA3F-A476578F19CA}"/>
              </a:ext>
            </a:extLst>
          </p:cNvPr>
          <p:cNvSpPr txBox="1"/>
          <p:nvPr/>
        </p:nvSpPr>
        <p:spPr>
          <a:xfrm>
            <a:off x="3485776" y="692331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Классификация</a:t>
            </a:r>
            <a:r>
              <a:rPr lang="ru-RU" dirty="0"/>
              <a:t> </a:t>
            </a:r>
            <a:r>
              <a:rPr lang="ru-RU" b="1" dirty="0"/>
              <a:t>БПЛА</a:t>
            </a:r>
            <a:r>
              <a:rPr lang="ru-RU" dirty="0"/>
              <a:t> </a:t>
            </a:r>
            <a:r>
              <a:rPr lang="ru-RU" b="1" dirty="0"/>
              <a:t>по</a:t>
            </a:r>
            <a:r>
              <a:rPr lang="ru-RU" dirty="0"/>
              <a:t> </a:t>
            </a:r>
            <a:r>
              <a:rPr lang="ru-RU" b="1" dirty="0"/>
              <a:t>конструкции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91A5C-AAD6-5372-EB73-E61945419869}"/>
              </a:ext>
            </a:extLst>
          </p:cNvPr>
          <p:cNvSpPr txBox="1"/>
          <p:nvPr/>
        </p:nvSpPr>
        <p:spPr>
          <a:xfrm>
            <a:off x="154235" y="1708664"/>
            <a:ext cx="376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БПЛА Аэростатического типа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CF9DE-B3B6-BFB5-6DF5-9953A2CF8F78}"/>
              </a:ext>
            </a:extLst>
          </p:cNvPr>
          <p:cNvSpPr txBox="1"/>
          <p:nvPr/>
        </p:nvSpPr>
        <p:spPr>
          <a:xfrm>
            <a:off x="4783779" y="1708664"/>
            <a:ext cx="306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БПЛА самолетного типа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F68826-4106-C4BE-9631-895AA02F3E0F}"/>
              </a:ext>
            </a:extLst>
          </p:cNvPr>
          <p:cNvSpPr txBox="1"/>
          <p:nvPr/>
        </p:nvSpPr>
        <p:spPr>
          <a:xfrm>
            <a:off x="8436342" y="3927907"/>
            <a:ext cx="295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Беспилотные конвертопланы и гибридные модели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F0B516-3512-0104-CB87-802541B63A74}"/>
              </a:ext>
            </a:extLst>
          </p:cNvPr>
          <p:cNvSpPr txBox="1"/>
          <p:nvPr/>
        </p:nvSpPr>
        <p:spPr>
          <a:xfrm>
            <a:off x="9000308" y="1430995"/>
            <a:ext cx="295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Мультироторные БПЛА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91C668-680E-9D1C-1F38-4A16B543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0" y="2077996"/>
            <a:ext cx="3456592" cy="22813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45723D-BF34-267A-3784-A97451CF9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268" y="2123325"/>
            <a:ext cx="3948828" cy="21518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0EC400-1377-4AD9-C15E-789DC91CD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811" y="4821137"/>
            <a:ext cx="3081043" cy="20549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3CE63D-67A2-5793-1424-0085774F0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74" y="4812897"/>
            <a:ext cx="3089773" cy="20050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416EF59-4A85-C360-1D75-4DEA14262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513" y="1800327"/>
            <a:ext cx="3048000" cy="20307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800C72-07FA-38D1-9840-D0C5C741974D}"/>
              </a:ext>
            </a:extLst>
          </p:cNvPr>
          <p:cNvSpPr txBox="1"/>
          <p:nvPr/>
        </p:nvSpPr>
        <p:spPr>
          <a:xfrm>
            <a:off x="2296117" y="4359347"/>
            <a:ext cx="324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БПЛА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вертолетного типа</a:t>
            </a:r>
          </a:p>
        </p:txBody>
      </p:sp>
    </p:spTree>
    <p:extLst>
      <p:ext uri="{BB962C8B-B14F-4D97-AF65-F5344CB8AC3E}">
        <p14:creationId xmlns:p14="http://schemas.microsoft.com/office/powerpoint/2010/main" val="1748906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600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8DC14-A6C6-1D0F-50C2-BA3B6C64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063" y="0"/>
            <a:ext cx="2939143" cy="692331"/>
          </a:xfrm>
        </p:spPr>
        <p:txBody>
          <a:bodyPr>
            <a:no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ВИДЫ БПЛА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B2F14-725E-D4A7-DA3F-A476578F19CA}"/>
              </a:ext>
            </a:extLst>
          </p:cNvPr>
          <p:cNvSpPr txBox="1"/>
          <p:nvPr/>
        </p:nvSpPr>
        <p:spPr>
          <a:xfrm>
            <a:off x="3485776" y="692331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Классификация</a:t>
            </a:r>
            <a:r>
              <a:rPr lang="ru-RU" dirty="0"/>
              <a:t> </a:t>
            </a:r>
            <a:r>
              <a:rPr lang="ru-RU" b="1" dirty="0"/>
              <a:t>БПЛА</a:t>
            </a:r>
            <a:r>
              <a:rPr lang="ru-RU" dirty="0"/>
              <a:t> </a:t>
            </a:r>
            <a:r>
              <a:rPr lang="ru-RU" b="1" dirty="0"/>
              <a:t>по</a:t>
            </a:r>
            <a:r>
              <a:rPr lang="ru-RU" dirty="0"/>
              <a:t> </a:t>
            </a:r>
            <a:r>
              <a:rPr lang="ru-RU" b="1" dirty="0"/>
              <a:t>конструкции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CF9DE-B3B6-BFB5-6DF5-9953A2CF8F78}"/>
              </a:ext>
            </a:extLst>
          </p:cNvPr>
          <p:cNvSpPr txBox="1"/>
          <p:nvPr/>
        </p:nvSpPr>
        <p:spPr>
          <a:xfrm>
            <a:off x="354006" y="1061663"/>
            <a:ext cx="662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БПЛА самолетного типа:</a:t>
            </a:r>
          </a:p>
        </p:txBody>
      </p:sp>
      <p:pic>
        <p:nvPicPr>
          <p:cNvPr id="12" name="Рисунок 11" descr="https://topwar.ru/uploads/posts/2018-03/1520780215_orion.jpg">
            <a:extLst>
              <a:ext uri="{FF2B5EF4-FFF2-40B4-BE49-F238E27FC236}">
                <a16:creationId xmlns:a16="http://schemas.microsoft.com/office/drawing/2014/main" id="{5796D514-1AF1-DBFD-9544-B36D3C364A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684" y="1061663"/>
            <a:ext cx="3930316" cy="277678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CFE2E2C-4E92-889C-C9FF-D04AF6D19D66}"/>
              </a:ext>
            </a:extLst>
          </p:cNvPr>
          <p:cNvSpPr/>
          <p:nvPr/>
        </p:nvSpPr>
        <p:spPr bwMode="auto">
          <a:xfrm>
            <a:off x="0" y="1523328"/>
            <a:ext cx="8261684" cy="523744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defRPr/>
            </a:pPr>
            <a:r>
              <a:rPr lang="ru-RU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Подъемная</a:t>
            </a:r>
            <a:r>
              <a:rPr lang="ru-RU" sz="2400" b="0" strike="noStrike" spc="-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</a:t>
            </a:r>
            <a:r>
              <a:rPr lang="ru-RU" sz="2400" b="0" strike="noStrike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создается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аэродинамическим</a:t>
            </a:r>
            <a:r>
              <a:rPr lang="ru-RU" sz="2400" b="0" strike="noStrike" spc="-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</a:t>
            </a:r>
            <a:r>
              <a:rPr lang="ru-RU" sz="2400" b="0" strike="noStrike" spc="-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2400" b="0" strike="noStrike" spc="-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напора</a:t>
            </a:r>
            <a:r>
              <a:rPr lang="ru-RU" sz="2400" b="0" strike="noStrike" spc="-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воздуха,</a:t>
            </a:r>
            <a:r>
              <a:rPr lang="ru-RU" sz="2400" b="0" strike="noStrike" spc="-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набегающего</a:t>
            </a:r>
            <a:r>
              <a:rPr lang="ru-RU" sz="2400" b="0" strike="noStrike" spc="-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неподвижное</a:t>
            </a:r>
            <a:r>
              <a:rPr lang="ru-RU" sz="2400" b="0" strike="noStrike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крыло.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качестве движителей аппаратов самолетного типа обычно используются тянущие или толкающие винты или реактивные двигатели.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</a:t>
            </a:r>
            <a:r>
              <a:rPr lang="ru-RU" sz="2400" b="0" strike="noStrike" spc="-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дальность</a:t>
            </a:r>
            <a:r>
              <a:rPr lang="ru-RU" sz="2400" b="0" strike="noStrike" spc="-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полета,</a:t>
            </a:r>
            <a:r>
              <a:rPr lang="ru-RU" sz="2400" b="0" strike="noStrike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</a:t>
            </a:r>
            <a:r>
              <a:rPr lang="ru-RU" sz="2400" b="0" strike="noStrike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высота. (высокая эффективность).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2400" b="1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  <a:r>
              <a:rPr lang="ru-RU" sz="2400" b="1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b="1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аличие сложной инфраструктуры и взлетно</a:t>
            </a:r>
            <a:r>
              <a:rPr lang="ru-RU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посадочная полоса в случаях тяжелых БВС.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бычно</a:t>
            </a:r>
            <a:r>
              <a:rPr lang="ru-RU" sz="2400" b="0" strike="noStrike" spc="-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нужна</a:t>
            </a:r>
            <a:r>
              <a:rPr lang="ru-RU" sz="2400" b="0" strike="noStrike" spc="-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катапульта</a:t>
            </a:r>
            <a:r>
              <a:rPr lang="ru-RU" sz="2400" b="0" strike="noStrike" spc="-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400" b="0" strike="noStrike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взлетно-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посадочная</a:t>
            </a:r>
            <a:r>
              <a:rPr lang="ru-RU" sz="2400" b="0" strike="noStrike" spc="-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полоса,</a:t>
            </a:r>
            <a:r>
              <a:rPr lang="ru-RU" sz="2400" b="0" strike="noStrike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ru-RU" sz="2400" b="0" strike="noStrike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ru-RU" sz="2400" b="0" strike="noStrike" spc="-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БВС,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ru-RU" sz="2400" b="0" strike="noStrike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</a:t>
            </a:r>
            <a:r>
              <a:rPr lang="ru-RU" sz="2400" b="0" strike="noStrike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ru-RU" sz="2400" b="0" strike="noStrike" spc="-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запущены</a:t>
            </a:r>
            <a:r>
              <a:rPr lang="ru-RU" sz="2400" b="0" strike="noStrike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рукой.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</a:t>
            </a:r>
            <a:r>
              <a:rPr lang="ru-RU" sz="2400" b="0" strike="noStrike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посадке</a:t>
            </a:r>
            <a:r>
              <a:rPr lang="ru-RU" sz="2400" b="0" strike="noStrike" spc="-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БВС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применяются</a:t>
            </a:r>
            <a:r>
              <a:rPr lang="ru-RU" sz="2400" b="0" strike="noStrike" spc="-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уловители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(сетки,</a:t>
            </a:r>
            <a:r>
              <a:rPr lang="ru-RU" sz="2400" b="0" strike="noStrike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тросы,</a:t>
            </a:r>
            <a:r>
              <a:rPr lang="ru-RU" sz="2400" b="0" strike="noStrike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парашюты,</a:t>
            </a:r>
            <a:r>
              <a:rPr lang="ru-RU" sz="2400" b="0" strike="noStrike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400" b="0" strike="noStrike" spc="-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посадочные 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полосы).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57A1BA0-6C1F-8817-3F23-453F28343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684" y="3983993"/>
            <a:ext cx="3930316" cy="27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1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600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8DC14-A6C6-1D0F-50C2-BA3B6C64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063" y="0"/>
            <a:ext cx="2939143" cy="692331"/>
          </a:xfrm>
        </p:spPr>
        <p:txBody>
          <a:bodyPr>
            <a:no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ВИДЫ БПЛА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B2F14-725E-D4A7-DA3F-A476578F19CA}"/>
              </a:ext>
            </a:extLst>
          </p:cNvPr>
          <p:cNvSpPr txBox="1"/>
          <p:nvPr/>
        </p:nvSpPr>
        <p:spPr>
          <a:xfrm>
            <a:off x="3485776" y="692331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Классификация</a:t>
            </a:r>
            <a:r>
              <a:rPr lang="ru-RU" dirty="0"/>
              <a:t> </a:t>
            </a:r>
            <a:r>
              <a:rPr lang="ru-RU" b="1" dirty="0"/>
              <a:t>БПЛА</a:t>
            </a:r>
            <a:r>
              <a:rPr lang="ru-RU" dirty="0"/>
              <a:t> </a:t>
            </a:r>
            <a:r>
              <a:rPr lang="ru-RU" b="1" dirty="0"/>
              <a:t>по</a:t>
            </a:r>
            <a:r>
              <a:rPr lang="ru-RU" dirty="0"/>
              <a:t> </a:t>
            </a:r>
            <a:r>
              <a:rPr lang="ru-RU" b="1" dirty="0"/>
              <a:t>конструкции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CF9DE-B3B6-BFB5-6DF5-9953A2CF8F78}"/>
              </a:ext>
            </a:extLst>
          </p:cNvPr>
          <p:cNvSpPr txBox="1"/>
          <p:nvPr/>
        </p:nvSpPr>
        <p:spPr>
          <a:xfrm>
            <a:off x="354006" y="1061663"/>
            <a:ext cx="662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Мультироторные БПЛА: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CFE2E2C-4E92-889C-C9FF-D04AF6D19D66}"/>
              </a:ext>
            </a:extLst>
          </p:cNvPr>
          <p:cNvSpPr/>
          <p:nvPr/>
        </p:nvSpPr>
        <p:spPr bwMode="auto">
          <a:xfrm>
            <a:off x="0" y="1523328"/>
            <a:ext cx="8261684" cy="523744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defRPr/>
            </a:pPr>
            <a:r>
              <a:rPr lang="ru-RU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мультироторным относятся БПЛА, имеющие независимые два и более несущих винта. Реактивные моменты уравновешиваются за счет вращения винтов попарно в разные стороны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Вертикальный взлет и посадка, зависание;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маневренность и малые габариты;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Простора в обслуживании и ремонте.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b="1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  <a:r>
              <a:rPr lang="ru-RU" sz="2400" b="1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Малая продолжительность полета;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от погодных условий;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Сложность управления для </a:t>
            </a:r>
            <a:r>
              <a:rPr lang="en-US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FPV</a:t>
            </a:r>
            <a:r>
              <a:rPr lang="ru-RU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spc="-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шума.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1C64C7-F561-DDD0-BDBC-B026F8C06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16" y="3711125"/>
            <a:ext cx="6911773" cy="31468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E18B0E-03A2-EB08-ECAE-60A2D34E9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936" y="1294305"/>
            <a:ext cx="3725165" cy="195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56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600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8DC14-A6C6-1D0F-50C2-BA3B6C64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063" y="0"/>
            <a:ext cx="2939143" cy="692331"/>
          </a:xfrm>
        </p:spPr>
        <p:txBody>
          <a:bodyPr>
            <a:no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ВИДЫ БПЛА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B2F14-725E-D4A7-DA3F-A476578F19CA}"/>
              </a:ext>
            </a:extLst>
          </p:cNvPr>
          <p:cNvSpPr txBox="1"/>
          <p:nvPr/>
        </p:nvSpPr>
        <p:spPr>
          <a:xfrm>
            <a:off x="3485776" y="692331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Классификация</a:t>
            </a:r>
            <a:r>
              <a:rPr lang="ru-RU" dirty="0"/>
              <a:t> </a:t>
            </a:r>
            <a:r>
              <a:rPr lang="ru-RU" b="1" dirty="0"/>
              <a:t>БПЛА</a:t>
            </a:r>
            <a:r>
              <a:rPr lang="ru-RU" dirty="0"/>
              <a:t> </a:t>
            </a:r>
            <a:r>
              <a:rPr lang="ru-RU" b="1" dirty="0"/>
              <a:t>по</a:t>
            </a:r>
            <a:r>
              <a:rPr lang="ru-RU" dirty="0"/>
              <a:t> </a:t>
            </a:r>
            <a:r>
              <a:rPr lang="ru-RU" b="1" dirty="0"/>
              <a:t>конструкции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CF9DE-B3B6-BFB5-6DF5-9953A2CF8F78}"/>
              </a:ext>
            </a:extLst>
          </p:cNvPr>
          <p:cNvSpPr txBox="1"/>
          <p:nvPr/>
        </p:nvSpPr>
        <p:spPr>
          <a:xfrm>
            <a:off x="354006" y="1061663"/>
            <a:ext cx="662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Аэростатические БПЛА: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CFE2E2C-4E92-889C-C9FF-D04AF6D19D66}"/>
              </a:ext>
            </a:extLst>
          </p:cNvPr>
          <p:cNvSpPr/>
          <p:nvPr/>
        </p:nvSpPr>
        <p:spPr bwMode="auto">
          <a:xfrm>
            <a:off x="0" y="1523328"/>
            <a:ext cx="5823284" cy="533467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defRPr/>
            </a:pPr>
            <a:r>
              <a:rPr lang="ru-RU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Аэростаты имеют оболочку, заполненную газом или нагретым воздухом, для создания подъемной силы (силы Архимеда). Используются для долгосрочного наблюдения, связи, метеорологии и других задач. В военной сфере применяются, в основном, для установки на них ретрансляторов, реже – аппаратуры наблюдения и разведки.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полета на протяжении нескольких дней или недель;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грузоподъемность</a:t>
            </a:r>
            <a:r>
              <a:rPr lang="ru-RU" sz="2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b="1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  <a:r>
              <a:rPr lang="ru-RU" sz="2000" b="1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Ограниченная  маневренность и скорость;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зависимость от погодных условий;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Сложность управления для </a:t>
            </a:r>
            <a:r>
              <a:rPr lang="en-US"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FPV</a:t>
            </a:r>
            <a:r>
              <a:rPr lang="ru-RU"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000" spc="-1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размеры и масса.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C6E597-C6EE-8F68-A160-E7C2576F2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42" y="1663093"/>
            <a:ext cx="6368758" cy="483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7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600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8DC14-A6C6-1D0F-50C2-BA3B6C64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063" y="0"/>
            <a:ext cx="2939143" cy="692331"/>
          </a:xfrm>
        </p:spPr>
        <p:txBody>
          <a:bodyPr>
            <a:no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ВИДЫ БПЛА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B2F14-725E-D4A7-DA3F-A476578F19CA}"/>
              </a:ext>
            </a:extLst>
          </p:cNvPr>
          <p:cNvSpPr txBox="1"/>
          <p:nvPr/>
        </p:nvSpPr>
        <p:spPr>
          <a:xfrm>
            <a:off x="3485776" y="692331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Классификация</a:t>
            </a:r>
            <a:r>
              <a:rPr lang="ru-RU" dirty="0"/>
              <a:t> </a:t>
            </a:r>
            <a:r>
              <a:rPr lang="ru-RU" b="1" dirty="0"/>
              <a:t>БПЛА</a:t>
            </a:r>
            <a:r>
              <a:rPr lang="ru-RU" dirty="0"/>
              <a:t> </a:t>
            </a:r>
            <a:r>
              <a:rPr lang="ru-RU" b="1" dirty="0"/>
              <a:t>по</a:t>
            </a:r>
            <a:r>
              <a:rPr lang="ru-RU" dirty="0"/>
              <a:t> </a:t>
            </a:r>
            <a:r>
              <a:rPr lang="ru-RU" b="1" dirty="0"/>
              <a:t>конструкции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CF9DE-B3B6-BFB5-6DF5-9953A2CF8F78}"/>
              </a:ext>
            </a:extLst>
          </p:cNvPr>
          <p:cNvSpPr txBox="1"/>
          <p:nvPr/>
        </p:nvSpPr>
        <p:spPr>
          <a:xfrm>
            <a:off x="354006" y="1061663"/>
            <a:ext cx="662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Гибридные БПЛА: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CFE2E2C-4E92-889C-C9FF-D04AF6D19D66}"/>
              </a:ext>
            </a:extLst>
          </p:cNvPr>
          <p:cNvSpPr/>
          <p:nvPr/>
        </p:nvSpPr>
        <p:spPr bwMode="auto">
          <a:xfrm>
            <a:off x="-1" y="1523328"/>
            <a:ext cx="5807243" cy="533467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defRPr/>
            </a:pPr>
            <a:r>
              <a:rPr lang="ru-RU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Гибридные БПЛА – летательный аппарат с поворотными ( или фиксированными) винтами, которые при взлете и посадке работают как подъемные, а при горизонтальном полете как тянущие, в полете подъемная сила обеспечивается фиксированным </a:t>
            </a:r>
            <a:r>
              <a:rPr lang="ru-RU" sz="20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рылом. Сочетают </a:t>
            </a:r>
            <a:r>
              <a:rPr lang="ru-RU" sz="2000" b="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приимущества</a:t>
            </a:r>
            <a:r>
              <a:rPr lang="ru-RU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БПЛА самолетного и мультироторного типа, что дает гибкость при выполнении различных задач.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Вертикальный взлет и посадка, зависание;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скорость и маневренность;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Большие, чем у </a:t>
            </a:r>
            <a:r>
              <a:rPr lang="ru-RU" sz="200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мультироторов</a:t>
            </a:r>
            <a:r>
              <a:rPr lang="ru-RU" sz="20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время полета и полезная нагрузка.</a:t>
            </a:r>
            <a:endParaRPr lang="ru-RU" sz="20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2000" b="1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  <a:r>
              <a:rPr lang="ru-RU" sz="2000" b="1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Сложность обслуживания и ремонта;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от погодных условий;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Дороговизна, сложность управления.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B175C3-A544-F9E7-D77A-A27AA0984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16" y="3741485"/>
            <a:ext cx="4686487" cy="31165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7354F3-6D48-2BAE-D10B-14DD27E10576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6978316" y="1061663"/>
            <a:ext cx="5213684" cy="2526632"/>
          </a:xfrm>
          <a:prstGeom prst="rect">
            <a:avLst/>
          </a:prstGeom>
          <a:ln w="0"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08383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600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8DC14-A6C6-1D0F-50C2-BA3B6C64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063" y="0"/>
            <a:ext cx="2939143" cy="692331"/>
          </a:xfrm>
        </p:spPr>
        <p:txBody>
          <a:bodyPr>
            <a:no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ВИДЫ БПЛА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B2F14-725E-D4A7-DA3F-A476578F19CA}"/>
              </a:ext>
            </a:extLst>
          </p:cNvPr>
          <p:cNvSpPr txBox="1"/>
          <p:nvPr/>
        </p:nvSpPr>
        <p:spPr>
          <a:xfrm>
            <a:off x="3485776" y="692331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Классификация</a:t>
            </a:r>
            <a:r>
              <a:rPr lang="ru-RU" dirty="0"/>
              <a:t> </a:t>
            </a:r>
            <a:r>
              <a:rPr lang="ru-RU" b="1" dirty="0"/>
              <a:t>БПЛА</a:t>
            </a:r>
            <a:r>
              <a:rPr lang="ru-RU" dirty="0"/>
              <a:t> </a:t>
            </a:r>
            <a:r>
              <a:rPr lang="ru-RU" b="1" dirty="0"/>
              <a:t>по</a:t>
            </a:r>
            <a:r>
              <a:rPr lang="ru-RU" dirty="0"/>
              <a:t> </a:t>
            </a:r>
            <a:r>
              <a:rPr lang="ru-RU" b="1" dirty="0"/>
              <a:t>конструкции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CF9DE-B3B6-BFB5-6DF5-9953A2CF8F78}"/>
              </a:ext>
            </a:extLst>
          </p:cNvPr>
          <p:cNvSpPr txBox="1"/>
          <p:nvPr/>
        </p:nvSpPr>
        <p:spPr>
          <a:xfrm>
            <a:off x="354006" y="1061663"/>
            <a:ext cx="662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БПЛА вертолетного типа: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CFE2E2C-4E92-889C-C9FF-D04AF6D19D66}"/>
              </a:ext>
            </a:extLst>
          </p:cNvPr>
          <p:cNvSpPr/>
          <p:nvPr/>
        </p:nvSpPr>
        <p:spPr bwMode="auto">
          <a:xfrm>
            <a:off x="-1" y="1523328"/>
            <a:ext cx="6565231" cy="533467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defRPr/>
            </a:pPr>
            <a:r>
              <a:rPr lang="ru-RU" sz="24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Однороторные БПЛА, подъемная сила и тяга для поступательного движения создается с помощью двух несущих винтов или пары несущего и рулевого.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Вертикальный взлет и посадка;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маневренность и малые габариты;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зависнуть на месте.</a:t>
            </a:r>
            <a:endParaRPr lang="ru-RU" sz="2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defRPr/>
            </a:pPr>
            <a:r>
              <a:rPr lang="ru-RU" sz="2400" b="1" strike="noStrike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  <a:r>
              <a:rPr lang="ru-RU" sz="2400" b="1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Дороговизна;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Сложность обслуживания и ремонта;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от погодных условий;</a:t>
            </a:r>
          </a:p>
          <a:p>
            <a:pPr algn="just">
              <a:lnSpc>
                <a:spcPct val="100000"/>
              </a:lnSpc>
              <a:defRPr/>
            </a:pPr>
            <a:r>
              <a:rPr lang="ru-RU" sz="24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Малая продолжительность полета.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3DD28-4A39-5411-4F50-7AAF7BC5C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742" y="1041072"/>
            <a:ext cx="4765258" cy="32117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D8D35A-E155-D3E1-F95B-38DC23493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230" y="4343431"/>
            <a:ext cx="3631124" cy="24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5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ED0C640-EE8A-0F0E-5B02-E62260C56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774" y="1528354"/>
            <a:ext cx="9256452" cy="5228832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020C903-F275-D81A-1F6B-13FACDE76B26}"/>
              </a:ext>
            </a:extLst>
          </p:cNvPr>
          <p:cNvSpPr txBox="1">
            <a:spLocks/>
          </p:cNvSpPr>
          <p:nvPr/>
        </p:nvSpPr>
        <p:spPr>
          <a:xfrm>
            <a:off x="4585063" y="0"/>
            <a:ext cx="2939143" cy="692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>
                <a:latin typeface="Impact" panose="020B0806030902050204" pitchFamily="34" charset="0"/>
              </a:rPr>
              <a:t>ВИДЫ БПЛА</a:t>
            </a:r>
            <a:endParaRPr lang="ru-RU" dirty="0">
              <a:latin typeface="Impact" panose="020B08060309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D0ECB-C93D-1E89-AE99-30E97E836BD4}"/>
              </a:ext>
            </a:extLst>
          </p:cNvPr>
          <p:cNvSpPr txBox="1"/>
          <p:nvPr/>
        </p:nvSpPr>
        <p:spPr>
          <a:xfrm>
            <a:off x="3133078" y="692331"/>
            <a:ext cx="6350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Классификация</a:t>
            </a:r>
            <a:r>
              <a:rPr lang="ru-RU" dirty="0"/>
              <a:t> </a:t>
            </a:r>
            <a:r>
              <a:rPr lang="ru-RU" b="1" dirty="0"/>
              <a:t>БПЛА</a:t>
            </a:r>
            <a:r>
              <a:rPr lang="ru-RU" dirty="0"/>
              <a:t> </a:t>
            </a:r>
            <a:r>
              <a:rPr lang="ru-RU" b="1" dirty="0"/>
              <a:t>по</a:t>
            </a:r>
            <a:r>
              <a:rPr lang="ru-RU" dirty="0"/>
              <a:t> </a:t>
            </a:r>
            <a:r>
              <a:rPr lang="ru-RU" b="1" dirty="0"/>
              <a:t>летным характеристикам</a:t>
            </a:r>
          </a:p>
        </p:txBody>
      </p:sp>
    </p:spTree>
    <p:extLst>
      <p:ext uri="{BB962C8B-B14F-4D97-AF65-F5344CB8AC3E}">
        <p14:creationId xmlns:p14="http://schemas.microsoft.com/office/powerpoint/2010/main" val="332683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AC99-4153-CBB3-96DC-0697EE90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852" y="0"/>
            <a:ext cx="5396043" cy="835722"/>
          </a:xfrm>
        </p:spPr>
        <p:txBody>
          <a:bodyPr>
            <a:norm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Сферы применения БПЛА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107AAF-EFAA-A941-98E1-8D1716F29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4" y="1073582"/>
            <a:ext cx="12079705" cy="22338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Безусловно одно из наиболее трендовых на сегодня использований беспилотников – это в логистических целях, тем самым создавая новую среду конкуренции автомобильным транспортным компаниям. Здесь преобладают несколько основных направления: </a:t>
            </a:r>
            <a:r>
              <a:rPr lang="ru-RU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курьерское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для доставки «последней мили», </a:t>
            </a:r>
            <a:r>
              <a:rPr lang="ru-RU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аэротакси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транспортировки людей, и внутрипроизводственное, то есть </a:t>
            </a:r>
            <a:r>
              <a:rPr lang="ru-RU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складские дроны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способные считывать штрих-коды с упаковок и проводить технологичную инвентаризацию.</a:t>
            </a:r>
            <a:endParaRPr lang="ru-RU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F0C161B-C17B-2A64-2353-183677D2D4F0}"/>
              </a:ext>
            </a:extLst>
          </p:cNvPr>
          <p:cNvSpPr txBox="1">
            <a:spLocks/>
          </p:cNvSpPr>
          <p:nvPr/>
        </p:nvSpPr>
        <p:spPr>
          <a:xfrm>
            <a:off x="5157271" y="597862"/>
            <a:ext cx="2168633" cy="475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  <a:latin typeface="Impact" panose="020B0806030902050204" pitchFamily="34" charset="0"/>
              </a:rPr>
              <a:t>Логистика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E71F66-5FBF-8408-2A20-BB9A2F258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982" y="2707607"/>
            <a:ext cx="3419017" cy="22736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F08763-D4F9-A846-E726-98032B95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6044"/>
            <a:ext cx="3336438" cy="18767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ED5BE41-EA5A-0EA5-527D-33B2B9B8F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645" y="3259486"/>
            <a:ext cx="5174709" cy="344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3383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1557</TotalTime>
  <Words>1374</Words>
  <Application>Microsoft Office PowerPoint</Application>
  <PresentationFormat>Широкоэкранный</PresentationFormat>
  <Paragraphs>145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Century Gothic</vt:lpstr>
      <vt:lpstr>Impact</vt:lpstr>
      <vt:lpstr>Lato</vt:lpstr>
      <vt:lpstr>Roboto-Flex-Var</vt:lpstr>
      <vt:lpstr>Times New Roman</vt:lpstr>
      <vt:lpstr>Wingdings</vt:lpstr>
      <vt:lpstr>Wingdings 3</vt:lpstr>
      <vt:lpstr>Легкий дым</vt:lpstr>
      <vt:lpstr>Беспилотные летательные аппараты (БПЛА)</vt:lpstr>
      <vt:lpstr>ВИДЫ БПЛА</vt:lpstr>
      <vt:lpstr>ВИДЫ БПЛА</vt:lpstr>
      <vt:lpstr>ВИДЫ БПЛА</vt:lpstr>
      <vt:lpstr>ВИДЫ БПЛА</vt:lpstr>
      <vt:lpstr>ВИДЫ БПЛА</vt:lpstr>
      <vt:lpstr>ВИДЫ БПЛА</vt:lpstr>
      <vt:lpstr>Презентация PowerPoint</vt:lpstr>
      <vt:lpstr>Сферы применения БПЛА</vt:lpstr>
      <vt:lpstr>Сферы применения БПЛА</vt:lpstr>
      <vt:lpstr>Сферы применения БПЛА</vt:lpstr>
      <vt:lpstr>Сферы применения БПЛА</vt:lpstr>
      <vt:lpstr>Сферы применения БПЛА</vt:lpstr>
      <vt:lpstr>Сферы применения БПЛА</vt:lpstr>
      <vt:lpstr>Сферы применения БПЛА</vt:lpstr>
      <vt:lpstr>Сферы применения БПЛА</vt:lpstr>
      <vt:lpstr>Сферы применения БПЛА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Александр Палеха</dc:creator>
  <cp:lastModifiedBy>Александр Палеха</cp:lastModifiedBy>
  <cp:revision>21</cp:revision>
  <dcterms:created xsi:type="dcterms:W3CDTF">2024-10-01T16:30:15Z</dcterms:created>
  <dcterms:modified xsi:type="dcterms:W3CDTF">2024-10-06T06:39:06Z</dcterms:modified>
</cp:coreProperties>
</file>