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5" r:id="rId3"/>
    <p:sldId id="264" r:id="rId4"/>
    <p:sldId id="262" r:id="rId5"/>
    <p:sldId id="276" r:id="rId6"/>
    <p:sldId id="263" r:id="rId7"/>
    <p:sldId id="267" r:id="rId8"/>
    <p:sldId id="266" r:id="rId9"/>
    <p:sldId id="268" r:id="rId10"/>
    <p:sldId id="271" r:id="rId11"/>
    <p:sldId id="272" r:id="rId12"/>
    <p:sldId id="269" r:id="rId13"/>
    <p:sldId id="270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79984" y="2094797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715" y="689206"/>
            <a:ext cx="77506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3374"/>
                </a:solidFill>
              </a:rPr>
              <a:t>Социально </a:t>
            </a:r>
            <a:endParaRPr lang="ru-RU" sz="4400" b="1" dirty="0" smtClean="0">
              <a:ln w="0"/>
              <a:solidFill>
                <a:srgbClr val="003374"/>
              </a:solidFill>
            </a:endParaRPr>
          </a:p>
          <a:p>
            <a:pPr algn="ctr"/>
            <a:r>
              <a:rPr lang="ru-RU" sz="4400" b="1" dirty="0" smtClean="0">
                <a:ln w="0"/>
                <a:solidFill>
                  <a:srgbClr val="003374"/>
                </a:solidFill>
              </a:rPr>
              <a:t>ориентированный проект</a:t>
            </a:r>
            <a:endParaRPr lang="ru-RU" sz="4400" b="1" dirty="0" smtClean="0">
              <a:ln w="0"/>
              <a:solidFill>
                <a:srgbClr val="003374"/>
              </a:solidFill>
            </a:endParaRPr>
          </a:p>
          <a:p>
            <a:pPr algn="ctr"/>
            <a:r>
              <a:rPr lang="ru-RU" sz="4400" b="1" dirty="0" smtClean="0">
                <a:ln w="0"/>
                <a:solidFill>
                  <a:srgbClr val="003374"/>
                </a:solidFill>
              </a:rPr>
              <a:t>«Книжный мир»</a:t>
            </a:r>
            <a:endParaRPr lang="en-US" sz="4400" b="1" dirty="0">
              <a:ln w="0"/>
              <a:solidFill>
                <a:srgbClr val="0033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4741" y="3062291"/>
            <a:ext cx="4974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3374"/>
                </a:solidFill>
              </a:rPr>
              <a:t>МКУДО ДЮЦ Среднеахтубинского района Волгоградской области</a:t>
            </a:r>
            <a:endParaRPr lang="en-US" sz="2800" b="1" dirty="0">
              <a:ln w="0"/>
              <a:solidFill>
                <a:srgbClr val="0033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1543" y="6197378"/>
            <a:ext cx="2939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0"/>
                <a:solidFill>
                  <a:srgbClr val="003374"/>
                </a:solidFill>
              </a:rPr>
              <a:t>р.п. Средняя Ахтуба, 2020</a:t>
            </a:r>
            <a:endParaRPr lang="en-US" b="1" dirty="0">
              <a:ln w="0"/>
              <a:solidFill>
                <a:srgbClr val="00337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День православной книги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2486" y="1270000"/>
            <a:ext cx="6879771" cy="4906963"/>
          </a:xfrm>
        </p:spPr>
        <p:txBody>
          <a:bodyPr/>
          <a:lstStyle/>
          <a:p>
            <a:r>
              <a:rPr lang="ru-RU" dirty="0" smtClean="0"/>
              <a:t>Цель: познакомить детей и подростков с новым праздником  в нашей культуре  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-рассказать о появлении на Руси первой печатной книги и её создателе – Иване Фёдорове,</a:t>
            </a:r>
          </a:p>
          <a:p>
            <a:r>
              <a:rPr lang="ru-RU" dirty="0" smtClean="0"/>
              <a:t>-познакомить учащихся с православными писателями,</a:t>
            </a:r>
          </a:p>
          <a:p>
            <a:r>
              <a:rPr lang="ru-RU" dirty="0" smtClean="0"/>
              <a:t>- заинтересовать детей православной книгой, её содержанием.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Дне православной книги продолжается с 2017 года</a:t>
            </a:r>
            <a:endParaRPr lang="ru-RU" dirty="0"/>
          </a:p>
        </p:txBody>
      </p:sp>
      <p:pic>
        <p:nvPicPr>
          <p:cNvPr id="4099" name="Picture 3" descr="E:\ФОТОГРАФИИ\ДЮЦ\pravoslavie_i_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972" y="1138235"/>
            <a:ext cx="5889170" cy="57197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Неделя детской книги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0086" y="1270000"/>
            <a:ext cx="7285263" cy="544648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Цели и задачи:</a:t>
            </a:r>
          </a:p>
          <a:p>
            <a:r>
              <a:rPr lang="ru-RU" sz="2600" dirty="0" smtClean="0"/>
              <a:t>популяризация детской книги и чтения, </a:t>
            </a:r>
          </a:p>
          <a:p>
            <a:r>
              <a:rPr lang="ru-RU" sz="2600" dirty="0" smtClean="0"/>
              <a:t>стимулирования интереса к чтению; </a:t>
            </a:r>
          </a:p>
          <a:p>
            <a:r>
              <a:rPr lang="ru-RU" sz="2600" dirty="0" smtClean="0"/>
              <a:t>повышение читательской активности; </a:t>
            </a:r>
          </a:p>
          <a:p>
            <a:r>
              <a:rPr lang="ru-RU" sz="2600" dirty="0" smtClean="0"/>
              <a:t>возвращение престижа книги и чтения, привлечение новых читателей; </a:t>
            </a:r>
          </a:p>
          <a:p>
            <a:r>
              <a:rPr lang="ru-RU" sz="2600" dirty="0" smtClean="0"/>
              <a:t>закрепление положительного влияния свободного чтения и творчества на интеллектуальное и нравственное развитие ребёнка; </a:t>
            </a:r>
          </a:p>
          <a:p>
            <a:r>
              <a:rPr lang="ru-RU" sz="2600" dirty="0" smtClean="0"/>
              <a:t>раскрытие творческого потенциала детей через участие в литературных и творческих конкурсах.</a:t>
            </a:r>
            <a:endParaRPr lang="ru-RU" sz="2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Участие в открытии Недели детской книги </a:t>
            </a:r>
            <a:br>
              <a:rPr lang="ru-RU" sz="2400" dirty="0" smtClean="0"/>
            </a:br>
            <a:r>
              <a:rPr lang="ru-RU" sz="2400" dirty="0" smtClean="0"/>
              <a:t>и активное участие в мероприятиях в рамках Недели продолжается с 2017 года</a:t>
            </a:r>
            <a:endParaRPr lang="ru-RU" sz="2400" dirty="0"/>
          </a:p>
        </p:txBody>
      </p:sp>
      <p:pic>
        <p:nvPicPr>
          <p:cNvPr id="3074" name="Picture 2" descr="E:\ФОТОГРАФИИ\ДЮЦ\2017-2018 учебный  год\Биб-ка_Неделя детской книги\IMG_20180323_100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01" y="1415142"/>
            <a:ext cx="3164116" cy="2373087"/>
          </a:xfrm>
          <a:prstGeom prst="rect">
            <a:avLst/>
          </a:prstGeom>
          <a:noFill/>
        </p:spPr>
      </p:pic>
      <p:pic>
        <p:nvPicPr>
          <p:cNvPr id="3075" name="Picture 3" descr="E:\ФОТОГРАФИИ\ДЮЦ\2016-2017 учебный год\Открытие Недели детской книги\IMG_20170324_12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914" y="1415141"/>
            <a:ext cx="3142518" cy="2356889"/>
          </a:xfrm>
          <a:prstGeom prst="rect">
            <a:avLst/>
          </a:prstGeom>
          <a:noFill/>
        </p:spPr>
      </p:pic>
      <p:pic>
        <p:nvPicPr>
          <p:cNvPr id="3076" name="Picture 4" descr="E:\ФОТОГРАФИИ\ДЮЦ\2018-2019 учебный год\Библиосумерки\IMG_20190419_163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99" y="3962399"/>
            <a:ext cx="3106058" cy="2329543"/>
          </a:xfrm>
          <a:prstGeom prst="rect">
            <a:avLst/>
          </a:prstGeom>
          <a:noFill/>
        </p:spPr>
      </p:pic>
      <p:pic>
        <p:nvPicPr>
          <p:cNvPr id="3077" name="Picture 5" descr="E:\ФОТОГРАФИИ\ДЮЦ\2017-2018 учебный  год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846" y="3929743"/>
            <a:ext cx="3173584" cy="2380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Международный день защиты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0085" y="1270000"/>
            <a:ext cx="7021285" cy="534851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 мероприятия: Создание праздничной атмосферы, </a:t>
            </a:r>
            <a:r>
              <a:rPr lang="ru-RU" dirty="0" smtClean="0"/>
              <a:t>условий для самореализации </a:t>
            </a:r>
            <a:r>
              <a:rPr lang="ru-RU" dirty="0" smtClean="0"/>
              <a:t>и заинтересованности детей.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организовать условия для раскрытия творческого потенциала детей, поднятия их эмоционального фона;</a:t>
            </a:r>
          </a:p>
          <a:p>
            <a:r>
              <a:rPr lang="ru-RU" dirty="0" smtClean="0"/>
              <a:t>развить творческую активность детей, эстетические чувства сценического мастерства, сплотить участием в общих играх, конкурсах;</a:t>
            </a:r>
          </a:p>
          <a:p>
            <a:r>
              <a:rPr lang="ru-RU" dirty="0" smtClean="0"/>
              <a:t>дать детям элементарные знания и представления о международном празднике «День защиты детей».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/>
              <a:t>Городской праздник, посвященный Международному Дню защиты детей, проводится уже около 20 лет</a:t>
            </a:r>
            <a:endParaRPr lang="ru-RU" sz="2600" dirty="0"/>
          </a:p>
        </p:txBody>
      </p:sp>
      <p:pic>
        <p:nvPicPr>
          <p:cNvPr id="5122" name="Picture 2" descr="E:\ФОТОГРАФИИ\ДЮЦ\2016-2017 учебный год\1 июня\1 июня\1 июня фото\CAM0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357" y="1295399"/>
            <a:ext cx="3330122" cy="2497592"/>
          </a:xfrm>
          <a:prstGeom prst="rect">
            <a:avLst/>
          </a:prstGeom>
          <a:noFill/>
        </p:spPr>
      </p:pic>
      <p:pic>
        <p:nvPicPr>
          <p:cNvPr id="5123" name="Picture 3" descr="E:\ФОТОГРАФИИ\ДЮЦ\2017-2018 учебный  год\1 июня\IMG_20180601_111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771" y="1295400"/>
            <a:ext cx="3339524" cy="2504643"/>
          </a:xfrm>
          <a:prstGeom prst="rect">
            <a:avLst/>
          </a:prstGeom>
          <a:noFill/>
        </p:spPr>
      </p:pic>
      <p:pic>
        <p:nvPicPr>
          <p:cNvPr id="5124" name="Picture 4" descr="E:\ФОТОГРАФИИ\ДЮЦ\2019-2020 учебный год\Посвящение в кружковцы\GnPvJ8YqX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457" y="3997780"/>
            <a:ext cx="3363685" cy="2522764"/>
          </a:xfrm>
          <a:prstGeom prst="rect">
            <a:avLst/>
          </a:prstGeom>
          <a:noFill/>
        </p:spPr>
      </p:pic>
      <p:pic>
        <p:nvPicPr>
          <p:cNvPr id="5125" name="Picture 5" descr="E:\ФОТОГРАФИИ\ДЮЦ\2018-2019 учебный год\акция Подари книгу\IMG_20190214_150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3782" y="4005943"/>
            <a:ext cx="3410857" cy="2558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270000"/>
            <a:ext cx="6063344" cy="5588000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dirty="0" smtClean="0"/>
              <a:t>Возможно ли современное общество без Книги? Кто-то скажет, что достаточно телевидения, радио, интернета для того, чтобы быть современным человеком. Современным – возможно, но вот культурным ли?</a:t>
            </a:r>
          </a:p>
          <a:p>
            <a:pPr algn="just" fontAlgn="base"/>
            <a:r>
              <a:rPr lang="ru-RU" dirty="0" smtClean="0"/>
              <a:t>Ведь уровень культуры – показатель степени развития общества. И мы видим, что, несмотря на наличие интернета, телевидения, деградация культурного уровня россиян очевидна. Современное общество предпочитает Узнавание  Познаванию. Поверхностность знаний и мышления, мнимые ценности, отсутствие стремления к познанию и развитию – вот печальный итог последних десятилетий, когда все ринулись за красивыми словами: инновация, информатизация (как результат: информации – море, знаний – капли), и позабыли о культурных традициях. И Книга – хорошая Книга – вдруг стала не модной.</a:t>
            </a:r>
          </a:p>
          <a:p>
            <a:pPr algn="just" fontAlgn="base"/>
            <a:r>
              <a:rPr lang="ru-RU" dirty="0" smtClean="0"/>
              <a:t>Но ведь мода – явление преходящее, а истинные ценности – вечны. Беда только в том, что одним поколениям людей приходится жить в «модные» времена, а другим – в «настоящие». Мы не можем изменить время своего рождения, но попытаться хоть на толику изменить общество, в котором живём – в наших силах! А сделать это мы можем, реализуя проект «Книжный мир».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и 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270000"/>
            <a:ext cx="6977743" cy="544648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Цели:</a:t>
            </a:r>
          </a:p>
          <a:p>
            <a:pPr fontAlgn="base"/>
            <a:r>
              <a:rPr lang="ru-RU" dirty="0" smtClean="0"/>
              <a:t>Формирование активной гражданской позиции учащихся.</a:t>
            </a:r>
          </a:p>
          <a:p>
            <a:pPr fontAlgn="base"/>
            <a:r>
              <a:rPr lang="ru-RU" dirty="0" smtClean="0"/>
              <a:t>Стимулирование читательской активности школьников.</a:t>
            </a:r>
          </a:p>
          <a:p>
            <a:pPr fontAlgn="base"/>
            <a:r>
              <a:rPr lang="ru-RU" dirty="0" smtClean="0"/>
              <a:t>Популяризация книги и чтения, повышение интереса к чтению жителей </a:t>
            </a:r>
            <a:r>
              <a:rPr lang="ru-RU" dirty="0" err="1" smtClean="0"/>
              <a:t>г.п.р.п</a:t>
            </a:r>
            <a:r>
              <a:rPr lang="ru-RU" dirty="0" smtClean="0"/>
              <a:t>. Средняя Ахтуба.</a:t>
            </a:r>
          </a:p>
          <a:p>
            <a:pPr fontAlgn="base"/>
            <a:r>
              <a:rPr lang="ru-RU" dirty="0" smtClean="0"/>
              <a:t>Пополнение библиотечного фонда Центральной детской библиотеки Среднеахтубинского района.</a:t>
            </a:r>
          </a:p>
          <a:p>
            <a:pPr fontAlgn="base"/>
            <a:r>
              <a:rPr lang="ru-RU" b="1" dirty="0" smtClean="0"/>
              <a:t>Задачи:</a:t>
            </a:r>
            <a:endParaRPr lang="ru-RU" dirty="0" smtClean="0"/>
          </a:p>
          <a:p>
            <a:pPr fontAlgn="base"/>
            <a:r>
              <a:rPr lang="ru-RU" dirty="0" smtClean="0"/>
              <a:t>- Организация </a:t>
            </a:r>
            <a:r>
              <a:rPr lang="ru-RU" dirty="0" err="1" smtClean="0"/>
              <a:t>межпоселенческой</a:t>
            </a:r>
            <a:r>
              <a:rPr lang="ru-RU" dirty="0" smtClean="0"/>
              <a:t> </a:t>
            </a:r>
            <a:r>
              <a:rPr lang="ru-RU" dirty="0" smtClean="0"/>
              <a:t>работы по популяризации чтения.</a:t>
            </a:r>
          </a:p>
          <a:p>
            <a:pPr fontAlgn="base"/>
            <a:r>
              <a:rPr lang="ru-RU" dirty="0" smtClean="0"/>
              <a:t>- Привлечение интереса взрослого населения к проблеме, увеличение читательской активности в городском поселении.</a:t>
            </a:r>
          </a:p>
          <a:p>
            <a:pPr fontAlgn="base"/>
            <a:r>
              <a:rPr lang="ru-RU" dirty="0" smtClean="0"/>
              <a:t>- Сбор и ремонт книг для библиотек Среднеахтубинского района.</a:t>
            </a:r>
          </a:p>
          <a:p>
            <a:pPr fontAlgn="base"/>
            <a:r>
              <a:rPr lang="ru-RU" dirty="0" smtClean="0"/>
              <a:t> -Предоставление информации о реализации проекта читателям.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Мероприятия Проекта</a:t>
            </a:r>
            <a:endParaRPr lang="en-US" b="1" dirty="0"/>
          </a:p>
        </p:txBody>
      </p:sp>
      <p:sp>
        <p:nvSpPr>
          <p:cNvPr id="49" name="Содержимое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76400" y="1643742"/>
            <a:ext cx="6324600" cy="596900"/>
            <a:chOff x="1362" y="1698"/>
            <a:chExt cx="3357" cy="376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7" name="Group 55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10" name="AutoShape 56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AutoShape 57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AutoShape 58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Line 59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60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Rectangle 61"/>
            <p:cNvSpPr>
              <a:spLocks noChangeArrowheads="1"/>
            </p:cNvSpPr>
            <p:nvPr/>
          </p:nvSpPr>
          <p:spPr bwMode="gray">
            <a:xfrm>
              <a:off x="1524" y="1706"/>
              <a:ext cx="31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n w="0"/>
                  <a:latin typeface="Verdana" pitchFamily="34" charset="0"/>
                  <a:ea typeface="Verdana" pitchFamily="34" charset="0"/>
                  <a:cs typeface="Verdana" pitchFamily="34" charset="0"/>
                </a:rPr>
                <a:t>Социальная акция </a:t>
              </a:r>
              <a:br>
                <a:rPr lang="ru-RU" sz="1600" dirty="0" smtClean="0">
                  <a:ln w="0"/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600" dirty="0" smtClean="0">
                  <a:ln w="0"/>
                  <a:latin typeface="Verdana" pitchFamily="34" charset="0"/>
                  <a:ea typeface="Verdana" pitchFamily="34" charset="0"/>
                  <a:cs typeface="Verdana" pitchFamily="34" charset="0"/>
                </a:rPr>
                <a:t>«По капельке море – по книжке  - библиотека»</a:t>
              </a:r>
              <a:endParaRPr lang="en-US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611086" y="2578554"/>
            <a:ext cx="5715000" cy="523875"/>
            <a:chOff x="1362" y="1698"/>
            <a:chExt cx="3024" cy="330"/>
          </a:xfrm>
        </p:grpSpPr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16" name="Group 81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19" name="AutoShape 82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83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utoShape 84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85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86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Rectangle 87"/>
            <p:cNvSpPr>
              <a:spLocks noChangeArrowheads="1"/>
            </p:cNvSpPr>
            <p:nvPr/>
          </p:nvSpPr>
          <p:spPr bwMode="gray">
            <a:xfrm>
              <a:off x="1610" y="1706"/>
              <a:ext cx="20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latin typeface="Verdana" pitchFamily="34" charset="0"/>
                </a:rPr>
                <a:t>День </a:t>
              </a:r>
              <a:r>
                <a:rPr lang="ru-RU" sz="2000" dirty="0" err="1" smtClean="0">
                  <a:solidFill>
                    <a:srgbClr val="000000"/>
                  </a:solidFill>
                  <a:latin typeface="Verdana" pitchFamily="34" charset="0"/>
                </a:rPr>
                <a:t>книгодарения</a:t>
              </a:r>
              <a:endParaRPr lang="en-US" sz="2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1600200" y="3393622"/>
            <a:ext cx="5704114" cy="523875"/>
            <a:chOff x="1362" y="1698"/>
            <a:chExt cx="3024" cy="330"/>
          </a:xfrm>
        </p:grpSpPr>
        <p:grpSp>
          <p:nvGrpSpPr>
            <p:cNvPr id="23" name="Group 89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28" name="AutoShape 91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utoShape 92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93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94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95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96"/>
            <p:cNvSpPr>
              <a:spLocks noChangeArrowheads="1"/>
            </p:cNvSpPr>
            <p:nvPr/>
          </p:nvSpPr>
          <p:spPr bwMode="gray">
            <a:xfrm>
              <a:off x="1570" y="1706"/>
              <a:ext cx="21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latin typeface="Verdana" pitchFamily="34" charset="0"/>
                </a:rPr>
                <a:t>День православной книги</a:t>
              </a:r>
              <a:endParaRPr lang="en-US" sz="2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1" name="Group 97"/>
          <p:cNvGrpSpPr>
            <a:grpSpLocks/>
          </p:cNvGrpSpPr>
          <p:nvPr/>
        </p:nvGrpSpPr>
        <p:grpSpPr bwMode="auto">
          <a:xfrm>
            <a:off x="1654627" y="4265840"/>
            <a:ext cx="5693229" cy="523875"/>
            <a:chOff x="1362" y="1698"/>
            <a:chExt cx="3024" cy="330"/>
          </a:xfrm>
        </p:grpSpPr>
        <p:grpSp>
          <p:nvGrpSpPr>
            <p:cNvPr id="32" name="Group 98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34" name="Group 99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37" name="AutoShape 100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utoShape 101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utoShape 102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Line 103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04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05"/>
            <p:cNvSpPr>
              <a:spLocks noChangeArrowheads="1"/>
            </p:cNvSpPr>
            <p:nvPr/>
          </p:nvSpPr>
          <p:spPr bwMode="gray">
            <a:xfrm>
              <a:off x="1622" y="1706"/>
              <a:ext cx="20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latin typeface="Verdana" pitchFamily="34" charset="0"/>
                </a:rPr>
                <a:t>Неделя детской книги</a:t>
              </a:r>
              <a:endParaRPr lang="en-US" sz="2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698171" y="5236030"/>
            <a:ext cx="5682343" cy="596900"/>
            <a:chOff x="1362" y="1698"/>
            <a:chExt cx="3024" cy="376"/>
          </a:xfrm>
        </p:grpSpPr>
        <p:grpSp>
          <p:nvGrpSpPr>
            <p:cNvPr id="41" name="Group 107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43" name="Group 108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46" name="AutoShape 109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110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111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Line 112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3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114"/>
            <p:cNvSpPr>
              <a:spLocks noChangeArrowheads="1"/>
            </p:cNvSpPr>
            <p:nvPr/>
          </p:nvSpPr>
          <p:spPr bwMode="gray">
            <a:xfrm>
              <a:off x="1594" y="1706"/>
              <a:ext cx="20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Городской праздник 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  <a:latin typeface="Verdana" pitchFamily="34" charset="0"/>
                </a:rPr>
                <a:t>«День защиты детей»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951759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Охват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70000"/>
            <a:ext cx="7886699" cy="2648857"/>
          </a:xfrm>
        </p:spPr>
        <p:txBody>
          <a:bodyPr/>
          <a:lstStyle/>
          <a:p>
            <a:pPr algn="ctr"/>
            <a:r>
              <a:rPr lang="ru-RU" dirty="0" smtClean="0"/>
              <a:t>За период организации и проведения мероприятий в рамках реализации Проекта (2016-2020 г.г.), в них приняли участие </a:t>
            </a:r>
            <a:r>
              <a:rPr lang="ru-RU" smtClean="0"/>
              <a:t>более        3 </a:t>
            </a:r>
            <a:r>
              <a:rPr lang="ru-RU" dirty="0" smtClean="0"/>
              <a:t>000 детей и подростков – жителей Среднеахтубинского муниципального района – в возрасте от 5 до 17 лет </a:t>
            </a:r>
            <a:endParaRPr lang="ru-RU" dirty="0"/>
          </a:p>
        </p:txBody>
      </p:sp>
      <p:pic>
        <p:nvPicPr>
          <p:cNvPr id="1027" name="Picture 3" descr="E:\ФОТОГРАФИИ\ДЮЦ\2019-2020 учебный год\Посвящение в кружковцы\Ie9od1TbN3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6850">
            <a:off x="209396" y="3611337"/>
            <a:ext cx="2906484" cy="2179863"/>
          </a:xfrm>
          <a:prstGeom prst="rect">
            <a:avLst/>
          </a:prstGeom>
          <a:noFill/>
        </p:spPr>
      </p:pic>
      <p:pic>
        <p:nvPicPr>
          <p:cNvPr id="1028" name="Picture 4" descr="E:\ФОТОГРАФИИ\ДЮЦ\2016-2017 учебный год\1 июня\1 июня\1 июня фото\CAM0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3326">
            <a:off x="2991446" y="4433683"/>
            <a:ext cx="2875954" cy="2156966"/>
          </a:xfrm>
          <a:prstGeom prst="rect">
            <a:avLst/>
          </a:prstGeom>
          <a:noFill/>
        </p:spPr>
      </p:pic>
      <p:pic>
        <p:nvPicPr>
          <p:cNvPr id="1029" name="Picture 5" descr="E:\ФОТОГРАФИИ\ДЮЦ\2016-2017 учебный год\В библиотеке\IMG_20160210_101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3945">
            <a:off x="5696457" y="4212771"/>
            <a:ext cx="3228071" cy="1815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3374"/>
                </a:solidFill>
              </a:rPr>
              <a:t>Социальная акция </a:t>
            </a:r>
            <a:br>
              <a:rPr lang="ru-RU" sz="2800" b="1" dirty="0" smtClean="0">
                <a:ln w="0"/>
                <a:solidFill>
                  <a:srgbClr val="003374"/>
                </a:solidFill>
              </a:rPr>
            </a:br>
            <a:r>
              <a:rPr lang="ru-RU" sz="2800" b="1" dirty="0" smtClean="0">
                <a:ln w="0"/>
                <a:solidFill>
                  <a:srgbClr val="003374"/>
                </a:solidFill>
              </a:rPr>
              <a:t>«По капельке море – по книжке  - библиотека»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Цели акции:</a:t>
            </a:r>
          </a:p>
          <a:p>
            <a:r>
              <a:rPr lang="ru-RU" dirty="0" smtClean="0"/>
              <a:t>пополнение библиотечных фондов Центральной детской библиотеки современной детской художественной литературой.</a:t>
            </a:r>
          </a:p>
          <a:p>
            <a:r>
              <a:rPr lang="ru-RU" dirty="0" smtClean="0"/>
              <a:t>улучшение комплектования библиотечных фондов библиотеки литературой: произведениями художественной и научно-популярной литературой.</a:t>
            </a:r>
          </a:p>
          <a:p>
            <a:r>
              <a:rPr lang="ru-RU" dirty="0" smtClean="0"/>
              <a:t>Задачи акции:</a:t>
            </a:r>
          </a:p>
          <a:p>
            <a:r>
              <a:rPr lang="ru-RU" dirty="0" smtClean="0"/>
              <a:t>привлечение внимания к проблемам чтения детей и юношества содействие пропаганде книги,</a:t>
            </a:r>
          </a:p>
          <a:p>
            <a:r>
              <a:rPr lang="ru-RU" dirty="0" smtClean="0"/>
              <a:t>помощь в комплектовании фонда библиотеки школы научно-популярной, художественной, справочной литературой</a:t>
            </a:r>
          </a:p>
          <a:p>
            <a:r>
              <a:rPr lang="ru-RU" dirty="0" smtClean="0"/>
              <a:t>воспитание у учащихся гуманизма и благотворительности.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Акция проводится ежегодно </a:t>
            </a:r>
            <a:br>
              <a:rPr lang="ru-RU" dirty="0" smtClean="0"/>
            </a:br>
            <a:r>
              <a:rPr lang="ru-RU" dirty="0" smtClean="0"/>
              <a:t>с 2016 года</a:t>
            </a:r>
            <a:endParaRPr lang="ru-RU" dirty="0"/>
          </a:p>
        </p:txBody>
      </p:sp>
      <p:pic>
        <p:nvPicPr>
          <p:cNvPr id="1026" name="Picture 2" descr="E:\ФОТОГРАФИИ\ДЮЦ\2016-2017 учебный год\22 января_Акция книги\DSC07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972" y="1524000"/>
            <a:ext cx="3229019" cy="2149523"/>
          </a:xfrm>
          <a:prstGeom prst="rect">
            <a:avLst/>
          </a:prstGeom>
          <a:noFill/>
        </p:spPr>
      </p:pic>
      <p:pic>
        <p:nvPicPr>
          <p:cNvPr id="1027" name="Picture 3" descr="E:\ФОТОГРАФИИ\ДЮЦ\2016-2017 учебный год\22 января_Акция книги\DSC07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775" y="1524000"/>
            <a:ext cx="3237925" cy="2155371"/>
          </a:xfrm>
          <a:prstGeom prst="rect">
            <a:avLst/>
          </a:prstGeom>
          <a:noFill/>
        </p:spPr>
      </p:pic>
      <p:pic>
        <p:nvPicPr>
          <p:cNvPr id="1028" name="Picture 4" descr="E:\ФОТОГРАФИИ\ДЮЦ\2017-2018 учебный  год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872" y="4005942"/>
            <a:ext cx="3089242" cy="2316931"/>
          </a:xfrm>
          <a:prstGeom prst="rect">
            <a:avLst/>
          </a:prstGeom>
          <a:noFill/>
        </p:spPr>
      </p:pic>
      <p:pic>
        <p:nvPicPr>
          <p:cNvPr id="1030" name="Picture 6" descr="E:\ФОТОГРАФИИ\ДЮЦ\2019-2020 учебный год\День книгодарения\IMG_20200217_160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0591" y="3951513"/>
            <a:ext cx="3165352" cy="23740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День </a:t>
            </a:r>
            <a:r>
              <a:rPr lang="ru-RU" sz="3600" b="1" dirty="0" err="1" smtClean="0"/>
              <a:t>книгодарения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6286" y="1270000"/>
            <a:ext cx="6662058" cy="4906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и задачи: </a:t>
            </a:r>
          </a:p>
          <a:p>
            <a:pPr algn="just"/>
            <a:r>
              <a:rPr lang="ru-RU" dirty="0" smtClean="0"/>
              <a:t>воспитание у детей чувства бережного и уважительного отношения к книге;</a:t>
            </a:r>
          </a:p>
          <a:p>
            <a:pPr algn="just"/>
            <a:r>
              <a:rPr lang="ru-RU" dirty="0" smtClean="0"/>
              <a:t>воспитание любви к книге и привитие интереса школьников к чтению;</a:t>
            </a:r>
          </a:p>
          <a:p>
            <a:pPr algn="just"/>
            <a:r>
              <a:rPr lang="ru-RU" dirty="0" smtClean="0"/>
              <a:t>обогащение внутреннего мира и расширение кругозора ребенка;</a:t>
            </a:r>
          </a:p>
          <a:p>
            <a:pPr algn="just"/>
            <a:r>
              <a:rPr lang="ru-RU" dirty="0" smtClean="0"/>
              <a:t>развитие фантазии, внимательности, коммуникабельности и находчивости школьников;</a:t>
            </a:r>
          </a:p>
          <a:p>
            <a:pPr algn="just"/>
            <a:r>
              <a:rPr lang="ru-RU" dirty="0" smtClean="0"/>
              <a:t>вовлечение учащихся в активную социально значимую 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</a:t>
            </a:r>
            <a:r>
              <a:rPr lang="ru-RU" dirty="0" err="1" smtClean="0"/>
              <a:t>книгодарения</a:t>
            </a:r>
            <a:r>
              <a:rPr lang="ru-RU" dirty="0" smtClean="0"/>
              <a:t> проводится  ежегодно с </a:t>
            </a:r>
            <a:r>
              <a:rPr lang="ru-RU" dirty="0" smtClean="0"/>
              <a:t>2016 </a:t>
            </a:r>
            <a:r>
              <a:rPr lang="ru-RU" dirty="0" smtClean="0"/>
              <a:t>года</a:t>
            </a:r>
            <a:endParaRPr lang="ru-RU" dirty="0"/>
          </a:p>
        </p:txBody>
      </p:sp>
      <p:pic>
        <p:nvPicPr>
          <p:cNvPr id="2050" name="Picture 2" descr="E:\ФОТОГРАФИИ\ДЮЦ\2019-2020 учебный год\День книгодарения\_ggPxek6ki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302" y="1284515"/>
            <a:ext cx="3141436" cy="2356077"/>
          </a:xfrm>
          <a:prstGeom prst="rect">
            <a:avLst/>
          </a:prstGeom>
          <a:noFill/>
        </p:spPr>
      </p:pic>
      <p:pic>
        <p:nvPicPr>
          <p:cNvPr id="2051" name="Picture 3" descr="E:\ФОТОГРАФИИ\ДЮЦ\2017-2018 учебный  год\i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19" y="1240969"/>
            <a:ext cx="3230756" cy="2423067"/>
          </a:xfrm>
          <a:prstGeom prst="rect">
            <a:avLst/>
          </a:prstGeom>
          <a:noFill/>
        </p:spPr>
      </p:pic>
      <p:pic>
        <p:nvPicPr>
          <p:cNvPr id="2052" name="Picture 4" descr="E:\ФОТОГРАФИИ\ДЮЦ\2017-2018 учебный  год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692" y="3853543"/>
            <a:ext cx="2122714" cy="2830285"/>
          </a:xfrm>
          <a:prstGeom prst="rect">
            <a:avLst/>
          </a:prstGeom>
          <a:noFill/>
        </p:spPr>
      </p:pic>
      <p:pic>
        <p:nvPicPr>
          <p:cNvPr id="2053" name="Picture 5" descr="E:\ФОТОГРАФИИ\ДЮЦ\2017-2018 учебный  год\i (2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715" y="3839029"/>
            <a:ext cx="2158092" cy="2877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450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Актуальность</vt:lpstr>
      <vt:lpstr>Цели и задачи Проекта</vt:lpstr>
      <vt:lpstr>Мероприятия Проекта</vt:lpstr>
      <vt:lpstr>Охват Проекта</vt:lpstr>
      <vt:lpstr>Социальная акция  «По капельке море – по книжке  - библиотека»</vt:lpstr>
      <vt:lpstr>Акция проводится ежегодно  с 2016 года</vt:lpstr>
      <vt:lpstr>День книгодарения</vt:lpstr>
      <vt:lpstr>День книгодарения проводится  ежегодно с 2016 года</vt:lpstr>
      <vt:lpstr>День православной книги</vt:lpstr>
      <vt:lpstr>Участие в Дне православной книги продолжается с 2017 года</vt:lpstr>
      <vt:lpstr>Неделя детской книги</vt:lpstr>
      <vt:lpstr>Участие в открытии Недели детской книги  и активное участие в мероприятиях в рамках Недели продолжается с 2017 года</vt:lpstr>
      <vt:lpstr>Международный день защиты детей</vt:lpstr>
      <vt:lpstr>Городской праздник, посвященный Международному Дню защиты детей, проводится уже около 20 лет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Василина Коложвари</cp:lastModifiedBy>
  <cp:revision>99</cp:revision>
  <dcterms:created xsi:type="dcterms:W3CDTF">2016-11-18T14:12:19Z</dcterms:created>
  <dcterms:modified xsi:type="dcterms:W3CDTF">2020-09-04T10:19:41Z</dcterms:modified>
</cp:coreProperties>
</file>