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315" r:id="rId3"/>
    <p:sldId id="330" r:id="rId4"/>
    <p:sldId id="332" r:id="rId5"/>
    <p:sldId id="340" r:id="rId6"/>
    <p:sldId id="341" r:id="rId7"/>
    <p:sldId id="342" r:id="rId8"/>
    <p:sldId id="343" r:id="rId9"/>
    <p:sldId id="344" r:id="rId10"/>
    <p:sldId id="345" r:id="rId11"/>
    <p:sldId id="31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B19"/>
    <a:srgbClr val="EDABA9"/>
    <a:srgbClr val="F2C0C5"/>
    <a:srgbClr val="F9F9F9"/>
    <a:srgbClr val="F0F0F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0231" autoAdjust="0"/>
  </p:normalViewPr>
  <p:slideViewPr>
    <p:cSldViewPr>
      <p:cViewPr>
        <p:scale>
          <a:sx n="100" d="100"/>
          <a:sy n="100" d="100"/>
        </p:scale>
        <p:origin x="-127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C1418C-D9C0-4A1B-A899-72D2FACE8CB2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8574BC-3088-4D29-9F56-EBC97F294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проведения Конкурса – углубление и расширение знаний учащихся об истории, географии, культуре и природе, развитие умения кратко и интересно рассказывать, презентовать свой регион. Участники создают интерактивный аудиогид по населенному пункту или тематическому музею с помощью платформы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Интерактивный аудиогид становится прекрасным дополнением краеведческих классных часов и уроков истории.</a:t>
            </a: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F1B00-C87A-40AC-A32D-E878087C054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сайте ПГНИУ имеется раздел Содружество</a:t>
            </a:r>
            <a:r>
              <a:rPr lang="ru-RU" baseline="0" dirty="0" smtClean="0"/>
              <a:t> выпускников с подразделами, перейдя по которым можно подробнее познакомиться с проектами и </a:t>
            </a:r>
            <a:r>
              <a:rPr lang="ru-RU" baseline="0" dirty="0" smtClean="0"/>
              <a:t>мероприятиями,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с Положениями по конкурсу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574BC-3088-4D29-9F56-EBC97F29471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3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F1B00-C87A-40AC-A32D-E878087C054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рамках краевого общественного форума был издан Каталог проектов некоммерческих организаций,</a:t>
            </a:r>
            <a:r>
              <a:rPr lang="ru-RU" baseline="0" dirty="0" smtClean="0"/>
              <a:t> куда вошел наш проект «Межрегиональный конкурс маршрутов и мультимедийных гидов»</a:t>
            </a: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E7A2CD-F60D-4662-B699-5C5800A9C34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рамках краевого общественного форума был издан Каталог проектов некоммерческих организаций,</a:t>
            </a:r>
            <a:r>
              <a:rPr lang="ru-RU" baseline="0" dirty="0" smtClean="0"/>
              <a:t> куда вошел наш проект «Межрегиональный конкурс маршрутов и мультимедийных гидов»</a:t>
            </a: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E7A2CD-F60D-4662-B699-5C5800A9C34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BDCA8-D3D5-478F-832A-2DBE7510192A}" type="slidenum">
              <a:rPr lang="ru-RU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60A3-0B88-453B-AEFF-9D933BD53BB3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B75A-F5A9-4AC9-B316-9CEFD1AB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7620-D217-4565-866A-B01EDFFC36B3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51FA-52D7-4D62-AB2A-B78074CBA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8CF9-9346-453A-8ADC-5EAF301352C8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C356-3B18-4F8F-8841-53DFD18C8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7D30-96C7-4E72-9B41-5F2683432EEF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425E-E7B2-4510-9BE0-2A53A7F8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6722-0AFF-4303-9159-0A053062F0A7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23F9-ADA8-4487-9357-E6FE13FDB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6D86-5E96-46A5-A68C-D04C55E58AF5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A1D4-253C-424D-9967-0B7AE1E6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D16A-E8DD-434B-888A-479E2F16305C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58B8-1836-4B9E-AF98-AD485D9E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8A5F-9B93-4276-BCB3-DD4AD759823F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D63D-5A7F-45AD-98C0-35A6F1E1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3C26-C424-432E-BA71-773F35AA158D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53AF7-AD61-4A58-BC23-3AC3E8918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D28F0-989F-47BF-B61A-27E3BAF6026F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C795-52C6-4FF1-A8CA-E32D5EEEB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07F0-14F1-4907-B5B4-D4F15E15430E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4A77-0282-4B8A-8209-1368872AA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A1198D-E22A-40E2-A65F-B05475F78C9C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242FE-3026-4EE7-9C17-3E359B443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su.ru/universitetskaya-zhizn/sodruzhestvo-vypusknikov" TargetMode="External"/><Relationship Id="rId4" Type="http://schemas.openxmlformats.org/officeDocument/2006/relationships/hyperlink" Target="mailto:alumni@ps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\\Am1\мои документы\Работа с выпускниками\Содружество выпускников\Слай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4350"/>
            <a:ext cx="9186863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1268413"/>
            <a:ext cx="8712200" cy="2519362"/>
          </a:xfrm>
        </p:spPr>
        <p:txBody>
          <a:bodyPr/>
          <a:lstStyle/>
          <a:p>
            <a:pPr algn="r" eaLnBrk="1" hangingPunct="1"/>
            <a:r>
              <a:rPr lang="ru-RU" b="1" dirty="0" smtClean="0">
                <a:solidFill>
                  <a:schemeClr val="bg1"/>
                </a:solidFill>
                <a:latin typeface="AmbassadoreType" pitchFamily="2" charset="0"/>
              </a:rPr>
              <a:t>Содружество выпускников Пермского университета</a:t>
            </a:r>
            <a:r>
              <a:rPr lang="ru-RU" dirty="0" smtClean="0">
                <a:solidFill>
                  <a:schemeClr val="bg1"/>
                </a:solidFill>
                <a:latin typeface="AmbassadoreType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6192688"/>
          </a:xfrm>
        </p:spPr>
        <p:txBody>
          <a:bodyPr/>
          <a:lstStyle/>
          <a:p>
            <a:pPr algn="ctr"/>
            <a:r>
              <a:rPr lang="ru-RU" sz="1400" b="1" dirty="0"/>
              <a:t>Номинации </a:t>
            </a:r>
            <a:r>
              <a:rPr lang="ru-RU" sz="1400" b="1" dirty="0" smtClean="0"/>
              <a:t>Конкурса</a:t>
            </a:r>
          </a:p>
          <a:p>
            <a:pPr algn="ctr"/>
            <a:endParaRPr lang="ru-RU" sz="1400" dirty="0"/>
          </a:p>
          <a:p>
            <a:r>
              <a:rPr lang="ru-RU" sz="1400" dirty="0"/>
              <a:t>5.1.</a:t>
            </a:r>
            <a:r>
              <a:rPr lang="ru-RU" sz="1400" b="1" dirty="0"/>
              <a:t>	Лучший аудиогид по городу. </a:t>
            </a:r>
            <a:endParaRPr lang="ru-RU" sz="1400" dirty="0"/>
          </a:p>
          <a:p>
            <a:pPr lvl="0"/>
            <a:r>
              <a:rPr lang="ru-RU" sz="1400" dirty="0"/>
              <a:t>Участникам необходимо создать аудиогид по </a:t>
            </a:r>
            <a:r>
              <a:rPr lang="ru-RU" sz="1400" dirty="0" smtClean="0"/>
              <a:t>городу или </a:t>
            </a:r>
            <a:r>
              <a:rPr lang="ru-RU" sz="1400" dirty="0"/>
              <a:t>по населенному </a:t>
            </a:r>
            <a:r>
              <a:rPr lang="ru-RU" sz="1400" dirty="0" smtClean="0"/>
              <a:t>пункту.</a:t>
            </a:r>
            <a:endParaRPr lang="ru-RU" sz="1400" dirty="0"/>
          </a:p>
          <a:p>
            <a:pPr lvl="0"/>
            <a:r>
              <a:rPr lang="ru-RU" sz="1400" dirty="0"/>
              <a:t>Темы аудиогида: исторические события, краеведение, жизнь замечательных людей, арт-объекты, фильмы, литературные произведения.</a:t>
            </a:r>
          </a:p>
          <a:p>
            <a:pPr lvl="0"/>
            <a:endParaRPr lang="ru-RU" sz="1400" dirty="0"/>
          </a:p>
          <a:p>
            <a:r>
              <a:rPr lang="ru-RU" sz="1400" dirty="0"/>
              <a:t>5.2.	</a:t>
            </a:r>
            <a:r>
              <a:rPr lang="ru-RU" sz="1400" b="1" dirty="0"/>
              <a:t>Лучший аудиогид по маршруту пассажирского транспорта. 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pPr lvl="0"/>
            <a:r>
              <a:rPr lang="ru-RU" sz="1400" dirty="0"/>
              <a:t>Участникам необходимо создать аудиогид по маршруту городского или пригородного пассажирского транспорта. </a:t>
            </a:r>
          </a:p>
          <a:p>
            <a:pPr lvl="0"/>
            <a:r>
              <a:rPr lang="ru-RU" sz="1400" dirty="0"/>
              <a:t>Темы аудиогида: транспорт, исторические события, краеведение. </a:t>
            </a:r>
          </a:p>
          <a:p>
            <a:r>
              <a:rPr lang="ru-RU" sz="1400" dirty="0"/>
              <a:t>Достопримечательностями могут быть:</a:t>
            </a:r>
          </a:p>
          <a:p>
            <a:r>
              <a:rPr lang="ru-RU" sz="1400" dirty="0"/>
              <a:t>а) истории о конкретных местах, таких как памятники/монументы/ здания/местные достопримечательности, 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5.3.</a:t>
            </a:r>
            <a:r>
              <a:rPr lang="ru-RU" sz="1400" b="1" dirty="0"/>
              <a:t>	Лучший аудиогид по природному объекту.</a:t>
            </a:r>
            <a:endParaRPr lang="ru-RU" sz="1400" dirty="0"/>
          </a:p>
          <a:p>
            <a:pPr lvl="0"/>
            <a:r>
              <a:rPr lang="ru-RU" sz="1400" dirty="0"/>
              <a:t>Участникам необходимо создать аудиогид по туристическому маршруту или памятнику природы Пермского края (пеший/водный/конный/авто/вело).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5.4. </a:t>
            </a:r>
            <a:r>
              <a:rPr lang="ru-RU" sz="1400" b="1" dirty="0"/>
              <a:t>Специальная номинация</a:t>
            </a:r>
            <a:r>
              <a:rPr lang="ru-RU" sz="1400" dirty="0"/>
              <a:t> по теме пребывания в Перми или Пермском крае Камчатских экспедиций XVIII века. </a:t>
            </a:r>
          </a:p>
          <a:p>
            <a:pPr lvl="0"/>
            <a:r>
              <a:rPr lang="ru-RU" sz="1400" dirty="0"/>
              <a:t>Участникам необходимо создать аудиогид по Перми или по Пермскому краю с использованием фактов истории XVIII века.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080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855961"/>
            <a:ext cx="8496300" cy="48133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latin typeface="AmbassadoreType" pitchFamily="2" charset="0"/>
                <a:cs typeface="Times New Roman" panose="02020603050405020304" pitchFamily="18" charset="0"/>
              </a:rPr>
              <a:t>Контакты по конкурсу</a:t>
            </a:r>
          </a:p>
          <a:p>
            <a:pPr algn="ctr">
              <a:buNone/>
            </a:pPr>
            <a:r>
              <a:rPr lang="ru-RU" sz="3600" dirty="0" smtClean="0">
                <a:latin typeface="AmbassadoreType" pitchFamily="2" charset="0"/>
              </a:rPr>
              <a:t>342 2396-119 </a:t>
            </a:r>
          </a:p>
          <a:p>
            <a:pPr algn="ctr">
              <a:buNone/>
            </a:pPr>
            <a:endParaRPr lang="ru-RU" sz="1800" dirty="0" smtClean="0">
              <a:latin typeface="AmbassadoreType" pitchFamily="2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AmbassadoreType" pitchFamily="2" charset="0"/>
              </a:rPr>
              <a:t> </a:t>
            </a:r>
            <a:r>
              <a:rPr lang="en-US" sz="3600" dirty="0" smtClean="0">
                <a:latin typeface="AmbassadoreType" pitchFamily="2" charset="0"/>
                <a:hlinkClick r:id="rId4"/>
              </a:rPr>
              <a:t>alumni@psu.ru</a:t>
            </a:r>
            <a:endParaRPr lang="ru-RU" sz="3600" dirty="0" smtClean="0">
              <a:latin typeface="AmbassadoreType" pitchFamily="2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AmbassadoreType" pitchFamily="2" charset="0"/>
            </a:endParaRPr>
          </a:p>
          <a:p>
            <a:pPr marL="0" indent="0" algn="ctr">
              <a:buNone/>
            </a:pPr>
            <a:r>
              <a:rPr lang="en-US" sz="3600" u="sng" dirty="0">
                <a:solidFill>
                  <a:srgbClr val="761B19"/>
                </a:solidFill>
                <a:latin typeface="AmbassadoreType" pitchFamily="2" charset="0"/>
                <a:hlinkClick r:id="rId5"/>
              </a:rPr>
              <a:t>http://</a:t>
            </a:r>
            <a:r>
              <a:rPr lang="en-US" sz="3600" u="sng" dirty="0" smtClean="0">
                <a:solidFill>
                  <a:srgbClr val="761B19"/>
                </a:solidFill>
                <a:latin typeface="AmbassadoreType" pitchFamily="2" charset="0"/>
                <a:hlinkClick r:id="rId5"/>
              </a:rPr>
              <a:t>www.psu.ru/universitetskaya-zhizn/sodruzhestvo-vypusknikov</a:t>
            </a:r>
            <a:r>
              <a:rPr lang="ru-RU" sz="3600" u="sng" dirty="0" smtClean="0">
                <a:solidFill>
                  <a:srgbClr val="761B19"/>
                </a:solidFill>
                <a:latin typeface="AmbassadoreType" pitchFamily="2" charset="0"/>
              </a:rPr>
              <a:t> </a:t>
            </a:r>
            <a:endParaRPr lang="ru-RU" sz="3600" u="sng" dirty="0">
              <a:solidFill>
                <a:srgbClr val="761B19"/>
              </a:solidFill>
              <a:latin typeface="AmbassadoreType" pitchFamily="2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-396875" y="3068638"/>
            <a:ext cx="4857750" cy="12858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  <a:latin typeface="AmbassadoreType" pitchFamily="2" charset="0"/>
              </a:rPr>
              <a:t>День встречи </a:t>
            </a:r>
            <a:br>
              <a:rPr lang="ru-RU" altLang="ru-RU" sz="2000" b="1" smtClean="0">
                <a:solidFill>
                  <a:schemeClr val="bg1"/>
                </a:solidFill>
                <a:latin typeface="AmbassadoreType" pitchFamily="2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AmbassadoreType" pitchFamily="2" charset="0"/>
              </a:rPr>
              <a:t>выпускников  2016</a:t>
            </a:r>
            <a:endParaRPr lang="ru-RU" altLang="ru-RU" sz="200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60648"/>
            <a:ext cx="558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mbassadoreType" pitchFamily="2" charset="0"/>
              </a:rPr>
              <a:t>Конкурс </a:t>
            </a:r>
            <a:r>
              <a:rPr lang="ru-RU" sz="2800" b="1" dirty="0" smtClean="0">
                <a:solidFill>
                  <a:schemeClr val="bg1"/>
                </a:solidFill>
                <a:latin typeface="AmbassadoreType" pitchFamily="2" charset="0"/>
              </a:rPr>
              <a:t>мультимедийных гидов  </a:t>
            </a:r>
            <a:r>
              <a:rPr lang="ru-RU" sz="2800" b="1" dirty="0">
                <a:solidFill>
                  <a:schemeClr val="bg1"/>
                </a:solidFill>
                <a:latin typeface="AmbassadoreType" pitchFamily="2" charset="0"/>
              </a:rPr>
              <a:t>«Дом,  в  котором  я живу»</a:t>
            </a:r>
          </a:p>
        </p:txBody>
      </p:sp>
      <p:pic>
        <p:nvPicPr>
          <p:cNvPr id="18438" name="Picture 2" descr="\\Almanew\сетевые документы ам\Работа с выпускниками\Содружество выпускников\Проекты\Конкурс аудиогидов Дом, в котором я живу\2017\Новость на сайт\2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0928"/>
            <a:ext cx="39618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9" descr="\\Almanew\сетевые документы ам\Работа с выпускниками\Содружество выпускников\Проекты\Конкурс аудиогидов Дом, в котором я живу\2017\Новость на сайт\Новость Финал\Фото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459422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6016" y="2844805"/>
            <a:ext cx="4427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rgbClr val="000000"/>
                </a:solidFill>
                <a:latin typeface="Arial"/>
              </a:rPr>
              <a:t>бесплатное мобильное приложение </a:t>
            </a:r>
            <a:r>
              <a:rPr lang="en-US" sz="2300" dirty="0" smtClean="0">
                <a:solidFill>
                  <a:srgbClr val="FF0000"/>
                </a:solidFill>
                <a:latin typeface="Arial"/>
              </a:rPr>
              <a:t>IZI.TRAVEL</a:t>
            </a:r>
            <a:endParaRPr lang="ru-RU" sz="2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1" y="5455489"/>
            <a:ext cx="39604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rgbClr val="000000"/>
                </a:solidFill>
                <a:latin typeface="Arial"/>
              </a:rPr>
              <a:t>число участников  – более 150 учащихся и </a:t>
            </a:r>
            <a:r>
              <a:rPr lang="ru-RU" sz="2300" dirty="0" smtClean="0">
                <a:solidFill>
                  <a:srgbClr val="000000"/>
                </a:solidFill>
                <a:latin typeface="Arial"/>
              </a:rPr>
              <a:t>педагогов ежегодно</a:t>
            </a:r>
            <a:endParaRPr lang="ru-RU" sz="23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467544" y="1348084"/>
            <a:ext cx="828092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b="1" kern="0" dirty="0" smtClean="0">
                <a:latin typeface="AmbassadoreType" pitchFamily="2" charset="0"/>
                <a:ea typeface="+mj-ea"/>
                <a:cs typeface="+mj-cs"/>
              </a:rPr>
              <a:t>Организаторы – </a:t>
            </a:r>
            <a:r>
              <a:rPr lang="ru-RU" b="1" kern="0" dirty="0">
                <a:latin typeface="AmbassadoreType" pitchFamily="2" charset="0"/>
                <a:ea typeface="+mj-ea"/>
                <a:cs typeface="+mj-cs"/>
              </a:rPr>
              <a:t>Содружество выпускников Пермского университета</a:t>
            </a:r>
            <a:r>
              <a:rPr lang="ru-RU" b="1" kern="0" dirty="0" smtClean="0">
                <a:latin typeface="AmbassadoreType" pitchFamily="2" charset="0"/>
                <a:ea typeface="+mj-ea"/>
                <a:cs typeface="+mj-cs"/>
              </a:rPr>
              <a:t>, Пермский </a:t>
            </a:r>
            <a:r>
              <a:rPr lang="ru-RU" b="1" kern="0" dirty="0" smtClean="0">
                <a:latin typeface="AmbassadoreType" pitchFamily="2" charset="0"/>
                <a:ea typeface="+mj-ea"/>
                <a:cs typeface="+mj-cs"/>
              </a:rPr>
              <a:t>государственный национальный исследовательский университет, Издательство </a:t>
            </a:r>
            <a:r>
              <a:rPr lang="ru-RU" b="1" kern="0" dirty="0" smtClean="0">
                <a:latin typeface="AmbassadoreType" pitchFamily="2" charset="0"/>
                <a:ea typeface="+mj-ea"/>
                <a:cs typeface="+mj-cs"/>
              </a:rPr>
              <a:t>«Маматов» совместно с </a:t>
            </a:r>
            <a:r>
              <a:rPr lang="ru-RU" altLang="ru-RU" b="1" dirty="0" smtClean="0">
                <a:solidFill>
                  <a:srgbClr val="C00000"/>
                </a:solidFill>
              </a:rPr>
              <a:t>izi.travel</a:t>
            </a:r>
          </a:p>
        </p:txBody>
      </p:sp>
    </p:spTree>
    <p:extLst>
      <p:ext uri="{BB962C8B-B14F-4D97-AF65-F5344CB8AC3E}">
        <p14:creationId xmlns:p14="http://schemas.microsoft.com/office/powerpoint/2010/main" val="23324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0"/>
            <a:ext cx="9183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95936" y="260648"/>
            <a:ext cx="583264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3200" b="1" kern="0" dirty="0">
                <a:solidFill>
                  <a:schemeClr val="bg1"/>
                </a:solidFill>
                <a:latin typeface="AmbassadoreType" pitchFamily="2" charset="0"/>
                <a:ea typeface="+mj-ea"/>
                <a:cs typeface="+mj-cs"/>
              </a:rPr>
              <a:t>Вступить </a:t>
            </a:r>
            <a:r>
              <a:rPr lang="ru-RU" altLang="ru-RU" sz="3200" b="1" kern="0" dirty="0" smtClean="0">
                <a:solidFill>
                  <a:schemeClr val="bg1"/>
                </a:solidFill>
                <a:latin typeface="AmbassadoreType" pitchFamily="2" charset="0"/>
                <a:ea typeface="+mj-ea"/>
                <a:cs typeface="+mj-cs"/>
              </a:rPr>
              <a:t>в </a:t>
            </a:r>
            <a:r>
              <a:rPr lang="ru-RU" altLang="ru-RU" sz="3200" b="1" kern="0" dirty="0">
                <a:solidFill>
                  <a:schemeClr val="bg1"/>
                </a:solidFill>
                <a:latin typeface="AmbassadoreType" pitchFamily="2" charset="0"/>
                <a:ea typeface="+mj-ea"/>
                <a:cs typeface="+mj-cs"/>
              </a:rPr>
              <a:t>Содружество</a:t>
            </a:r>
            <a:r>
              <a:rPr lang="ru-RU" altLang="ru-RU" sz="3200" kern="0" dirty="0">
                <a:solidFill>
                  <a:schemeClr val="bg1"/>
                </a:solidFill>
                <a:latin typeface="AmbassadoreType" pitchFamily="2" charset="0"/>
                <a:ea typeface="+mj-ea"/>
                <a:cs typeface="+mj-cs"/>
              </a:rPr>
              <a:t>   </a:t>
            </a:r>
            <a:r>
              <a:rPr lang="ru-RU" altLang="ru-RU" sz="4000" kern="0" dirty="0">
                <a:solidFill>
                  <a:schemeClr val="bg1"/>
                </a:solidFill>
                <a:latin typeface="AmbassadoreType" pitchFamily="2" charset="0"/>
                <a:ea typeface="+mj-ea"/>
                <a:cs typeface="+mj-cs"/>
              </a:rPr>
              <a:t>                       </a:t>
            </a:r>
          </a:p>
        </p:txBody>
      </p:sp>
      <p:pic>
        <p:nvPicPr>
          <p:cNvPr id="17412" name="Picture 2" descr="C:\Users\User\Desktop\Cjlhe;tcndj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30285"/>
            <a:ext cx="8568952" cy="51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 Алексеевна\Documents\Текущая работа\УРАиВ ЦРК Центр развития карьеры\3 Содружество выпускников\КША Конкурс аудиогидов\КША 2019 Банн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2697"/>
            <a:ext cx="9144000" cy="2055303"/>
          </a:xfrm>
          <a:prstGeom prst="rect">
            <a:avLst/>
          </a:prstGeom>
          <a:noFill/>
        </p:spPr>
      </p:pic>
      <p:pic>
        <p:nvPicPr>
          <p:cNvPr id="18434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476672"/>
            <a:ext cx="349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mbassadoreType" pitchFamily="2" charset="0"/>
              </a:rPr>
              <a:t>Проект</a:t>
            </a:r>
            <a:endParaRPr lang="ru-RU" sz="3600" b="1" dirty="0">
              <a:solidFill>
                <a:schemeClr val="bg1"/>
              </a:solidFill>
              <a:latin typeface="AmbassadoreTyp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687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2018-2019 конкурс получил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межрегионального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</a:t>
            </a:r>
          </a:p>
          <a:p>
            <a:pPr indent="44926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межрегиональном туре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представители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Удмуртия, Алтайский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Красноярский,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Камчатский, Пермский края,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и Новосибирская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3324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lmanew\сетевые документы ам\Работа с выпускниками\СОДРУЖЕСТВО ВЫПУСКНИКОВ\Проекты СВ\Общественный форум краевой 2019\Диплом участн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66965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3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248472" cy="1254125"/>
          </a:xfrm>
        </p:spPr>
        <p:txBody>
          <a:bodyPr/>
          <a:lstStyle/>
          <a:p>
            <a:pPr algn="l" eaLnBrk="1" hangingPunct="1">
              <a:lnSpc>
                <a:spcPct val="7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mbassadoreType" pitchFamily="2" charset="0"/>
              </a:rPr>
              <a:t>Продвижение конкурса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282080"/>
            <a:ext cx="7865033" cy="1063005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AmbassadoreType" pitchFamily="2" charset="0"/>
                <a:ea typeface="+mj-ea"/>
                <a:cs typeface="+mj-cs"/>
              </a:rPr>
              <a:t>Краевой социальный </a:t>
            </a:r>
            <a:r>
              <a:rPr lang="ru-RU" sz="1800" dirty="0" smtClean="0">
                <a:latin typeface="AmbassadoreType" pitchFamily="2" charset="0"/>
                <a:ea typeface="+mj-ea"/>
                <a:cs typeface="+mj-cs"/>
              </a:rPr>
              <a:t>форум 2019 г. </a:t>
            </a:r>
            <a:r>
              <a:rPr lang="ru-RU" sz="1800" dirty="0" smtClean="0">
                <a:latin typeface="AmbassadoreType" pitchFamily="2" charset="0"/>
                <a:ea typeface="+mj-ea"/>
                <a:cs typeface="+mj-cs"/>
              </a:rPr>
              <a:t>(выставка некоммерческих организаций</a:t>
            </a:r>
            <a:r>
              <a:rPr lang="ru-RU" sz="1800" dirty="0" smtClean="0">
                <a:latin typeface="AmbassadoreType" pitchFamily="2" charset="0"/>
                <a:ea typeface="+mj-ea"/>
                <a:cs typeface="+mj-cs"/>
              </a:rPr>
              <a:t>), конкурс включен в Каталог проектов НКО</a:t>
            </a:r>
            <a:endParaRPr lang="ru-RU" sz="1800" dirty="0" smtClean="0">
              <a:latin typeface="AmbassadoreType" pitchFamily="2" charset="0"/>
              <a:ea typeface="+mj-ea"/>
              <a:cs typeface="+mj-cs"/>
            </a:endParaRPr>
          </a:p>
        </p:txBody>
      </p:sp>
      <p:pic>
        <p:nvPicPr>
          <p:cNvPr id="2050" name="Picture 2" descr="\\Almanew\сетевые документы ам\Работа с выпускниками\СОДРУЖЕСТВО ВЫПУСКНИКОВ\Проекты СВ\Общественный форум краевой 2019\ПКОФ2019_КАТАЛОГ_21-21 СВ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88" y="2178546"/>
            <a:ext cx="3119277" cy="4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\\Am1\мои документы\Работа с выпускниками\Содружество выпускников\Слайды_2_13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Grp="1" noChangeArrowheads="1"/>
          </p:cNvSpPr>
          <p:nvPr>
            <p:ph idx="1"/>
          </p:nvPr>
        </p:nvSpPr>
        <p:spPr>
          <a:xfrm>
            <a:off x="379375" y="1767271"/>
            <a:ext cx="8424937" cy="2165785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г. 5-й конкурс стал победителем Президентского конкурса социальных проектов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2020-2021 гг.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Фонда президентских грантов. 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400" dirty="0" smtClean="0">
              <a:latin typeface="AmbassadoreType" pitchFamily="2" charset="0"/>
              <a:ea typeface="+mj-ea"/>
              <a:cs typeface="+mj-cs"/>
            </a:endParaRPr>
          </a:p>
        </p:txBody>
      </p:sp>
      <p:pic>
        <p:nvPicPr>
          <p:cNvPr id="7" name="Picture 2" descr="C:\Users\Елена Алексеевна\Documents\Текущая работа\УРАиВ ЦРК Центр развития карьеры\3 Содружество выпускников\КША Конкурс аудиогидов\КША 2019 Банн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2697"/>
            <a:ext cx="9144000" cy="2055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1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 конкурса:</a:t>
            </a:r>
          </a:p>
          <a:p>
            <a:r>
              <a:rPr lang="ru-RU" dirty="0" smtClean="0"/>
              <a:t>привлечения </a:t>
            </a:r>
            <a:r>
              <a:rPr lang="ru-RU" dirty="0"/>
              <a:t>к краеведческим исследованиям </a:t>
            </a:r>
            <a:r>
              <a:rPr lang="ru-RU" dirty="0" smtClean="0"/>
              <a:t>учащихся,</a:t>
            </a:r>
          </a:p>
          <a:p>
            <a:r>
              <a:rPr lang="ru-RU" dirty="0" smtClean="0"/>
              <a:t>углубление </a:t>
            </a:r>
            <a:r>
              <a:rPr lang="ru-RU" dirty="0"/>
              <a:t>и расширение знаний </a:t>
            </a:r>
            <a:r>
              <a:rPr lang="ru-RU" dirty="0" smtClean="0"/>
              <a:t>об </a:t>
            </a:r>
            <a:r>
              <a:rPr lang="ru-RU" dirty="0"/>
              <a:t>истории, географии, культуре и природе, развитие умения кратко и интересно рассказывать, презентовать </a:t>
            </a:r>
            <a:r>
              <a:rPr lang="ru-RU" dirty="0" smtClean="0"/>
              <a:t>свой город, регион.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27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Конкурс проводится по трем </a:t>
            </a:r>
            <a:r>
              <a:rPr lang="ru-RU" dirty="0" smtClean="0"/>
              <a:t>возрастным группам</a:t>
            </a:r>
            <a:r>
              <a:rPr lang="ru-RU" dirty="0"/>
              <a:t>:</a:t>
            </a:r>
          </a:p>
          <a:p>
            <a:r>
              <a:rPr lang="ru-RU" dirty="0"/>
              <a:t>– учащиеся 5-8 классов;</a:t>
            </a:r>
          </a:p>
          <a:p>
            <a:r>
              <a:rPr lang="ru-RU" dirty="0"/>
              <a:t>– учащиеся 9-11 классов;</a:t>
            </a:r>
          </a:p>
          <a:p>
            <a:r>
              <a:rPr lang="ru-RU" dirty="0"/>
              <a:t>- учащиеся СПО.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9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/>
          <a:lstStyle/>
          <a:p>
            <a:r>
              <a:rPr lang="ru-RU" sz="1200" dirty="0"/>
              <a:t>Конкурс проводится в </a:t>
            </a:r>
            <a:r>
              <a:rPr lang="ru-RU" sz="1200" dirty="0" smtClean="0"/>
              <a:t>учебном </a:t>
            </a:r>
            <a:r>
              <a:rPr lang="ru-RU" sz="1200" dirty="0"/>
              <a:t>году с </a:t>
            </a:r>
            <a:r>
              <a:rPr lang="ru-RU" sz="1200" b="1" dirty="0" smtClean="0"/>
              <a:t>октября</a:t>
            </a:r>
            <a:r>
              <a:rPr lang="ru-RU" sz="1200" dirty="0" smtClean="0"/>
              <a:t> </a:t>
            </a:r>
            <a:r>
              <a:rPr lang="ru-RU" sz="1200" dirty="0"/>
              <a:t>по </a:t>
            </a:r>
            <a:r>
              <a:rPr lang="ru-RU" sz="1200" b="1" dirty="0" smtClean="0"/>
              <a:t>май г</a:t>
            </a:r>
            <a:r>
              <a:rPr lang="ru-RU" sz="1200" b="1" dirty="0"/>
              <a:t>.</a:t>
            </a:r>
            <a:r>
              <a:rPr lang="ru-RU" sz="1200" dirty="0"/>
              <a:t> в три этапа: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Этап 1. Обучение</a:t>
            </a:r>
            <a:endParaRPr lang="ru-RU" sz="1200" dirty="0"/>
          </a:p>
          <a:p>
            <a:r>
              <a:rPr lang="ru-RU" sz="1200" dirty="0" smtClean="0"/>
              <a:t>октябрь  – январь </a:t>
            </a:r>
            <a:endParaRPr lang="ru-RU" sz="1200" dirty="0"/>
          </a:p>
          <a:p>
            <a:pPr lvl="0"/>
            <a:r>
              <a:rPr lang="ru-RU" sz="1200" dirty="0"/>
              <a:t>Самостоятельно: </a:t>
            </a:r>
          </a:p>
          <a:p>
            <a:r>
              <a:rPr lang="ru-RU" sz="1200" dirty="0"/>
              <a:t>-  посмотреть авторский курс Сергея </a:t>
            </a:r>
            <a:r>
              <a:rPr lang="ru-RU" sz="1200" dirty="0" err="1"/>
              <a:t>Томаша</a:t>
            </a:r>
            <a:r>
              <a:rPr lang="ru-RU" sz="1200" dirty="0"/>
              <a:t> «Как создать аудиогид». </a:t>
            </a:r>
          </a:p>
          <a:p>
            <a:r>
              <a:rPr lang="ru-RU" sz="1200" dirty="0"/>
              <a:t>-  изучить обучающие материалы по работе на Платформе.</a:t>
            </a:r>
          </a:p>
          <a:p>
            <a:pPr lvl="0"/>
            <a:r>
              <a:rPr lang="ru-RU" sz="1200" dirty="0"/>
              <a:t>Посетить мастер-класс:</a:t>
            </a:r>
          </a:p>
          <a:p>
            <a:r>
              <a:rPr lang="ru-RU" sz="1200" dirty="0"/>
              <a:t>- посмотреть запись обучающего </a:t>
            </a:r>
            <a:r>
              <a:rPr lang="ru-RU" sz="1200" dirty="0" err="1"/>
              <a:t>вебинара</a:t>
            </a:r>
            <a:r>
              <a:rPr lang="ru-RU" sz="1200" dirty="0"/>
              <a:t> или посетить мастер-классы в Пермском государственном национальном исследовательском университете (г. Пермь, ул. Букирева,15).  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Этап 2. Создание аудиогида</a:t>
            </a:r>
            <a:endParaRPr lang="ru-RU" sz="1200" dirty="0"/>
          </a:p>
          <a:p>
            <a:r>
              <a:rPr lang="ru-RU" sz="1200" dirty="0" smtClean="0"/>
              <a:t>ноября  </a:t>
            </a:r>
            <a:r>
              <a:rPr lang="ru-RU" sz="1200" dirty="0"/>
              <a:t>– </a:t>
            </a:r>
            <a:r>
              <a:rPr lang="ru-RU" sz="1200" dirty="0" smtClean="0"/>
              <a:t> февраль  </a:t>
            </a:r>
            <a:endParaRPr lang="ru-RU" sz="1200" dirty="0"/>
          </a:p>
          <a:p>
            <a:pPr lvl="0"/>
            <a:r>
              <a:rPr lang="ru-RU" sz="1200" dirty="0"/>
              <a:t>Выбор темы, подготовка маршрута, подбор достопримечательностей, поиск материалов о них, написание историй, озвучивание, поиск фото, размещение подготовленного контента на Платформе, публикация аудиогида.</a:t>
            </a:r>
          </a:p>
          <a:p>
            <a:pPr lvl="0"/>
            <a:r>
              <a:rPr lang="ru-RU" sz="1200" dirty="0"/>
              <a:t>Отправка Заявки на участие в конкурсе </a:t>
            </a:r>
            <a:r>
              <a:rPr lang="ru-RU" sz="1200" dirty="0" smtClean="0"/>
              <a:t>на </a:t>
            </a:r>
            <a:r>
              <a:rPr lang="ru-RU" sz="1200" dirty="0"/>
              <a:t>электронный адрес alumni@psu.ru </a:t>
            </a:r>
            <a:r>
              <a:rPr lang="ru-RU" sz="1200" b="1" dirty="0"/>
              <a:t>до </a:t>
            </a:r>
            <a:r>
              <a:rPr lang="ru-RU" sz="1200" b="1" dirty="0" smtClean="0"/>
              <a:t>середины февраля;</a:t>
            </a:r>
            <a:endParaRPr lang="ru-RU" sz="1200" dirty="0"/>
          </a:p>
          <a:p>
            <a:pPr lvl="0"/>
            <a:r>
              <a:rPr lang="ru-RU" sz="1200" dirty="0"/>
              <a:t>Оргкомитет оставляет за собой право перевести аудиогид участника из статуса «Виден всем» в «Виден только по кодовому слову», если он не удовлетворяет условиям Конкурса.</a:t>
            </a:r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/>
              <a:t>Этап 3. Подведение итогов</a:t>
            </a:r>
            <a:endParaRPr lang="ru-RU" sz="1200" dirty="0"/>
          </a:p>
          <a:p>
            <a:r>
              <a:rPr lang="ru-RU" sz="1200" dirty="0" smtClean="0"/>
              <a:t>Февраль – апрель, 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Награждение обычно проводится в мае в рамках Дней открытых дверей университета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8400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Содружество выпускников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Тема_Содружество выпускников</Template>
  <TotalTime>2810</TotalTime>
  <Words>363</Words>
  <Application>Microsoft Office PowerPoint</Application>
  <PresentationFormat>Экран (4:3)</PresentationFormat>
  <Paragraphs>75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Тема_Содружество выпускников</vt:lpstr>
      <vt:lpstr>Содружество выпускников Пермского университета </vt:lpstr>
      <vt:lpstr>День встречи  выпускников  2016</vt:lpstr>
      <vt:lpstr>Презентация PowerPoint</vt:lpstr>
      <vt:lpstr>Презентация PowerPoint</vt:lpstr>
      <vt:lpstr>Продвижение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образовательных услуг</dc:title>
  <dc:creator>1</dc:creator>
  <cp:lastModifiedBy>Центр профориентации</cp:lastModifiedBy>
  <cp:revision>254</cp:revision>
  <dcterms:created xsi:type="dcterms:W3CDTF">2013-11-11T04:31:22Z</dcterms:created>
  <dcterms:modified xsi:type="dcterms:W3CDTF">2023-05-31T10:07:12Z</dcterms:modified>
</cp:coreProperties>
</file>