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sldIdLst>
    <p:sldId id="256" r:id="rId2"/>
    <p:sldId id="257" r:id="rId3"/>
    <p:sldId id="274" r:id="rId4"/>
    <p:sldId id="275" r:id="rId5"/>
    <p:sldId id="287" r:id="rId6"/>
    <p:sldId id="308" r:id="rId7"/>
    <p:sldId id="309" r:id="rId8"/>
    <p:sldId id="280" r:id="rId9"/>
    <p:sldId id="281" r:id="rId10"/>
    <p:sldId id="310" r:id="rId11"/>
    <p:sldId id="311" r:id="rId12"/>
    <p:sldId id="312" r:id="rId13"/>
    <p:sldId id="282" r:id="rId14"/>
    <p:sldId id="283" r:id="rId15"/>
    <p:sldId id="284" r:id="rId16"/>
    <p:sldId id="285" r:id="rId17"/>
    <p:sldId id="286" r:id="rId18"/>
    <p:sldId id="289" r:id="rId19"/>
    <p:sldId id="313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4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60325"/>
            <a:ext cx="7772400" cy="1065213"/>
          </a:xfrm>
          <a:solidFill>
            <a:schemeClr val="bg1">
              <a:alpha val="30000"/>
            </a:schemeClr>
          </a:solidFill>
          <a:ln w="9525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noProof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76825" y="4652963"/>
            <a:ext cx="3592513" cy="12493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70000"/>
                  </a:schemeClr>
                </a:solidFill>
              </a14:hiddenFill>
            </a:ext>
          </a:extLst>
        </p:spPr>
        <p:txBody>
          <a:bodyPr/>
          <a:lstStyle>
            <a:lvl1pPr marL="0" indent="0" algn="ctr">
              <a:buFontTx/>
              <a:buNone/>
              <a:defRPr sz="2000">
                <a:solidFill>
                  <a:srgbClr val="CC0000"/>
                </a:solidFill>
              </a:defRPr>
            </a:lvl1pPr>
          </a:lstStyle>
          <a:p>
            <a:pPr lvl="0"/>
            <a:r>
              <a:rPr lang="ru-RU" noProof="0"/>
              <a:t>Образец подзаголовка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fld id="{2D75E3B8-A864-486C-B420-A680267ED7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0000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D6327B-1A45-430E-9891-B856C6920B8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037748"/>
      </p:ext>
    </p:extLst>
  </p:cSld>
  <p:clrMapOvr>
    <a:masterClrMapping/>
  </p:clrMapOvr>
  <p:transition advTm="10000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BA4D2-C651-4BB0-B8C0-449F1C8D77F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915805"/>
      </p:ext>
    </p:extLst>
  </p:cSld>
  <p:clrMapOvr>
    <a:masterClrMapping/>
  </p:clrMapOvr>
  <p:transition advTm="10000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E2E0C-AD80-4856-94D9-027377EA438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636964"/>
      </p:ext>
    </p:extLst>
  </p:cSld>
  <p:clrMapOvr>
    <a:masterClrMapping/>
  </p:clrMapOvr>
  <p:transition advTm="10000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4976B-DEDC-4DB5-B496-49F2FC76776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770973"/>
      </p:ext>
    </p:extLst>
  </p:cSld>
  <p:clrMapOvr>
    <a:masterClrMapping/>
  </p:clrMapOvr>
  <p:transition advTm="10000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02614-07C4-44A7-855D-FC81F928E73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480815"/>
      </p:ext>
    </p:extLst>
  </p:cSld>
  <p:clrMapOvr>
    <a:masterClrMapping/>
  </p:clrMapOvr>
  <p:transition advTm="10000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B0E8D1-98D2-4F7A-BB60-D3F3C9751FB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5106211"/>
      </p:ext>
    </p:extLst>
  </p:cSld>
  <p:clrMapOvr>
    <a:masterClrMapping/>
  </p:clrMapOvr>
  <p:transition advTm="10000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D18E7A-208B-43E3-8698-78E3B29B29D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308474"/>
      </p:ext>
    </p:extLst>
  </p:cSld>
  <p:clrMapOvr>
    <a:masterClrMapping/>
  </p:clrMapOvr>
  <p:transition advTm="10000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91023-949A-4CF6-A7CE-9505F7D7BA3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965767"/>
      </p:ext>
    </p:extLst>
  </p:cSld>
  <p:clrMapOvr>
    <a:masterClrMapping/>
  </p:clrMapOvr>
  <p:transition advTm="10000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051A37-742A-479B-92E1-09641A1552B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013000"/>
      </p:ext>
    </p:extLst>
  </p:cSld>
  <p:clrMapOvr>
    <a:masterClrMapping/>
  </p:clrMapOvr>
  <p:transition advTm="10000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704BA-5B33-4A00-A8C4-90563875185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396901"/>
      </p:ext>
    </p:extLst>
  </p:cSld>
  <p:clrMapOvr>
    <a:masterClrMapping/>
  </p:clrMapOvr>
  <p:transition advTm="10000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22337"/>
          </a:xfrm>
          <a:prstGeom prst="rect">
            <a:avLst/>
          </a:prstGeom>
          <a:solidFill>
            <a:schemeClr val="bg1">
              <a:alpha val="50000"/>
            </a:schemeClr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A464E1-9F29-4D86-A019-1EEC9BE2144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10000">
    <p:wedg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A50021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omus.ru/katalog/tovary-dlya-doma/tovary-dlya-shkoly/prinadlezhnosti-dlya-risovaniya/kisti-dlya-risovaniya/kist-1-school-belka-kruglaya-3/p/763710/?from=block-301-6" TargetMode="External"/><Relationship Id="rId2" Type="http://schemas.openxmlformats.org/officeDocument/2006/relationships/hyperlink" Target="https://www.komus.ru/katalog/kantstovary/klej/klej-pva/klej-pva-attache-65-g/p/145956/?from=block-301-4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5786" y="214290"/>
            <a:ext cx="7772400" cy="1065213"/>
          </a:xfrm>
        </p:spPr>
        <p:txBody>
          <a:bodyPr/>
          <a:lstStyle/>
          <a:p>
            <a:r>
              <a:rPr lang="ru-RU" sz="20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Учреждение «Центр культуры» </a:t>
            </a:r>
            <a:r>
              <a:rPr lang="ru-RU" sz="200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Ичалковского</a:t>
            </a:r>
            <a:r>
              <a:rPr lang="ru-RU" sz="20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района Республики Мордовия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95936" y="1916832"/>
            <a:ext cx="5449808" cy="1062450"/>
          </a:xfrm>
        </p:spPr>
        <p:txBody>
          <a:bodyPr/>
          <a:lstStyle/>
          <a:p>
            <a:r>
              <a:rPr lang="ru-RU" sz="36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«В ногу со временем»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84237" y="5072074"/>
            <a:ext cx="61597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Автор проекта:</a:t>
            </a:r>
          </a:p>
          <a:p>
            <a:pPr algn="r"/>
            <a:r>
              <a:rPr lang="ru-RU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Усманов</a:t>
            </a: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Владимир Денисович</a:t>
            </a:r>
          </a:p>
          <a:p>
            <a:pPr algn="r"/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Студент 1 курса Института национальной культуры</a:t>
            </a:r>
          </a:p>
          <a:p>
            <a:pPr algn="r"/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ФГБОУ ВО «МГУ им. Н.П. Огарёва»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86182" y="6488668"/>
            <a:ext cx="1845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Саранск 2023 г.</a:t>
            </a:r>
          </a:p>
        </p:txBody>
      </p:sp>
    </p:spTree>
  </p:cSld>
  <p:clrMapOvr>
    <a:masterClrMapping/>
  </p:clrMapOvr>
  <p:transition advTm="10000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44" y="357166"/>
            <a:ext cx="8784976" cy="6215106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Модуль 2 «Делай добро»</a:t>
            </a:r>
          </a:p>
          <a:p>
            <a:pPr algn="ctr">
              <a:buNone/>
            </a:pP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Адресат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ГБУ РМ центр помощи детям, оставшимся без попечения родителей</a:t>
            </a:r>
          </a:p>
          <a:p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Форма работы: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игровая программа</a:t>
            </a:r>
          </a:p>
          <a:p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Актуальность. </a:t>
            </a: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настоящее время отмечено ростом социального сиротства в России. Среди них заметную группу составляют дети-сироты (воспитанники специализированных детских домов), имеющие отклонения в интеллектуальном развитии.</a:t>
            </a:r>
          </a:p>
          <a:p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Несмотря на высококвалифицированный состав педагогов, хорошее полноценное питание, тёплые и уютные комнаты, последствием пребывания детей в условиях школы-интерната часто становится полная неспособность к самостоятельной жизни, социализация затруднена в большей степени. Возможности реабилитации и социальной адаптации таких детей и подростков в значительной степени определяются условиями окружения, обучения, воспитания. </a:t>
            </a:r>
          </a:p>
          <a:p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Социальная программа «Рука помощи» позволит создать условия для активной деятельности его участникам:</a:t>
            </a:r>
          </a:p>
          <a:p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воспитанники детского дома-интерната смогут лучше раскрыться, сравнить себя со сверстниками, находящимися в другой социальной среде, познакомиться с их увлечениями, занятиями, развить навыки толерантного поведения, повысят коммуникативную компетентность</a:t>
            </a:r>
            <a:r>
              <a:rPr lang="ru-RU" sz="1800" b="0" dirty="0">
                <a:solidFill>
                  <a:srgbClr val="002060"/>
                </a:solidFill>
              </a:rPr>
              <a:t>.</a:t>
            </a:r>
            <a:endParaRPr lang="ru-RU" sz="1800" b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-1" y="-1"/>
            <a:ext cx="1633864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81"/>
          <p:cNvSpPr>
            <a:spLocks noChangeArrowheads="1"/>
          </p:cNvSpPr>
          <p:nvPr/>
        </p:nvSpPr>
        <p:spPr bwMode="auto">
          <a:xfrm>
            <a:off x="-1445" y="209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471218"/>
      </p:ext>
    </p:extLst>
  </p:cSld>
  <p:clrMapOvr>
    <a:masterClrMapping/>
  </p:clrMapOvr>
  <p:transition advTm="10000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44" y="357166"/>
            <a:ext cx="8784976" cy="650083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Модуль 3 «Со всей благодарностью»</a:t>
            </a:r>
          </a:p>
          <a:p>
            <a:pPr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Адресат: </a:t>
            </a: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Государственное бюджетное стационарное учреждение социального обслуживания системы социальной защиты населения республики Мордовия «Октябрьский дом-интернат для престарелых и инвалидов»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Формы работы: </a:t>
            </a: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социальные акции, шефские концерты.</a:t>
            </a:r>
          </a:p>
          <a:p>
            <a:pPr>
              <a:buNone/>
            </a:pPr>
            <a:r>
              <a:rPr 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Актуальность.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Заключается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том,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наше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время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существует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недостаток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общении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подрастающего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поколения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пожилыми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людьми. </a:t>
            </a:r>
            <a:endParaRPr lang="ru-RU" sz="1800" b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здесь понятие «Преемственность поколений» выступает важной составляющей частью в деле воспитания молодежи (подростков)</a:t>
            </a:r>
          </a:p>
          <a:p>
            <a:pPr>
              <a:buNone/>
            </a:pP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заимодействие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между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молодежью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пожилыми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людьми</a:t>
            </a: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это верный способ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воспитани</a:t>
            </a: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я, формирования 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духовно –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нравственных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ценностей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проявление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гражданских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инициатив</a:t>
            </a: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развитие\</a:t>
            </a: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реплени</a:t>
            </a: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связей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между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поколениями</a:t>
            </a: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время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общения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дети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приобщаются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историческому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прошлому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своего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народа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рассказы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войне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о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легендарных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героях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прошлых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лет,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узнают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своих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замечательных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земляках,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знакомятся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достопримечательностями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родного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района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b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Изучая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историю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страны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судьбы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старших,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подрастающее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поколение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учится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гражданской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ответственности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уважению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 старшим и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сохранению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исторической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преемственности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поколений.</a:t>
            </a:r>
            <a:endParaRPr lang="ru-RU" sz="1800" b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Формируется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уважительно</a:t>
            </a: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отношени</a:t>
            </a: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пожилым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людям и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инвалидам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стремление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оказывать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помощь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b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b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-1" y="-1"/>
            <a:ext cx="1633864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81"/>
          <p:cNvSpPr>
            <a:spLocks noChangeArrowheads="1"/>
          </p:cNvSpPr>
          <p:nvPr/>
        </p:nvSpPr>
        <p:spPr bwMode="auto">
          <a:xfrm>
            <a:off x="-1445" y="209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471218"/>
      </p:ext>
    </p:extLst>
  </p:cSld>
  <p:clrMapOvr>
    <a:masterClrMapping/>
  </p:clrMapOvr>
  <p:transition advTm="10000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44" y="357166"/>
            <a:ext cx="8784976" cy="650083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Модуль 4 «Теплота сердец»</a:t>
            </a:r>
          </a:p>
          <a:p>
            <a:pPr>
              <a:buNone/>
            </a:pPr>
            <a:r>
              <a:rPr lang="ru-RU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Адресат:  </a:t>
            </a:r>
            <a:r>
              <a:rPr lang="ru-RU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ГБУ СОН РМ "Саранский дом-интернат для престарелых и инвалидов"</a:t>
            </a:r>
          </a:p>
          <a:p>
            <a:pPr>
              <a:buNone/>
            </a:pP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Форма работы:  </a:t>
            </a:r>
            <a:r>
              <a:rPr lang="ru-RU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Мастер-классы, концертные программы. </a:t>
            </a:r>
          </a:p>
          <a:p>
            <a:pPr>
              <a:buNone/>
            </a:pPr>
            <a:endParaRPr lang="ru-RU" sz="2000" b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Актуальность</a:t>
            </a:r>
            <a:r>
              <a:rPr lang="ru-RU" sz="2000" b="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Инвалидность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проблема не одного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человека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всего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общества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целом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Именно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поэтому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ее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является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одним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приоритетных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направлений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социальной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политики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b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Помочь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людям с 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ограниченными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возможностями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здоровья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качественно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улучшить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свою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жизнь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сделать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ее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более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интересной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насыщенной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полноценной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конечном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итоге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поможет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многим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них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избавиться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одиночества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найти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друзей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близких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 духу, наладить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общение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окружающим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миром</a:t>
            </a:r>
            <a:r>
              <a:rPr lang="ru-RU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1800" b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-1" y="-1"/>
            <a:ext cx="1633864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81"/>
          <p:cNvSpPr>
            <a:spLocks noChangeArrowheads="1"/>
          </p:cNvSpPr>
          <p:nvPr/>
        </p:nvSpPr>
        <p:spPr bwMode="auto">
          <a:xfrm>
            <a:off x="-1445" y="209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471218"/>
      </p:ext>
    </p:extLst>
  </p:cSld>
  <p:clrMapOvr>
    <a:masterClrMapping/>
  </p:clrMapOvr>
  <p:transition advTm="10000"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435280" cy="1440160"/>
          </a:xfrm>
          <a:solidFill>
            <a:schemeClr val="accent3">
              <a:alpha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uk-UA" sz="3200" dirty="0">
                <a:solidFill>
                  <a:srgbClr val="002060"/>
                </a:solidFill>
                <a:latin typeface="Bahnschrift Condensed" pitchFamily="34" charset="0"/>
              </a:rPr>
              <a:t>6. СОДЕРЖАНИЕ РАБОТЫ ДОБРОВОЛЬЦЕВ, НАПРАВЛЕННОЙ НА ДОСТИЖЕНИЕ СОЦИАЛЬНО ЗНАЧИМЫХ РЕЗУЛЬТАТОВ</a:t>
            </a:r>
            <a:endParaRPr lang="ru-RU" sz="3200" dirty="0">
              <a:solidFill>
                <a:srgbClr val="002060"/>
              </a:solidFill>
              <a:latin typeface="Bahnschrift Condensed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0066" y="1557859"/>
            <a:ext cx="8784976" cy="4871537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Реализация проекта включает в себя:</a:t>
            </a:r>
          </a:p>
          <a:p>
            <a:pPr lvl="0">
              <a:buNone/>
            </a:pP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Участие в городских акциях различной направленности;</a:t>
            </a:r>
          </a:p>
          <a:p>
            <a:pPr lvl="0">
              <a:buNone/>
            </a:pP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Помощь социально незащищённым слоям населения.</a:t>
            </a:r>
          </a:p>
          <a:p>
            <a:pPr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Ресурсы реализации проекта:</a:t>
            </a:r>
          </a:p>
          <a:p>
            <a:pPr lvl="0"/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технические; </a:t>
            </a:r>
          </a:p>
          <a:p>
            <a:pPr lvl="0"/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человеческие.</a:t>
            </a:r>
          </a:p>
          <a:p>
            <a:pPr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Принципы реализации проекта:</a:t>
            </a:r>
          </a:p>
          <a:p>
            <a:pPr lvl="0"/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Добрая воля. Гражданин, принимая решение присоединиться к волонтёрской миссии, руководствуется только собственным желанием, волеизъявлением. </a:t>
            </a:r>
          </a:p>
          <a:p>
            <a:pPr lvl="0"/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Благая цель. Доброволец должен в своей деятельности преследовать высокую цель – помощь, поддержка, действия направленный на улучшение благосостояния человека и общества. </a:t>
            </a:r>
          </a:p>
          <a:p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Безвозмездность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Добровольческая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деятельность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исключает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корыстные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мотивы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среди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участников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своих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рядах,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она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вытекает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альтруистичных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побуждений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Запрещается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любое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получение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дохода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путём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реализации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добровольческой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миссии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b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-1" y="-1"/>
            <a:ext cx="1633864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273914" y="5769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085078"/>
      </p:ext>
    </p:extLst>
  </p:cSld>
  <p:clrMapOvr>
    <a:masterClrMapping/>
  </p:clrMapOvr>
  <p:transition advTm="10000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-1" y="-1"/>
            <a:ext cx="1633864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-180528" y="154204"/>
            <a:ext cx="894692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" name="Заголовок 38"/>
          <p:cNvSpPr>
            <a:spLocks noGrp="1"/>
          </p:cNvSpPr>
          <p:nvPr>
            <p:ph idx="1"/>
          </p:nvPr>
        </p:nvSpPr>
        <p:spPr>
          <a:xfrm>
            <a:off x="214313" y="642938"/>
            <a:ext cx="8596312" cy="5432425"/>
          </a:xfrm>
          <a:solidFill>
            <a:schemeClr val="bg1"/>
          </a:solidFill>
        </p:spPr>
        <p:txBody>
          <a:bodyPr/>
          <a:lstStyle/>
          <a:p>
            <a:pPr algn="ctr">
              <a:buNone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Распространение информации о деятельности добровольцев:</a:t>
            </a:r>
          </a:p>
          <a:p>
            <a:pPr lvl="0"/>
            <a:r>
              <a:rPr lang="ru-RU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создание группы проекта в социальной сети;</a:t>
            </a:r>
          </a:p>
          <a:p>
            <a:pPr lvl="0"/>
            <a:r>
              <a:rPr lang="ru-RU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создание электронных фотоальбомов;</a:t>
            </a:r>
          </a:p>
          <a:p>
            <a:pPr lvl="0"/>
            <a:r>
              <a:rPr lang="ru-RU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распространение опыта работы через средства массовой информации;</a:t>
            </a:r>
          </a:p>
          <a:p>
            <a:r>
              <a:rPr lang="ru-RU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презентации добровольческой деятельности в рамках проекта на различных мероприятиях, имеющих социальную направленность.</a:t>
            </a:r>
          </a:p>
        </p:txBody>
      </p:sp>
    </p:spTree>
    <p:extLst>
      <p:ext uri="{BB962C8B-B14F-4D97-AF65-F5344CB8AC3E}">
        <p14:creationId xmlns:p14="http://schemas.microsoft.com/office/powerpoint/2010/main" val="3177380268"/>
      </p:ext>
    </p:extLst>
  </p:cSld>
  <p:clrMapOvr>
    <a:masterClrMapping/>
  </p:clrMapOvr>
  <p:transition advTm="10000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7915" y="95697"/>
            <a:ext cx="8229600" cy="1008335"/>
          </a:xfrm>
          <a:solidFill>
            <a:schemeClr val="accent3">
              <a:alpha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lvl="0"/>
            <a:r>
              <a:rPr lang="uk-UA" sz="3600" dirty="0">
                <a:solidFill>
                  <a:srgbClr val="002060"/>
                </a:solidFill>
                <a:latin typeface="Bahnschrift Condensed" pitchFamily="34" charset="0"/>
              </a:rPr>
              <a:t>7. ОЦЕНКА ЭФФЕКТИВНОСТИ ПРОЕКТА</a:t>
            </a:r>
            <a:endParaRPr lang="ru-RU" sz="3600" dirty="0">
              <a:solidFill>
                <a:srgbClr val="002060"/>
              </a:solidFill>
              <a:latin typeface="Bahnschrift Condensed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999" y="1474835"/>
            <a:ext cx="9112189" cy="525512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r>
              <a:rPr lang="uk-UA" sz="24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Критерии</a:t>
            </a:r>
            <a:r>
              <a:rPr lang="uk-UA" sz="24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эффективности</a:t>
            </a:r>
            <a:r>
              <a:rPr lang="uk-UA" sz="24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реализации</a:t>
            </a:r>
            <a:r>
              <a:rPr lang="uk-UA" sz="24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проекта</a:t>
            </a:r>
            <a:r>
              <a:rPr lang="uk-UA" sz="24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«Рука </a:t>
            </a:r>
            <a:r>
              <a:rPr lang="uk-UA" sz="24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помощи</a:t>
            </a:r>
            <a:r>
              <a:rPr lang="uk-UA" sz="24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uk-UA" sz="24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представлены</a:t>
            </a:r>
            <a:r>
              <a:rPr lang="uk-UA" sz="24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таблице.</a:t>
            </a:r>
          </a:p>
          <a:p>
            <a:pPr algn="ctr"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Критерии эффективности реализации проекта</a:t>
            </a:r>
          </a:p>
          <a:p>
            <a:pPr algn="ctr">
              <a:buNone/>
            </a:pP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400" b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-1" y="-1"/>
            <a:ext cx="1633864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-108521" y="134937"/>
            <a:ext cx="948458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571471" y="2928934"/>
          <a:ext cx="8358249" cy="3429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46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1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1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7256">
                <a:tc>
                  <a:txBody>
                    <a:bodyPr/>
                    <a:lstStyle/>
                    <a:p>
                      <a:pPr marL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2021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уч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. год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2022-2023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уч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. год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2023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уч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. год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56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53975" marR="53975" marT="53975" marB="53975" anchor="ctr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2913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Увеличение количества добровольцев, в % к 2022-2023  г.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300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7256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53975" marR="53975" marT="53975" marB="53975" anchor="ctr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71015" algn="l"/>
                        </a:tabLs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Количествопроведенных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мероприятий,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акций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7256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71015" algn="l"/>
                        </a:tabLs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Количество лиц, охваченных мероприятиями, проводимыми добровольцами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120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300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975" marR="53975" marT="53975" marB="5397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857510"/>
      </p:ext>
    </p:extLst>
  </p:cSld>
  <p:clrMapOvr>
    <a:masterClrMapping/>
  </p:clrMapOvr>
  <p:transition advTm="10000"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91264" cy="115125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>
                <a:solidFill>
                  <a:srgbClr val="002060"/>
                </a:solidFill>
                <a:latin typeface="Bahnschrift Condensed" pitchFamily="34" charset="0"/>
              </a:rPr>
              <a:t>8. ФИНАНСОВОЕ ОБЕСПЕЧЕНИЕ ПРОЕКТА</a:t>
            </a:r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-1" y="-1"/>
            <a:ext cx="1633864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87474" y="18844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1500167" y="1428737"/>
          <a:ext cx="5929355" cy="5214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2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23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89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Наименование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Количество,шт.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Ценазаед.,руб.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Общаясумма,руб.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9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БумагаsvetocopyА480/500/146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9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Клей -карандаш </a:t>
                      </a: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centrum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9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Шар И 10" Пастель ассорти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3,20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320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213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Бумага упаковочная, подарочная. Тишью. GrandGift. Голубая. 50х66 см. 10 листов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125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125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78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Пластилин Гамма «Классический», 36 цветов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354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1770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7113745"/>
      </p:ext>
    </p:extLst>
  </p:cSld>
  <p:clrMapOvr>
    <a:masterClrMapping/>
  </p:clrMapOvr>
  <p:transition advTm="10000">
    <p:wedg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357290" y="357166"/>
          <a:ext cx="6096000" cy="6265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Стеки для лепки СТАММ,набор 4 штуки, НЛ12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400" dirty="0">
                          <a:latin typeface="Times New Roman"/>
                          <a:ea typeface="Calibri"/>
                          <a:cs typeface="Times New Roman"/>
                        </a:rPr>
                        <a:t>Набор </a:t>
                      </a:r>
                      <a:r>
                        <a:rPr lang="uk-UA" sz="1400" dirty="0" err="1">
                          <a:latin typeface="Times New Roman"/>
                          <a:ea typeface="Calibri"/>
                          <a:cs typeface="Times New Roman"/>
                        </a:rPr>
                        <a:t>бумаги</a:t>
                      </a:r>
                      <a:r>
                        <a:rPr lang="uk-UA" sz="1400" dirty="0">
                          <a:latin typeface="Times New Roman"/>
                          <a:ea typeface="Calibri"/>
                          <a:cs typeface="Times New Roman"/>
                        </a:rPr>
                        <a:t> для </a:t>
                      </a:r>
                      <a:r>
                        <a:rPr lang="uk-UA" sz="1400" dirty="0" err="1">
                          <a:latin typeface="Times New Roman"/>
                          <a:ea typeface="Calibri"/>
                          <a:cs typeface="Times New Roman"/>
                        </a:rPr>
                        <a:t>скрапбукинга</a:t>
                      </a:r>
                      <a:r>
                        <a:rPr lang="uk-UA" sz="1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400" dirty="0" err="1">
                          <a:latin typeface="Times New Roman"/>
                          <a:ea typeface="Calibri"/>
                          <a:cs typeface="Times New Roman"/>
                        </a:rPr>
                        <a:t>Рукоделие</a:t>
                      </a:r>
                      <a:r>
                        <a:rPr lang="uk-UA" sz="1400" dirty="0">
                          <a:latin typeface="Times New Roman"/>
                          <a:ea typeface="Calibri"/>
                          <a:cs typeface="Times New Roman"/>
                        </a:rPr>
                        <a:t> "</a:t>
                      </a:r>
                      <a:r>
                        <a:rPr lang="uk-UA" sz="1400" dirty="0" err="1">
                          <a:latin typeface="Times New Roman"/>
                          <a:ea typeface="Calibri"/>
                          <a:cs typeface="Times New Roman"/>
                        </a:rPr>
                        <a:t>Нулевой</a:t>
                      </a:r>
                      <a:r>
                        <a:rPr lang="uk-UA" sz="1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400" dirty="0" err="1">
                          <a:latin typeface="Times New Roman"/>
                          <a:ea typeface="Calibri"/>
                          <a:cs typeface="Times New Roman"/>
                        </a:rPr>
                        <a:t>меридиан</a:t>
                      </a:r>
                      <a:r>
                        <a:rPr lang="uk-UA" sz="1400" dirty="0">
                          <a:latin typeface="Times New Roman"/>
                          <a:ea typeface="Calibri"/>
                          <a:cs typeface="Times New Roman"/>
                        </a:rPr>
                        <a:t>",</a:t>
                      </a:r>
                      <a:r>
                        <a:rPr lang="uk-UA" sz="1400" baseline="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400" dirty="0" err="1">
                          <a:latin typeface="Times New Roman"/>
                          <a:ea typeface="Calibri"/>
                          <a:cs typeface="Times New Roman"/>
                        </a:rPr>
                        <a:t>одностр</a:t>
                      </a:r>
                      <a:r>
                        <a:rPr lang="uk-UA" sz="1400" dirty="0">
                          <a:latin typeface="Times New Roman"/>
                          <a:ea typeface="Calibri"/>
                          <a:cs typeface="Times New Roman"/>
                        </a:rPr>
                        <a:t>, 30,5 х 30,5 см, 13 </a:t>
                      </a:r>
                      <a:r>
                        <a:rPr lang="uk-UA" sz="1400" dirty="0" err="1">
                          <a:latin typeface="Times New Roman"/>
                          <a:ea typeface="Calibri"/>
                          <a:cs typeface="Times New Roman"/>
                        </a:rPr>
                        <a:t>листов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260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260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Цветы Гвоздики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462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Подарки детей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350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2800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Насос ручной для ШДМ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125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375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Мяч надувной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299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1196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Тарелка</a:t>
                      </a:r>
                      <a:r>
                        <a:rPr lang="uk-UA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од. бум. 200 мм </a:t>
                      </a:r>
                      <a:r>
                        <a:rPr lang="uk-UA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белая</a:t>
                      </a:r>
                      <a:r>
                        <a:rPr lang="uk-UA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100 штук в </a:t>
                      </a:r>
                      <a:r>
                        <a:rPr lang="uk-UA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уп</a:t>
                      </a:r>
                      <a:r>
                        <a:rPr lang="uk-UA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 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209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209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Декупаж</a:t>
                      </a:r>
                      <a:r>
                        <a:rPr lang="uk-UA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"Love2art" Салфетки </a:t>
                      </a:r>
                      <a:r>
                        <a:rPr lang="uk-UA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бум.асс.SDP</a:t>
                      </a:r>
                      <a:r>
                        <a:rPr lang="uk-UA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№1219-07 6 шт. "</a:t>
                      </a:r>
                      <a:r>
                        <a:rPr lang="uk-UA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Цветочное</a:t>
                      </a:r>
                      <a:r>
                        <a:rPr lang="uk-UA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лето</a:t>
                      </a:r>
                      <a:r>
                        <a:rPr lang="uk-UA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"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91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455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6184242"/>
      </p:ext>
    </p:extLst>
  </p:cSld>
  <p:clrMapOvr>
    <a:masterClrMapping/>
  </p:clrMapOvr>
  <p:transition advTm="10000">
    <p:wedg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857224" y="857232"/>
          <a:ext cx="7572427" cy="4357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5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5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57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57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687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400" u="none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  <a:hlinkClick r:id="rId2" tooltip="Клей ПВА Attache 65 г"/>
                        </a:rPr>
                        <a:t>Клей ПВА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  <a:hlinkClick r:id="rId2" tooltip="Клей ПВА Attache 65 г"/>
                        </a:rPr>
                        <a:t>Attache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  <a:hlinkClick r:id="rId2" tooltip="Клей ПВА Attache 65 г"/>
                        </a:rPr>
                        <a:t> 65 г</a:t>
                      </a:r>
                      <a:endParaRPr lang="ru-RU" sz="1100" u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22,60</a:t>
                      </a:r>
                      <a:endParaRPr lang="ru-RU" sz="11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113</a:t>
                      </a:r>
                      <a:endParaRPr lang="ru-RU" sz="11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06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3" tooltip="Кисть №1 School белка круглая №3"/>
                        </a:rPr>
                        <a:t>Кисть №1 </a:t>
                      </a:r>
                      <a:r>
                        <a:rPr lang="uk-UA" sz="1400" u="none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3" tooltip="Кисть №1 School белка круглая №3"/>
                        </a:rPr>
                        <a:t>Schoolбелкакруглая</a:t>
                      </a:r>
                      <a:r>
                        <a:rPr lang="uk-UA" sz="14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3" tooltip="Кисть №1 School белка круглая №3"/>
                        </a:rPr>
                        <a:t> №3</a:t>
                      </a:r>
                      <a:endParaRPr lang="ru-RU" sz="1100" u="none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40,80</a:t>
                      </a:r>
                      <a:endParaRPr lang="ru-RU" sz="11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408</a:t>
                      </a:r>
                      <a:endParaRPr lang="ru-RU" sz="11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4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Обручи </a:t>
                      </a:r>
                      <a:endParaRPr lang="ru-RU" sz="11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89</a:t>
                      </a:r>
                      <a:endParaRPr lang="ru-RU" sz="11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445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4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Итого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173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2315,60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9563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2669299"/>
      </p:ext>
    </p:extLst>
  </p:cSld>
  <p:clrMapOvr>
    <a:masterClrMapping/>
  </p:clrMapOvr>
  <p:transition advTm="10000">
    <p:wedg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0966" cy="1285884"/>
          </a:xfrm>
          <a:solidFill>
            <a:schemeClr val="accent3">
              <a:alpha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>
                <a:solidFill>
                  <a:srgbClr val="002060"/>
                </a:solidFill>
                <a:latin typeface="Bahnschrift Condensed" pitchFamily="34" charset="0"/>
              </a:rPr>
              <a:t>ЗАКЛЮЧЕНИЕ</a:t>
            </a:r>
            <a:endParaRPr lang="ru-RU" dirty="0">
              <a:solidFill>
                <a:srgbClr val="002060"/>
              </a:solidFill>
              <a:latin typeface="Bahnschrift Condensed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44" y="1857364"/>
            <a:ext cx="8784976" cy="4657223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настоящее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время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Республике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Мордовия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в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России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целом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наступил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новый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этап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социальной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политики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основной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принцип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которого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тесное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взаимодействие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власти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бизнеса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гражданского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общества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Объектом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сотрудничества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выступают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человеческий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капитал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вызовы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стоящие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сфере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его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Совершенствование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рост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эффективности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добровольчества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должны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опираться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апробированные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технологии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так и на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инновационный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опыт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Этому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содействуют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исследование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теоретических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практических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основ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добровольческого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движения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анализ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состояния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определение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перспектив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его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Системное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комплексное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добровольческого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движения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различных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направлений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достижимо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учете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потребностей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населения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федеральных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региональных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властей, так и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желаний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самих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волонтеров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даст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возможность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разработать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механизмы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социального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планирования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прогнозирования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наращивать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его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ресурсную</a:t>
            </a:r>
            <a:r>
              <a:rPr lang="uk-UA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базу.</a:t>
            </a:r>
            <a:endParaRPr lang="ru-RU" sz="1800" b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Реализация настоящего добровольческого проекта «Рука помощи» позволит не только узнать, кто такой доброволец и чем он занимается, но и самому принять участие в мероприятиях и акциях проекта.</a:t>
            </a:r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-1" y="-1"/>
            <a:ext cx="1633864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273914" y="57693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085078"/>
      </p:ext>
    </p:extLst>
  </p:cSld>
  <p:clrMapOvr>
    <a:masterClrMapping/>
  </p:clrMapOvr>
  <p:transition advTm="10000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85860"/>
            <a:ext cx="9144000" cy="5286412"/>
          </a:xfrm>
          <a:solidFill>
            <a:schemeClr val="bg1">
              <a:alpha val="85001"/>
            </a:schemeClr>
          </a:solidFill>
        </p:spPr>
        <p:txBody>
          <a:bodyPr/>
          <a:lstStyle/>
          <a:p>
            <a:r>
              <a:rPr lang="uk-UA" sz="2400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 ПОЯСНИТЕЛЬНАЯ ЗАПИСКА</a:t>
            </a:r>
            <a:endParaRPr lang="ru-RU" sz="240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400" u="sng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ЦЕЛИ</a:t>
            </a:r>
            <a:r>
              <a:rPr lang="uk-UA" sz="2400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И ЗАДАЧИ ПРОЕКТА</a:t>
            </a:r>
            <a:r>
              <a:rPr lang="uk-UA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3. МОДЕЛИ РЕАЛИЗАЦИИ ПРОЕКТА</a:t>
            </a:r>
            <a:r>
              <a:rPr lang="uk-UA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4. ОЖИДАЕМЫЕ РЕЗУЛЬТАТЫ ПРОЕКТА</a:t>
            </a:r>
            <a:r>
              <a:rPr lang="uk-UA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6. ОСНОВНЫЕ НАПРАВЛЕНИЯ В РАБОТЕ ДОБРОВОЛЬЦЕВ (ВОЛОНТЕРОВ)</a:t>
            </a:r>
            <a:endParaRPr lang="ru-RU" sz="240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7. ОЦЕНКА ЭФФЕКТИВНОСТИ ПРОЕКТА</a:t>
            </a:r>
            <a:endParaRPr lang="ru-RU" sz="240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8. ФИНАНСОВОЕ ОБЕСПЕЧЕНИЕ ПРОЕКТА</a:t>
            </a:r>
            <a:endParaRPr lang="ru-RU" sz="240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ЗАКЛЮЧЕНИЕ</a:t>
            </a:r>
            <a:r>
              <a:rPr lang="uk-UA" sz="2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285852" y="214290"/>
            <a:ext cx="6715172" cy="7694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СОДЕРЖАНИЕ</a:t>
            </a:r>
          </a:p>
        </p:txBody>
      </p:sp>
    </p:spTree>
  </p:cSld>
  <p:clrMapOvr>
    <a:masterClrMapping/>
  </p:clrMapOvr>
  <p:transition advTm="10000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00108"/>
            <a:ext cx="9144000" cy="5857892"/>
          </a:xfrm>
          <a:solidFill>
            <a:schemeClr val="bg1">
              <a:alpha val="85001"/>
            </a:schemeClr>
          </a:solidFill>
        </p:spPr>
        <p:txBody>
          <a:bodyPr/>
          <a:lstStyle/>
          <a:p>
            <a:r>
              <a:rPr lang="ru-RU" sz="1400" dirty="0"/>
              <a:t> 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Актуальность проекта. Добровольческая (волонтёрская деятельность), которая в настоящее время в российском обществе динамично развивается, является важной областью защиты прав личности человека, социального воздействия и прогресса инициативы и активной гражданской позиции людей. Знаковым событием в сфере добровольчества 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волонтёрства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стало объявление Президентом Российской Федерации 2018 года «Годом добровольца и волонтёра».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Также 2018 начался для российских добровольцев признанием их правового статуса. 26января Государственная Дума РФ приняла в третьем чтении поправки к Федеральному Закону №135 от 11 августа 1995 года «О благотворительной деятельности и благотворительных организациях» и ряду других законодательных актов. Закон, получивший теперь название «О благотворительной деятельности и добровольчестве (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волонтёрстве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)», определил само понятие добровольческой (волонтёрской) деятельности как безвозмездного выполнения работ и оказания услуг в целях социальной поддержки и защиты граждан.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Основной целью развития добровольчества (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волонтёрства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 является повышение его роли в общественном развитии, расширение участия добровольцев в решении социальных проблем, формирование и распространение добровольческих инновационных практик социальной деятельности.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 Республике Мордовия складываются эффективные формы, технологии и механизмы развития инфраструктуры для поддержки добровольческих гражданских инициатив. Некоммерческие организации являются инициаторами проведения в городе добровольческих акций и масштабных проектов, слётов, фестивалей добровольцев, волонтёрских лагерей ит.д.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Начиная с 2010 года, добровольчество является одним из приоритетных направлений государственной молодёжной политики Республики Мордовия. Добровольческое движение в регионе развивается по нескольким основным направлениям: событийное , социальное (адресная помощь группам людей, находящимся в социально – уязвимом положении,</a:t>
            </a:r>
            <a:r>
              <a:rPr lang="ru-RU" sz="1400" dirty="0"/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курирование приютов для бездомных животных),</a:t>
            </a:r>
          </a:p>
          <a:p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Концепция содействия развитию благотворительной деятельности и добровольчества в Российской Федерации (Одобрена распоряжением Правительства РФ от 30.07.2009 № 1054-р).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785918" y="285728"/>
            <a:ext cx="5373522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1.ПОЯСНИТЕЛЬНАЯ ЗАПИСКА</a:t>
            </a:r>
          </a:p>
        </p:txBody>
      </p:sp>
    </p:spTree>
  </p:cSld>
  <p:clrMapOvr>
    <a:masterClrMapping/>
  </p:clrMapOvr>
  <p:transition advTm="10000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"/>
            <a:ext cx="9144000" cy="6858000"/>
          </a:xfrm>
          <a:solidFill>
            <a:schemeClr val="bg1">
              <a:alpha val="85001"/>
            </a:schemeClr>
          </a:solidFill>
        </p:spPr>
        <p:txBody>
          <a:bodyPr/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«серебряное» ( вовлечение в добровольческую деятельность представителей старшего поколения, совместная реализация проектов молодёжи и активных граждан старшего возраста); медицинское; экологическое;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гражданско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 - патриотическое; корпоративное (волонтёрская деятельность коммерческих организаций, в которых сотрудники данных организаций принимают участие в качестве добровольцев). Помимо данных направлений в Республике Мордовия действуют добровольцы в сфере культуры и образования, предупреждения и ликвидации последствий чрезвычайных ситуаций, содействия органам внутренних дел, формирования комфортной городской среды, в инклюзивном и семейном добровольчестве.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1.	Социальное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волонтёрство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– это помощь одиноким ветеранам, помощь детям, работа с той категорией людей, которую принято называть социально незащищёнными.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Социальное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волонтёрство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–  это исторически сложившееся направление. Как показывает работа в этом направлении, когда подросток приходит к мысли о том, что он хочет стать волонтёром, первое, о чём он думает – это, как правило, вот о таком социальном аспекте.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2.	Образовательное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волонтёрство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– сфера добровольческой деятельности, которая позволяет оказать помощь людям в одной из самых значимых областей – получении знаний. Оно подразумевает преподавание на безвозмездной основе, организацию мастер - классов, семинаров, лекториев. Данное направление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волонтёрства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реализуется,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восновном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через проведение различных творческих мастер - классов.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   Участники проекта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Участниками настоящего проекта являются ученики и студента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Ичалковского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района, в возрасте 16 – 18 лет.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Сроки реализации проекта: 2022–2023 гг.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География проекта: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Ичалковский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муниципальный район РМ.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Механизм реализации проекта: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Реализация проекта проходит в 3этапа: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I организационный – сентябрь-ноябрь2022 года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II основной – с декабря 2022 года по март2023 года</a:t>
            </a:r>
          </a:p>
          <a:p>
            <a:pPr lvl="0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III итоговый – апрель – май 2023 года.</a:t>
            </a:r>
          </a:p>
          <a:p>
            <a:pPr>
              <a:buNone/>
            </a:pPr>
            <a:endParaRPr lang="ru-RU" sz="4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advTm="10000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2285992"/>
            <a:ext cx="8697144" cy="4367407"/>
          </a:xfrm>
          <a:solidFill>
            <a:schemeClr val="bg1">
              <a:alpha val="85001"/>
            </a:schemeClr>
          </a:solidFill>
        </p:spPr>
        <p:txBody>
          <a:bodyPr/>
          <a:lstStyle/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Проект реализуется с целью популяризации добровольческой деятельности среди детей в возрасте от 16 до 18 лет. Предполагает разработку мероприятий по вовлечению молодёжи в волонтерскую деятельность, открывающей возможности приобретения и совершенствования профессиональных навыков и компетенций посредством:</a:t>
            </a:r>
          </a:p>
          <a:p>
            <a:pPr lvl="1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Оказания прямой помощи нуждающимся;</a:t>
            </a:r>
          </a:p>
          <a:p>
            <a:pPr lvl="1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Пропаганды добровольческого движения;</a:t>
            </a:r>
          </a:p>
          <a:p>
            <a:pPr lvl="1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Информирования общества о наличии проблемы и возможном содействии в её решении; </a:t>
            </a:r>
          </a:p>
          <a:p>
            <a:pPr lvl="1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Отстаивания интересов на и менее защищённых слоёв населения.</a:t>
            </a:r>
          </a:p>
          <a:p>
            <a:pPr>
              <a:spcBef>
                <a:spcPts val="0"/>
              </a:spcBef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проекта: - организация досуга и социально-психологической поддержки пожилых граждан, направленных на активное долголетие; - повышение интереса пожилого человека к жизни, его самооценки и социальной активности; - повышение уровня уважения к пожилым людям в социальном окружении; - оказание помощи пожилым людям социально адаптироваться, преодолеть одиночество, замкнутость; - выявление и развитие творческих способностей людей пожилого возраста</a:t>
            </a:r>
            <a:r>
              <a:rPr lang="ru-RU" sz="1400" dirty="0"/>
              <a:t>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2060"/>
                </a:solidFill>
                <a:latin typeface="Bahnschrift Condensed" pitchFamily="34" charset="0"/>
              </a:rPr>
              <a:t>2.ЦЕЛИ ПРОЕКТА</a:t>
            </a:r>
            <a:endParaRPr lang="ru-RU" dirty="0">
              <a:solidFill>
                <a:srgbClr val="002060"/>
              </a:solidFill>
              <a:latin typeface="Bahnschrif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6503"/>
      </p:ext>
    </p:extLst>
  </p:cSld>
  <p:clrMapOvr>
    <a:masterClrMapping/>
  </p:clrMapOvr>
  <p:transition advTm="10000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47851"/>
            <a:ext cx="9144000" cy="5037890"/>
          </a:xfrm>
          <a:solidFill>
            <a:schemeClr val="bg1">
              <a:alpha val="85001"/>
            </a:schemeClr>
          </a:solidFill>
        </p:spPr>
        <p:txBody>
          <a:bodyPr/>
          <a:lstStyle/>
          <a:p>
            <a:pPr marL="0" indent="0">
              <a:buNone/>
            </a:pPr>
            <a:endParaRPr lang="ru-RU" sz="2800" i="1" dirty="0"/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Задачи проекта:</a:t>
            </a:r>
          </a:p>
          <a:p>
            <a:pPr lvl="1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Повышение осведомлённости общества о роли и возможностях добровольчества через продвижение и популяризацию идей, ценностей и практик добровольчества</a:t>
            </a:r>
          </a:p>
          <a:p>
            <a:pPr lvl="1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Вовлечение добровольцев в общественно – полезную деятельность для участия их в решении социально – значимых задач общества;</a:t>
            </a:r>
          </a:p>
          <a:p>
            <a:pPr lvl="1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Формирование позитивного влияния на подростков при выборе ими жизненных ценностей, через социальную активность;</a:t>
            </a:r>
          </a:p>
          <a:p>
            <a:pPr lvl="1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Стимулирование участия в добровольческой деятельности наибольшего количества подростков в возрасте от 16 до 18лет.</a:t>
            </a:r>
          </a:p>
          <a:p>
            <a:pPr lvl="1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Поиск новых путей мобилизации добровольческих усилий для участия в решении социально – значимых проблем общества;</a:t>
            </a:r>
          </a:p>
          <a:p>
            <a:pPr lvl="1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Объединение добровольческих возможностей для более продуктивной деятельности, повышение уровня компетенции добровольцев;</a:t>
            </a:r>
          </a:p>
          <a:p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Привлечение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общественных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организаций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и НКО к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добровольческой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деятельности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молодёжи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>
                <a:solidFill>
                  <a:srgbClr val="002060"/>
                </a:solidFill>
                <a:latin typeface="Bahnschrift Condensed" pitchFamily="34" charset="0"/>
              </a:rPr>
              <a:t>Задачи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482814666"/>
      </p:ext>
    </p:extLst>
  </p:cSld>
  <p:clrMapOvr>
    <a:masterClrMapping/>
  </p:clrMapOvr>
  <p:transition advTm="10000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47851"/>
            <a:ext cx="9144000" cy="5037890"/>
          </a:xfrm>
          <a:solidFill>
            <a:schemeClr val="bg1">
              <a:alpha val="85001"/>
            </a:schemeClr>
          </a:solidFill>
        </p:spPr>
        <p:txBody>
          <a:bodyPr/>
          <a:lstStyle/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1.В образовательных учреждениях НСО.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Информационная компания. Встреча с молодёжью средних образовательных школ и средних профессиональных учреждений с целью популяризации добровольчества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волонтёрства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). Демонстрация видеороликов о добровольчестве.</a:t>
            </a:r>
          </a:p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2.Общественные организации.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Совместно с общественными организациями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Ичалковского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района проходит семинар о поддержке населения пожилого возраста: оказание конкретной адресной помощи с учетом потребностей пожилых людей, содействие в социальной адаптации путем организации досуга, а так же реализация совместных проектов духовно – нравственного и патриотического воспитания молодёжи.</a:t>
            </a:r>
          </a:p>
          <a:p>
            <a:pPr marL="0" indent="0">
              <a:buNone/>
            </a:pPr>
            <a:endParaRPr lang="ru-RU" sz="2800" i="1" dirty="0"/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dirty="0">
                <a:solidFill>
                  <a:srgbClr val="002060"/>
                </a:solidFill>
                <a:latin typeface="Bahnschrift Condensed" pitchFamily="34" charset="0"/>
              </a:rPr>
              <a:t>3.МОДЕЛИ РЕАЛИЗАЦИИ ПРОЕКТА</a:t>
            </a:r>
            <a:endParaRPr lang="ru-RU" sz="3600" dirty="0">
              <a:solidFill>
                <a:srgbClr val="002060"/>
              </a:solidFill>
              <a:latin typeface="Bahnschrif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623713"/>
      </p:ext>
    </p:extLst>
  </p:cSld>
  <p:clrMapOvr>
    <a:masterClrMapping/>
  </p:clrMapOvr>
  <p:transition advTm="10000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008335"/>
          </a:xfrm>
          <a:solidFill>
            <a:schemeClr val="accent3">
              <a:alpha val="50000"/>
            </a:schemeClr>
          </a:solidFill>
          <a:ln>
            <a:solidFill>
              <a:schemeClr val="accent3">
                <a:shade val="50000"/>
                <a:alpha val="39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lvl="0"/>
            <a:r>
              <a:rPr lang="uk-UA" dirty="0">
                <a:solidFill>
                  <a:srgbClr val="002060"/>
                </a:solidFill>
                <a:latin typeface="Bahnschrift Condensed" pitchFamily="34" charset="0"/>
              </a:rPr>
              <a:t>4. ОЖИДАЕМЫЕ РЕЗУЛЬТАТЫ ПРОЕКТА</a:t>
            </a:r>
            <a:endParaRPr lang="ru-RU" dirty="0">
              <a:solidFill>
                <a:srgbClr val="002060"/>
              </a:solidFill>
              <a:latin typeface="Bahnschrift Condensed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857364"/>
            <a:ext cx="8784976" cy="451799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Реализация проекта позволит:</a:t>
            </a:r>
          </a:p>
          <a:p>
            <a:pPr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создать условия для повышения собственной значимости и востребованности</a:t>
            </a:r>
          </a:p>
          <a:p>
            <a:pPr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пожилого человека;</a:t>
            </a:r>
          </a:p>
          <a:p>
            <a:pPr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приобрести профессиональный и жизненный опыт, коммуникативный опыт;</a:t>
            </a:r>
          </a:p>
          <a:p>
            <a:pPr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развить у пожилых людей стремление к активному участию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культурномассовых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общественных мероприятиях;</a:t>
            </a:r>
          </a:p>
          <a:p>
            <a:pPr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расширить круг общения, избавиться от одиночества;</a:t>
            </a:r>
          </a:p>
          <a:p>
            <a:pPr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-удовлетворить образовательные потребности пенсионеров, развить творческую</a:t>
            </a:r>
          </a:p>
          <a:p>
            <a:pPr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активность пенсионеров;</a:t>
            </a:r>
          </a:p>
          <a:p>
            <a:pPr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создать группы здорового образа жизни и активного долголетия пожилых</a:t>
            </a:r>
          </a:p>
          <a:p>
            <a:pPr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людей, клубы, кружки для занятий творчеством;</a:t>
            </a:r>
          </a:p>
          <a:p>
            <a:pPr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активизировать жизненную позицию граждан пожилого возраста и инвалидов,</a:t>
            </a:r>
          </a:p>
          <a:p>
            <a:pPr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привлечь их в общественную жизнь;</a:t>
            </a:r>
          </a:p>
          <a:p>
            <a:pPr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сформировать новые интересы, позволяющие заполнить досуг, расширить</a:t>
            </a:r>
          </a:p>
          <a:p>
            <a:pPr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кругозор, адаптироваться к меняющемуся миру;</a:t>
            </a:r>
          </a:p>
          <a:p>
            <a:pPr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привлечь людей пожилого возраста к добровольческой деятельности;</a:t>
            </a:r>
          </a:p>
          <a:p>
            <a:pPr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развить стимул к самореализации.</a:t>
            </a:r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-1" y="-1"/>
            <a:ext cx="1633864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035165"/>
      </p:ext>
    </p:extLst>
  </p:cSld>
  <p:clrMapOvr>
    <a:masterClrMapping/>
  </p:clrMapOvr>
  <p:transition advTm="10000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208" y="209425"/>
            <a:ext cx="8229600" cy="1008335"/>
          </a:xfrm>
          <a:solidFill>
            <a:schemeClr val="accent3">
              <a:alpha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sz="3200" dirty="0">
                <a:solidFill>
                  <a:srgbClr val="002060"/>
                </a:solidFill>
                <a:latin typeface="Bahnschrift Condensed" pitchFamily="34" charset="0"/>
              </a:rPr>
              <a:t>5.ОСНОВНЫЕ НАПРАВЛЕНИЯ В РАБОТЕ ДОБРОВОЛЬЦЕВ (ВОЛОНТЕРОВ)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075" y="1360859"/>
            <a:ext cx="8784976" cy="525512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Модуль 1 «PRO-обзор»</a:t>
            </a:r>
          </a:p>
          <a:p>
            <a:pPr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Информационная компания, созданная в целях развития добровольчества на территории Республики Мордовия, совершенствования механизмов взаимодействия органов власти, добровольцев и организаторов добровольческой деятельности.</a:t>
            </a:r>
          </a:p>
          <a:p>
            <a:pPr>
              <a:buNone/>
            </a:pP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Система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позволяет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объединить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различные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запросы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предложения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стороны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добровольцев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организаций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рамках одного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ресурса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позволяет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всем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гражданам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независимо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возраста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места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жительства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интересов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находить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подходящие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возможности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оказания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волонтёрской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помощи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самореализации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через добровольчество.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Помимо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этого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система направлена на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активный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обмен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знаниями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опытом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сфере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добровольчества,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коммуникаций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обучения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добровольцев</a:t>
            </a:r>
            <a:r>
              <a:rPr lang="uk-UA" sz="20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b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-1" y="-1"/>
            <a:ext cx="1633864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81"/>
          <p:cNvSpPr>
            <a:spLocks noChangeArrowheads="1"/>
          </p:cNvSpPr>
          <p:nvPr/>
        </p:nvSpPr>
        <p:spPr bwMode="auto">
          <a:xfrm>
            <a:off x="-1445" y="209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471218"/>
      </p:ext>
    </p:extLst>
  </p:cSld>
  <p:clrMapOvr>
    <a:masterClrMapping/>
  </p:clrMapOvr>
  <p:transition advTm="10000">
    <p:wedge/>
  </p:transition>
</p:sld>
</file>

<file path=ppt/theme/theme1.xml><?xml version="1.0" encoding="utf-8"?>
<a:theme xmlns:a="http://schemas.openxmlformats.org/drawingml/2006/main" name="Волонтеры">
  <a:themeElements>
    <a:clrScheme name="Red ma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ed ma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d m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 ma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 ma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 ma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 ma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 ma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 ma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 ma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 ma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 ma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 ma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 ma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Волонтеры</Template>
  <TotalTime>743</TotalTime>
  <Words>2244</Words>
  <Application>Microsoft Office PowerPoint</Application>
  <PresentationFormat>Экран (4:3)</PresentationFormat>
  <Paragraphs>222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Bahnschrift Condensed</vt:lpstr>
      <vt:lpstr>Calibri</vt:lpstr>
      <vt:lpstr>Century Gothic</vt:lpstr>
      <vt:lpstr>Times New Roman</vt:lpstr>
      <vt:lpstr>Волонтеры</vt:lpstr>
      <vt:lpstr>Муниципальное Бюджетное Учреждение «Центр культуры» Ичалковского муниципального района Республики Мордовия</vt:lpstr>
      <vt:lpstr>Презентация PowerPoint</vt:lpstr>
      <vt:lpstr>Презентация PowerPoint</vt:lpstr>
      <vt:lpstr>Презентация PowerPoint</vt:lpstr>
      <vt:lpstr>2.ЦЕЛИ ПРОЕКТА</vt:lpstr>
      <vt:lpstr>Задачи проекта</vt:lpstr>
      <vt:lpstr>3.МОДЕЛИ РЕАЛИЗАЦИИ ПРОЕКТА</vt:lpstr>
      <vt:lpstr>4. ОЖИДАЕМЫЕ РЕЗУЛЬТАТЫ ПРОЕКТА</vt:lpstr>
      <vt:lpstr>5.ОСНОВНЫЕ НАПРАВЛЕНИЯ В РАБОТЕ ДОБРОВОЛЬЦЕВ (ВОЛОНТЕРОВ)</vt:lpstr>
      <vt:lpstr>Презентация PowerPoint</vt:lpstr>
      <vt:lpstr>Презентация PowerPoint</vt:lpstr>
      <vt:lpstr>Презентация PowerPoint</vt:lpstr>
      <vt:lpstr>6. СОДЕРЖАНИЕ РАБОТЫ ДОБРОВОЛЬЦЕВ, НАПРАВЛЕННОЙ НА ДОСТИЖЕНИЕ СОЦИАЛЬНО ЗНАЧИМЫХ РЕЗУЛЬТАТОВ</vt:lpstr>
      <vt:lpstr>Презентация PowerPoint</vt:lpstr>
      <vt:lpstr>7. ОЦЕНКА ЭФФЕКТИВНОСТИ ПРОЕКТА</vt:lpstr>
      <vt:lpstr>8. ФИНАНСОВОЕ ОБЕСПЕЧЕНИЕ ПРОЕКТА</vt:lpstr>
      <vt:lpstr>Презентация PowerPoint</vt:lpstr>
      <vt:lpstr>Презентация PowerPoint</vt:lpstr>
      <vt:lpstr>ЗАКЛЮЧЕНИЕ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КТО ТАКИЕ</dc:title>
  <dc:creator>Наталья</dc:creator>
  <cp:lastModifiedBy>Владимир Усманов</cp:lastModifiedBy>
  <cp:revision>57</cp:revision>
  <dcterms:created xsi:type="dcterms:W3CDTF">2012-09-18T03:16:09Z</dcterms:created>
  <dcterms:modified xsi:type="dcterms:W3CDTF">2023-05-04T10:37:37Z</dcterms:modified>
</cp:coreProperties>
</file>