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69" r:id="rId2"/>
    <p:sldId id="268" r:id="rId3"/>
    <p:sldId id="270" r:id="rId4"/>
    <p:sldId id="259" r:id="rId5"/>
    <p:sldId id="293" r:id="rId6"/>
    <p:sldId id="294" r:id="rId7"/>
    <p:sldId id="300" r:id="rId8"/>
    <p:sldId id="297" r:id="rId9"/>
    <p:sldId id="301" r:id="rId10"/>
    <p:sldId id="303" r:id="rId11"/>
    <p:sldId id="311" r:id="rId12"/>
    <p:sldId id="306" r:id="rId13"/>
    <p:sldId id="309" r:id="rId14"/>
    <p:sldId id="30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123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897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4661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4513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504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936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00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833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30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518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8/15/2025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593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0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02F059-E6A3-4161-A23C-D3ECCB526C62}"/>
              </a:ext>
            </a:extLst>
          </p:cNvPr>
          <p:cNvSpPr txBox="1"/>
          <p:nvPr/>
        </p:nvSpPr>
        <p:spPr>
          <a:xfrm>
            <a:off x="425513" y="407406"/>
            <a:ext cx="7867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Волонтёрское движение </a:t>
            </a:r>
          </a:p>
          <a:p>
            <a:pPr algn="ctr"/>
            <a:r>
              <a:rPr lang="ru-RU" sz="2800" b="1" dirty="0"/>
              <a:t>Улётовского муниципального округа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73B04D-E89E-4702-BD06-BBCFF125FB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3819"/>
            <a:ext cx="9144000" cy="405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75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051DA5-61A0-4CA9-A9DA-82060C018C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137" y="31189"/>
            <a:ext cx="3876863" cy="41084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26935D-A530-4DC9-B7E7-692AEC424BEE}"/>
              </a:ext>
            </a:extLst>
          </p:cNvPr>
          <p:cNvSpPr txBox="1"/>
          <p:nvPr/>
        </p:nvSpPr>
        <p:spPr>
          <a:xfrm>
            <a:off x="3736058" y="3336648"/>
            <a:ext cx="320222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Alegreya Sans SC" panose="00000500000000000000" pitchFamily="2" charset="0"/>
              </a:rPr>
              <a:t>Акция «Забота рядом»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7E7A85-7148-4B9D-BD26-EB62C3B8C7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931" y="4139595"/>
            <a:ext cx="6117055" cy="244493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B84FD28-99D0-40E2-A07A-E2247E110E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691" y="273471"/>
            <a:ext cx="2243258" cy="299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44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81A022-3C3D-4545-8F8C-1772D067D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318" y="0"/>
            <a:ext cx="6711682" cy="617278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70AB5C-AA24-4441-AF2C-5B77006ADD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1" y="955756"/>
            <a:ext cx="2456507" cy="18423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8554D2-A655-4CF5-A520-7299B2BE5B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1" y="3086394"/>
            <a:ext cx="2322947" cy="17422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D1B76A-8BE5-4F7C-9E63-FDB66BD57B27}"/>
              </a:ext>
            </a:extLst>
          </p:cNvPr>
          <p:cNvSpPr txBox="1"/>
          <p:nvPr/>
        </p:nvSpPr>
        <p:spPr>
          <a:xfrm>
            <a:off x="360727" y="6283354"/>
            <a:ext cx="4504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Акция «Чистые берега»</a:t>
            </a:r>
          </a:p>
        </p:txBody>
      </p:sp>
    </p:spTree>
    <p:extLst>
      <p:ext uri="{BB962C8B-B14F-4D97-AF65-F5344CB8AC3E}">
        <p14:creationId xmlns:p14="http://schemas.microsoft.com/office/powerpoint/2010/main" val="745082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AB96EC-5BB4-4556-ABDE-165757ACA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936" y="115102"/>
            <a:ext cx="6705600" cy="60483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7B263F-B93D-4074-A13A-1E8131033F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82" y="2808246"/>
            <a:ext cx="2405913" cy="18044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D04978-D842-4352-8063-0175E516E350}"/>
              </a:ext>
            </a:extLst>
          </p:cNvPr>
          <p:cNvSpPr txBox="1"/>
          <p:nvPr/>
        </p:nvSpPr>
        <p:spPr>
          <a:xfrm>
            <a:off x="1202956" y="6281233"/>
            <a:ext cx="5858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Отправка гуманитарной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3824456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A040662-1FEB-4DA6-99F8-655678CC7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7A82F4-D127-4A81-8D7E-8F77C9DE31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628" y="59821"/>
            <a:ext cx="5617029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E34831-8F8B-485C-B151-B835429986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3" y="1840977"/>
            <a:ext cx="3096285" cy="412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7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BE7A53-072A-4F44-A099-77A626D2BF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942" y="0"/>
            <a:ext cx="5565005" cy="63555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45A10D-ECF2-4BC5-A91B-15E7B885AE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89" y="1444578"/>
            <a:ext cx="3255853" cy="43411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A9E6FD-12A2-4191-A293-4226EC585959}"/>
              </a:ext>
            </a:extLst>
          </p:cNvPr>
          <p:cNvSpPr txBox="1"/>
          <p:nvPr/>
        </p:nvSpPr>
        <p:spPr>
          <a:xfrm>
            <a:off x="3778382" y="6385463"/>
            <a:ext cx="4762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Плетение маскировочных сетей</a:t>
            </a:r>
          </a:p>
        </p:txBody>
      </p:sp>
    </p:spTree>
    <p:extLst>
      <p:ext uri="{BB962C8B-B14F-4D97-AF65-F5344CB8AC3E}">
        <p14:creationId xmlns:p14="http://schemas.microsoft.com/office/powerpoint/2010/main" val="187023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274D22-0D88-44F6-B890-E3EF87C202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408"/>
            <a:ext cx="5384468" cy="58037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831724-C908-499B-BA88-38AA3A5FE081}"/>
              </a:ext>
            </a:extLst>
          </p:cNvPr>
          <p:cNvSpPr txBox="1"/>
          <p:nvPr/>
        </p:nvSpPr>
        <p:spPr>
          <a:xfrm>
            <a:off x="169823" y="6211669"/>
            <a:ext cx="401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Проект «</a:t>
            </a:r>
            <a:r>
              <a:rPr lang="en-US" b="1" dirty="0">
                <a:solidFill>
                  <a:schemeClr val="bg1"/>
                </a:solidFill>
              </a:rPr>
              <a:t>PRO</a:t>
            </a:r>
            <a:r>
              <a:rPr lang="ru-RU" b="1" dirty="0">
                <a:solidFill>
                  <a:schemeClr val="bg1"/>
                </a:solidFill>
              </a:rPr>
              <a:t>движение добра»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3F2131-1003-471E-8019-366CA4D150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616" y="2211662"/>
            <a:ext cx="4956384" cy="450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38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831724-C908-499B-BA88-38AA3A5FE081}"/>
              </a:ext>
            </a:extLst>
          </p:cNvPr>
          <p:cNvSpPr txBox="1"/>
          <p:nvPr/>
        </p:nvSpPr>
        <p:spPr>
          <a:xfrm>
            <a:off x="169823" y="6211669"/>
            <a:ext cx="8804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Культурно-туристический тур по интересным и памятным местам Улётовского района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6373D4-D2C3-409E-B2D0-BC99316736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15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57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AC531F-9937-4C7C-B1E4-E9BD8CD88D4C}"/>
              </a:ext>
            </a:extLst>
          </p:cNvPr>
          <p:cNvSpPr txBox="1"/>
          <p:nvPr/>
        </p:nvSpPr>
        <p:spPr>
          <a:xfrm>
            <a:off x="-107639" y="280166"/>
            <a:ext cx="70639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legreya Sans SC Black" panose="00000A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954B62-AEF5-421C-98C9-15DADCF931E4}"/>
              </a:ext>
            </a:extLst>
          </p:cNvPr>
          <p:cNvSpPr txBox="1"/>
          <p:nvPr/>
        </p:nvSpPr>
        <p:spPr>
          <a:xfrm>
            <a:off x="0" y="6100779"/>
            <a:ext cx="875141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Alegreya Sans SC ExtraBold" panose="00000900000000000000" pitchFamily="2" charset="0"/>
              </a:rPr>
              <a:t>Улёты – территория Заботы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A60F48D7-5360-4F9E-A1A8-DF6CBC0AB011}"/>
              </a:ext>
            </a:extLst>
          </p:cNvPr>
          <p:cNvSpPr txBox="1">
            <a:spLocks/>
          </p:cNvSpPr>
          <p:nvPr/>
        </p:nvSpPr>
        <p:spPr>
          <a:xfrm>
            <a:off x="4782222" y="1018830"/>
            <a:ext cx="4127157" cy="31878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/>
              <a:t>Данный проект направлен на привлечение добровольцев и местного сообщества Улётовского района всех возрастов</a:t>
            </a:r>
          </a:p>
          <a:p>
            <a:pPr algn="r"/>
            <a:r>
              <a:rPr lang="ru-RU" dirty="0"/>
              <a:t>для оказания помощи и улучшения качества жизни одиноких людей пожилого возраста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BC35DE-F15F-458F-9701-6865E5734B59}"/>
              </a:ext>
            </a:extLst>
          </p:cNvPr>
          <p:cNvSpPr txBox="1"/>
          <p:nvPr/>
        </p:nvSpPr>
        <p:spPr>
          <a:xfrm>
            <a:off x="136321" y="922838"/>
            <a:ext cx="443567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Цель проекта. </a:t>
            </a:r>
            <a:r>
              <a:rPr lang="ru-RU" sz="2400" dirty="0"/>
              <a:t>Повышение качества жизни одиноких пожилых людей Улётовского района, окружение их заботой и вниманием.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46F7FC-B070-49DA-9F31-AAEFE2B644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321" y="3256109"/>
            <a:ext cx="4024868" cy="26790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DE0CB1-8825-4DDF-9DAD-3BFEA35EF6D1}"/>
              </a:ext>
            </a:extLst>
          </p:cNvPr>
          <p:cNvSpPr txBox="1"/>
          <p:nvPr/>
        </p:nvSpPr>
        <p:spPr>
          <a:xfrm>
            <a:off x="4336610" y="4638841"/>
            <a:ext cx="460395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• Целевая группа проекта. Одинокие пожилые люди 65+ Улётовского района Забайкальского края, нуждающиеся в помощи и заботе.</a:t>
            </a:r>
          </a:p>
        </p:txBody>
      </p:sp>
    </p:spTree>
    <p:extLst>
      <p:ext uri="{BB962C8B-B14F-4D97-AF65-F5344CB8AC3E}">
        <p14:creationId xmlns:p14="http://schemas.microsoft.com/office/powerpoint/2010/main" val="3470014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09CF285-FFD0-4D13-84F2-ED0951C981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660164"/>
              </p:ext>
            </p:extLst>
          </p:nvPr>
        </p:nvGraphicFramePr>
        <p:xfrm>
          <a:off x="83365" y="118377"/>
          <a:ext cx="8934800" cy="2032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6856">
                  <a:extLst>
                    <a:ext uri="{9D8B030D-6E8A-4147-A177-3AD203B41FA5}">
                      <a16:colId xmlns:a16="http://schemas.microsoft.com/office/drawing/2014/main" val="4076819139"/>
                    </a:ext>
                  </a:extLst>
                </a:gridCol>
                <a:gridCol w="1740369">
                  <a:extLst>
                    <a:ext uri="{9D8B030D-6E8A-4147-A177-3AD203B41FA5}">
                      <a16:colId xmlns:a16="http://schemas.microsoft.com/office/drawing/2014/main" val="2486755725"/>
                    </a:ext>
                  </a:extLst>
                </a:gridCol>
                <a:gridCol w="4497575">
                  <a:extLst>
                    <a:ext uri="{9D8B030D-6E8A-4147-A177-3AD203B41FA5}">
                      <a16:colId xmlns:a16="http://schemas.microsoft.com/office/drawing/2014/main" val="194386197"/>
                    </a:ext>
                  </a:extLst>
                </a:gridCol>
              </a:tblGrid>
              <a:tr h="203279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3" marR="57123" marT="0" marB="0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Акция "Передвижной гуманитарный склад"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3" marR="57123" marT="0" marB="0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3" marR="57123" marT="0" marB="0"/>
                </a:tc>
                <a:extLst>
                  <a:ext uri="{0D108BD9-81ED-4DB2-BD59-A6C34878D82A}">
                    <a16:rowId xmlns:a16="http://schemas.microsoft.com/office/drawing/2014/main" val="343316989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5BEB90B-0D9C-4EDD-991F-EF15DEF84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8638">
            <a:off x="2027183" y="2483484"/>
            <a:ext cx="3896497" cy="2922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10137F-87E1-4FE9-B4AA-6934A1E967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282" y="141917"/>
            <a:ext cx="3975043" cy="29812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4CD02E-F31B-4BBA-BB6C-971BB3539A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888">
            <a:off x="5514842" y="2725078"/>
            <a:ext cx="3248224" cy="4330966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E13CB44C-2BBE-45EE-8039-D3C5E3C3A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2" y="141917"/>
            <a:ext cx="2834410" cy="377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96247F-8200-4810-8C90-29425CC0B6B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53" y="4291879"/>
            <a:ext cx="3328044" cy="249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54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4DFA634-FC09-4A63-983E-96843BA974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567298"/>
              </p:ext>
            </p:extLst>
          </p:nvPr>
        </p:nvGraphicFramePr>
        <p:xfrm>
          <a:off x="628650" y="209049"/>
          <a:ext cx="8406293" cy="28291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7332">
                  <a:extLst>
                    <a:ext uri="{9D8B030D-6E8A-4147-A177-3AD203B41FA5}">
                      <a16:colId xmlns:a16="http://schemas.microsoft.com/office/drawing/2014/main" val="1723874599"/>
                    </a:ext>
                  </a:extLst>
                </a:gridCol>
                <a:gridCol w="1869116">
                  <a:extLst>
                    <a:ext uri="{9D8B030D-6E8A-4147-A177-3AD203B41FA5}">
                      <a16:colId xmlns:a16="http://schemas.microsoft.com/office/drawing/2014/main" val="2244666760"/>
                    </a:ext>
                  </a:extLst>
                </a:gridCol>
                <a:gridCol w="3999845">
                  <a:extLst>
                    <a:ext uri="{9D8B030D-6E8A-4147-A177-3AD203B41FA5}">
                      <a16:colId xmlns:a16="http://schemas.microsoft.com/office/drawing/2014/main" val="1705800118"/>
                    </a:ext>
                  </a:extLst>
                </a:gridCol>
              </a:tblGrid>
              <a:tr h="21958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3" marR="57123" marT="0" marB="0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Акция "Добрый субботник"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3" marR="57123" marT="0" marB="0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Оказание адресной помощи пожилым людям в наведении порядка в огороде осенью и весной, уборке снега, скосе травы на заброшенных участках огорода, вокруг дома и за забором садовым триммером, колке дров, мелким ремонтным работам придомовой территории, покраски по ситуации, складыванию поленницы силами добровольцев проекта, соседского сообщества, активных жителей сел.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3" marR="57123" marT="0" marB="0"/>
                </a:tc>
                <a:extLst>
                  <a:ext uri="{0D108BD9-81ED-4DB2-BD59-A6C34878D82A}">
                    <a16:rowId xmlns:a16="http://schemas.microsoft.com/office/drawing/2014/main" val="3384048967"/>
                  </a:ext>
                </a:extLst>
              </a:tr>
            </a:tbl>
          </a:graphicData>
        </a:graphic>
      </p:graphicFrame>
      <p:pic>
        <p:nvPicPr>
          <p:cNvPr id="4102" name="Picture 6">
            <a:extLst>
              <a:ext uri="{FF2B5EF4-FFF2-40B4-BE49-F238E27FC236}">
                <a16:creationId xmlns:a16="http://schemas.microsoft.com/office/drawing/2014/main" id="{F6AB8C8A-7AD8-4536-B8B5-ACFC83066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7023">
            <a:off x="6260048" y="2920297"/>
            <a:ext cx="2617449" cy="348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FEC6C0-D019-49DB-8C68-3060C481FF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9296" y="3610726"/>
            <a:ext cx="4456919" cy="31707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4951DE-6965-43CB-B1F4-A6404A38D0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47605">
            <a:off x="473774" y="1339621"/>
            <a:ext cx="2939698" cy="220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62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D4F89B-44EC-4AAE-9597-3081FFC23D64}"/>
              </a:ext>
            </a:extLst>
          </p:cNvPr>
          <p:cNvSpPr/>
          <p:nvPr/>
        </p:nvSpPr>
        <p:spPr>
          <a:xfrm>
            <a:off x="157655" y="148049"/>
            <a:ext cx="3414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Акция "Книга в каждый дом"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C7FEF84-B72E-4A0E-9621-196203A9DE0D}"/>
              </a:ext>
            </a:extLst>
          </p:cNvPr>
          <p:cNvSpPr/>
          <p:nvPr/>
        </p:nvSpPr>
        <p:spPr>
          <a:xfrm>
            <a:off x="157655" y="700310"/>
            <a:ext cx="3810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Акция "Заботливое окружение"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4B26E4C-40EB-4285-9F81-78B7DC048D3E}"/>
              </a:ext>
            </a:extLst>
          </p:cNvPr>
          <p:cNvSpPr/>
          <p:nvPr/>
        </p:nvSpPr>
        <p:spPr>
          <a:xfrm>
            <a:off x="0" y="120144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Информационно-просветительская работа с гражданами пожилого возраста по профилактике мошенничества.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2667BA-1276-4268-86A6-C93EE40A8A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1280" y="148049"/>
            <a:ext cx="4085065" cy="30755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E5BDCA-808F-4F0C-94CA-2923D83349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28" y="2434136"/>
            <a:ext cx="3324711" cy="44238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5732D2-9F81-41E3-9B14-CBB111620C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314" y="2819478"/>
            <a:ext cx="4006158" cy="400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31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4BB022A-984B-41E2-A532-AE4FF9DFCAA8}"/>
              </a:ext>
            </a:extLst>
          </p:cNvPr>
          <p:cNvSpPr txBox="1"/>
          <p:nvPr/>
        </p:nvSpPr>
        <p:spPr>
          <a:xfrm>
            <a:off x="399795" y="6212756"/>
            <a:ext cx="3176323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Alegreya Sans SC" panose="00000500000000000000" pitchFamily="2" charset="0"/>
              </a:rPr>
              <a:t>Акция «Дрова в дом»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6FA651-BA2D-4E21-867C-5A9097EE51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0208" y="3429000"/>
            <a:ext cx="4401683" cy="330126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EB80B2-36B5-4C12-9CC5-B6CF42F931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3575">
            <a:off x="5984358" y="61258"/>
            <a:ext cx="2917196" cy="38895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44DBB0-83DD-49EC-84C6-3B0B0D1F3E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1459">
            <a:off x="1314341" y="601643"/>
            <a:ext cx="3176323" cy="305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29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EACC2A-4A57-4778-BBD6-18E43DC56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322" y="0"/>
            <a:ext cx="6591300" cy="62769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313E8F-F0F6-4796-8653-7076451E18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737" y="6292704"/>
            <a:ext cx="3895682" cy="6462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141319-2C5F-4EB9-9017-EF8C1279BF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84" y="30596"/>
            <a:ext cx="2025738" cy="270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0138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Галерея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477</TotalTime>
  <Words>204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Alegreya Sans SC</vt:lpstr>
      <vt:lpstr>Alegreya Sans SC Black</vt:lpstr>
      <vt:lpstr>Alegreya Sans SC ExtraBold</vt:lpstr>
      <vt:lpstr>Arial</vt:lpstr>
      <vt:lpstr>Calibri</vt:lpstr>
      <vt:lpstr>Century Gothic</vt:lpstr>
      <vt:lpstr>Галерея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Акция «Знамя победы»</dc:title>
  <dc:creator>DET_bib_2</dc:creator>
  <cp:lastModifiedBy>DET_bib_2</cp:lastModifiedBy>
  <cp:revision>15</cp:revision>
  <dcterms:created xsi:type="dcterms:W3CDTF">2025-02-11T08:37:13Z</dcterms:created>
  <dcterms:modified xsi:type="dcterms:W3CDTF">2025-08-15T05:17:07Z</dcterms:modified>
</cp:coreProperties>
</file>