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1"/>
  </p:sldMasterIdLst>
  <p:notesMasterIdLst>
    <p:notesMasterId r:id="rId15"/>
  </p:notes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ктория Соболева" initials="ВС" lastIdx="1" clrIdx="0">
    <p:extLst>
      <p:ext uri="{19B8F6BF-5375-455C-9EA6-DF929625EA0E}">
        <p15:presenceInfo xmlns:p15="http://schemas.microsoft.com/office/powerpoint/2012/main" userId="f544eb9e993e57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2D066-522E-48E5-9A65-5028EA7DE06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BF3F5-5ED5-47F4-B7A2-5A4A9BEF3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6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DDB0171-C967-4AEF-9C5C-AD1BC55B9A85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4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2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DB0171-C967-4AEF-9C5C-AD1BC55B9A85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32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DB0171-C967-4AEF-9C5C-AD1BC55B9A85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1465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DB0171-C967-4AEF-9C5C-AD1BC55B9A85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23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14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00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14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DB0171-C967-4AEF-9C5C-AD1BC55B9A85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2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DB0171-C967-4AEF-9C5C-AD1BC55B9A85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4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46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27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9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3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59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171-C967-4AEF-9C5C-AD1BC55B9A85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7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0171-C967-4AEF-9C5C-AD1BC55B9A85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C0A50-A1C4-4EBA-A7FD-62E14CF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3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  <p:sldLayoutId id="2147484397" r:id="rId13"/>
    <p:sldLayoutId id="2147484398" r:id="rId14"/>
    <p:sldLayoutId id="2147484399" r:id="rId15"/>
    <p:sldLayoutId id="2147484400" r:id="rId16"/>
    <p:sldLayoutId id="214748440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1F0F50-3703-47F0-A5BC-5C2396F72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32" y="441552"/>
            <a:ext cx="7329268" cy="5934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847A63-4AE1-40AB-B736-C57A68215CB7}"/>
              </a:ext>
            </a:extLst>
          </p:cNvPr>
          <p:cNvSpPr txBox="1"/>
          <p:nvPr/>
        </p:nvSpPr>
        <p:spPr>
          <a:xfrm>
            <a:off x="905020" y="432938"/>
            <a:ext cx="59928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Я </a:t>
            </a:r>
          </a:p>
          <a:p>
            <a:pPr algn="ctr"/>
            <a:r>
              <a:rPr lang="ru-RU" sz="96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ВОЛОНТЕР </a:t>
            </a:r>
          </a:p>
          <a:p>
            <a:pPr algn="ctr"/>
            <a:r>
              <a:rPr lang="ru-RU" sz="96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БИБЛИОТЕКИ!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4F67AB-0B6F-4DCC-A5C1-38E642187C83}"/>
              </a:ext>
            </a:extLst>
          </p:cNvPr>
          <p:cNvSpPr txBox="1"/>
          <p:nvPr/>
        </p:nvSpPr>
        <p:spPr>
          <a:xfrm>
            <a:off x="2074984" y="5980349"/>
            <a:ext cx="804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муниципальное образование Ленинградский район</a:t>
            </a:r>
          </a:p>
          <a:p>
            <a:pPr algn="ctr"/>
            <a:r>
              <a:rPr lang="ru-RU" b="1" dirty="0"/>
              <a:t>краевой конкурс «Доброволец России 2020»</a:t>
            </a:r>
          </a:p>
          <a:p>
            <a:pPr algn="ctr"/>
            <a:r>
              <a:rPr lang="ru-RU" b="1" dirty="0"/>
              <a:t>Соболева Виктория Сергеевна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22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C68678-F93C-4CB6-ACEB-A8D668509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76" y="415901"/>
            <a:ext cx="5726724" cy="60261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88FB5F-BCB9-4CEA-8460-92C1A465A58B}"/>
              </a:ext>
            </a:extLst>
          </p:cNvPr>
          <p:cNvSpPr txBox="1"/>
          <p:nvPr/>
        </p:nvSpPr>
        <p:spPr>
          <a:xfrm>
            <a:off x="0" y="1249462"/>
            <a:ext cx="70303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5.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Особое внимание нужно уделить социально незащищенным слоям населения. Именно волонтеры могут  заниматься обучением пенсионеров основам компьютерной грамотности. Пожилые люди научатся находить информацию в сети Интернет, общаться в соцсетях, пользоваться электронной почтой и т.д. В детской библиотеке, соответственно, волонтеры могут обучать работе с компьютером детей.</a:t>
            </a:r>
          </a:p>
        </p:txBody>
      </p:sp>
    </p:spTree>
    <p:extLst>
      <p:ext uri="{BB962C8B-B14F-4D97-AF65-F5344CB8AC3E}">
        <p14:creationId xmlns:p14="http://schemas.microsoft.com/office/powerpoint/2010/main" val="18061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30CE0F-4630-456B-B93C-72BE2DAFA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53" y="3324770"/>
            <a:ext cx="5990493" cy="34206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CE4790-609C-4875-8FD3-25848B5BA846}"/>
              </a:ext>
            </a:extLst>
          </p:cNvPr>
          <p:cNvSpPr txBox="1"/>
          <p:nvPr/>
        </p:nvSpPr>
        <p:spPr>
          <a:xfrm>
            <a:off x="1097280" y="647114"/>
            <a:ext cx="10902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6.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Неоценима для библиотеки помощь добровольцев в поддержании чистоты и порядка в зданиях и на прилегающей территории, разведении цветов и уход за ними, оформлении территории библиотек и украшении залов. Волонтеры часто поддерживают библиотекарей на субботниках.</a:t>
            </a:r>
          </a:p>
        </p:txBody>
      </p:sp>
    </p:spTree>
    <p:extLst>
      <p:ext uri="{BB962C8B-B14F-4D97-AF65-F5344CB8AC3E}">
        <p14:creationId xmlns:p14="http://schemas.microsoft.com/office/powerpoint/2010/main" val="749735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C23487-9426-42D6-9DD1-E7BF57C21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141" y="1772529"/>
            <a:ext cx="4068859" cy="4164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98CB35-2546-401E-AAC5-886077CE52A1}"/>
              </a:ext>
            </a:extLst>
          </p:cNvPr>
          <p:cNvSpPr txBox="1"/>
          <p:nvPr/>
        </p:nvSpPr>
        <p:spPr>
          <a:xfrm>
            <a:off x="1392702" y="882780"/>
            <a:ext cx="57818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ЗАКЛЮЧЕНИЕ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Участвуя в деятельности библиотеки, добровольцы расширяют границы своих возможностей, общения и кругозора, становясь образованнее, интеллектуально и духовно богаче. При этом они помогают людям открыть для себя новую, современную и удобную библиотеку.</a:t>
            </a:r>
          </a:p>
        </p:txBody>
      </p:sp>
    </p:spTree>
    <p:extLst>
      <p:ext uri="{BB962C8B-B14F-4D97-AF65-F5344CB8AC3E}">
        <p14:creationId xmlns:p14="http://schemas.microsoft.com/office/powerpoint/2010/main" val="35760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BA6830-4619-4E98-B17C-49B1F004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148948"/>
            <a:ext cx="9306391" cy="57090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7A6AE7-1E63-4F1D-88BC-497BA46BBDCE}"/>
              </a:ext>
            </a:extLst>
          </p:cNvPr>
          <p:cNvSpPr txBox="1"/>
          <p:nvPr/>
        </p:nvSpPr>
        <p:spPr>
          <a:xfrm>
            <a:off x="4048285" y="487025"/>
            <a:ext cx="4754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В жизни можно по-разному жить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В горе можно и в радости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Вовремя есть, вовремя спать,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Вовремя делать гадости.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А можно и так –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На рассвете встать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И помышляя о чуде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Рукой обнаженной солнце достать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И подарить его людям.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С. </a:t>
            </a:r>
            <a:r>
              <a:rPr lang="ru-RU" sz="2400" b="1" dirty="0" err="1">
                <a:solidFill>
                  <a:srgbClr val="FF0000"/>
                </a:solidFill>
              </a:rPr>
              <a:t>Островой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02C125-D484-4D77-95C5-00CFC6C5A0C8}"/>
              </a:ext>
            </a:extLst>
          </p:cNvPr>
          <p:cNvSpPr txBox="1"/>
          <p:nvPr/>
        </p:nvSpPr>
        <p:spPr>
          <a:xfrm>
            <a:off x="1312986" y="1800666"/>
            <a:ext cx="106914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Убежден, именно из тысяч, миллионов искренних, душевных поступков складывается доверие,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уважение, взаимная поддержка в обществе в целом.</a:t>
            </a:r>
          </a:p>
          <a:p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                                                                    В. Путин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BF9B23-67EB-4B74-9FF0-DBA82247E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39" y="3115427"/>
            <a:ext cx="3742573" cy="37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81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557880-0687-4955-9CB6-F5D522DF2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27" y="181327"/>
            <a:ext cx="4642339" cy="2152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C331FB-2109-425F-A592-7573335A8EAF}"/>
              </a:ext>
            </a:extLst>
          </p:cNvPr>
          <p:cNvSpPr txBox="1"/>
          <p:nvPr/>
        </p:nvSpPr>
        <p:spPr>
          <a:xfrm>
            <a:off x="555673" y="2333685"/>
            <a:ext cx="110806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АКТУАЛЬНОСТЬ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Привлечение волонтеров (добровольцев) в библиотеки – это часть работы библиотек с местным сообществом и, во многом, гарантия успеха социальных проектов библиотеки.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Волонтёры - хорошая возможность расширения спектра библиотечных услуг.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Они могут привнести в библиотечную работу свежий взгляд и дополнительные таланты и являются отличным связующим звеном с населением. Однако успешное использование волонтеров требует внимательного планирования работы, как библиотеки, так и самих волонтеров.</a:t>
            </a:r>
          </a:p>
        </p:txBody>
      </p:sp>
    </p:spTree>
    <p:extLst>
      <p:ext uri="{BB962C8B-B14F-4D97-AF65-F5344CB8AC3E}">
        <p14:creationId xmlns:p14="http://schemas.microsoft.com/office/powerpoint/2010/main" val="1772909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FED57F-D945-4349-B105-50A2E38AD58C}"/>
              </a:ext>
            </a:extLst>
          </p:cNvPr>
          <p:cNvSpPr txBox="1"/>
          <p:nvPr/>
        </p:nvSpPr>
        <p:spPr>
          <a:xfrm>
            <a:off x="182881" y="1153550"/>
            <a:ext cx="117605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Цели: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     - формирование информационной культуры населения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     - популяризация волонтерского движения в районе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     - расширение спектра библиотечных услуг</a:t>
            </a:r>
          </a:p>
          <a:p>
            <a:pPr marL="285750" indent="-285750">
              <a:buFontTx/>
              <a:buChar char="-"/>
            </a:pP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     - формирование позитивных установок молодежи на волонтерскую деятельность</a:t>
            </a:r>
          </a:p>
          <a:p>
            <a:pPr marL="285750" indent="-285750">
              <a:buFontTx/>
              <a:buChar char="-"/>
            </a:pP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     - формирование положительного образа библиотеки в молодежной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21137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1000">
        <p14:warp dir="in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AF2637-0115-4097-8EE8-99ED6E479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96" y="2303584"/>
            <a:ext cx="4215618" cy="31617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F6CD2E-8022-4B54-AA6B-0CCA281DB98C}"/>
              </a:ext>
            </a:extLst>
          </p:cNvPr>
          <p:cNvSpPr txBox="1"/>
          <p:nvPr/>
        </p:nvSpPr>
        <p:spPr>
          <a:xfrm>
            <a:off x="267286" y="1744394"/>
            <a:ext cx="77090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ЗАДАЧИ: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- привлекать в библиотеку новых людей;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- привносить в работу библиотекарей новые идеи;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- распространять информацию о библиотеке;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- создавать о библиотеке общественное мнение;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- помогать в сборе средств;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- поощрять гражданскую активность;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- выполнять задания, которые не относятся к постоянным оплачиваемым работам.</a:t>
            </a:r>
          </a:p>
        </p:txBody>
      </p:sp>
    </p:spTree>
    <p:extLst>
      <p:ext uri="{BB962C8B-B14F-4D97-AF65-F5344CB8AC3E}">
        <p14:creationId xmlns:p14="http://schemas.microsoft.com/office/powerpoint/2010/main" val="229331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0F39AA-27F1-4EB0-A3A3-3CDF00BDF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89" y="2940148"/>
            <a:ext cx="3592311" cy="3791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35CED8-C6E8-4B60-BAA8-9282A42632E6}"/>
              </a:ext>
            </a:extLst>
          </p:cNvPr>
          <p:cNvSpPr txBox="1"/>
          <p:nvPr/>
        </p:nvSpPr>
        <p:spPr>
          <a:xfrm>
            <a:off x="324832" y="797510"/>
            <a:ext cx="85014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1.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Совместно с волонтерами библиотекари могут проводить интересные мероприятия на разные темы.  Это, например, празднование Международного дня добровольца, тренинги по формированию и развитию добровольческих навыков, познавательные встречи с организациями, работающими с волонтерами: больницами, станциями переливания крови, благотворительными фондами.</a:t>
            </a:r>
          </a:p>
        </p:txBody>
      </p:sp>
    </p:spTree>
    <p:extLst>
      <p:ext uri="{BB962C8B-B14F-4D97-AF65-F5344CB8AC3E}">
        <p14:creationId xmlns:p14="http://schemas.microsoft.com/office/powerpoint/2010/main" val="2431113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715A26-0A52-4562-A526-5DAAFE642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6" y="3735895"/>
            <a:ext cx="6246056" cy="3024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151B3F-5D96-4351-A20A-DEE839A035EF}"/>
              </a:ext>
            </a:extLst>
          </p:cNvPr>
          <p:cNvSpPr txBox="1"/>
          <p:nvPr/>
        </p:nvSpPr>
        <p:spPr>
          <a:xfrm>
            <a:off x="909727" y="534163"/>
            <a:ext cx="108133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ctr"/>
            <a:r>
              <a:rPr lang="ru-RU" sz="2400" b="1" dirty="0">
                <a:solidFill>
                  <a:srgbClr val="C00000"/>
                </a:solidFill>
              </a:rPr>
              <a:t>2.</a:t>
            </a:r>
          </a:p>
          <a:p>
            <a:pPr indent="177800" algn="just"/>
            <a:endParaRPr lang="ru-RU" sz="2400" b="1" dirty="0">
              <a:solidFill>
                <a:srgbClr val="C00000"/>
              </a:solidFill>
            </a:endParaRPr>
          </a:p>
          <a:p>
            <a:pPr indent="177800" algn="ctr"/>
            <a:r>
              <a:rPr lang="ru-RU" sz="2400" b="1" dirty="0">
                <a:solidFill>
                  <a:srgbClr val="C00000"/>
                </a:solidFill>
              </a:rPr>
              <a:t>Добровольцы могут проводить социологические опросы об актуальности чтения в жизни современного человека.</a:t>
            </a:r>
          </a:p>
          <a:p>
            <a:pPr indent="177800" algn="ctr"/>
            <a:r>
              <a:rPr lang="ru-RU" sz="2400" b="1" dirty="0">
                <a:solidFill>
                  <a:srgbClr val="C00000"/>
                </a:solidFill>
              </a:rPr>
              <a:t>С удовольствием помочь библиотекарям проводить крупные мероприятия и всероссийские акции, такие, как «</a:t>
            </a:r>
            <a:r>
              <a:rPr lang="ru-RU" sz="2400" b="1" dirty="0" err="1">
                <a:solidFill>
                  <a:srgbClr val="C00000"/>
                </a:solidFill>
              </a:rPr>
              <a:t>Библионочь</a:t>
            </a:r>
            <a:r>
              <a:rPr lang="ru-RU" sz="2400" b="1" dirty="0">
                <a:solidFill>
                  <a:srgbClr val="C00000"/>
                </a:solidFill>
              </a:rPr>
              <a:t>». Волонтеры могут работать на творческих площадках, проводить квесты и игры, раздавать буклеты и участвовать в </a:t>
            </a:r>
            <a:r>
              <a:rPr lang="ru-RU" sz="2400" b="1" dirty="0" err="1">
                <a:solidFill>
                  <a:srgbClr val="C00000"/>
                </a:solidFill>
              </a:rPr>
              <a:t>буккроссингах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109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97B6CA-2877-4541-85C7-B3DF4ADF2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16" y="3429000"/>
            <a:ext cx="7024468" cy="3310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042891-FF47-4E22-A34A-6EB82755EBBA}"/>
              </a:ext>
            </a:extLst>
          </p:cNvPr>
          <p:cNvSpPr txBox="1"/>
          <p:nvPr/>
        </p:nvSpPr>
        <p:spPr>
          <a:xfrm>
            <a:off x="1392701" y="566678"/>
            <a:ext cx="10799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3.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Одна из основных целей такого сотрудничества – налаживание  работы библиотеки с местными волонтерскими отрядами и клубом и советами молодежи. В результате этого взаимодействия можно  открыть информационные центры по вопросам волонтерства. А эти центры, в свою очередь, могут проводить информационно-консультационную работу с читателями, организовать патронажную работу с детьми и пенсионерами, реализовать различные образовательные проекты.</a:t>
            </a:r>
          </a:p>
        </p:txBody>
      </p:sp>
    </p:spTree>
    <p:extLst>
      <p:ext uri="{BB962C8B-B14F-4D97-AF65-F5344CB8AC3E}">
        <p14:creationId xmlns:p14="http://schemas.microsoft.com/office/powerpoint/2010/main" val="730543064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DBC4E0-8A36-4C48-844B-C515B93D8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79111"/>
            <a:ext cx="5542671" cy="2845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3F0193-00A0-42FD-ABEE-5FCFE6669488}"/>
              </a:ext>
            </a:extLst>
          </p:cNvPr>
          <p:cNvSpPr txBox="1"/>
          <p:nvPr/>
        </p:nvSpPr>
        <p:spPr>
          <a:xfrm>
            <a:off x="1392700" y="462791"/>
            <a:ext cx="10480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4.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Волонтерский клуб по месту жительства может разрабатывать анкеты для будущих добровольцев из числа читателей библиотек, которые хотели бы реализовать свои навыки, умения и возможности во благо окружающим. Все кандидаты, заполнившие анкеты, становятся потенциальными волонтерами. С этими людьми библиотеки проводят индивидуальную работу по вопросам волонтерской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7863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335</TotalTime>
  <Words>613</Words>
  <Application>Microsoft Office PowerPoint</Application>
  <PresentationFormat>Широкоэкранный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Bahnschrift Condensed</vt:lpstr>
      <vt:lpstr>Calibri</vt:lpstr>
      <vt:lpstr>Century Gothic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Соболева</dc:creator>
  <cp:lastModifiedBy>Виктория Соболева</cp:lastModifiedBy>
  <cp:revision>2</cp:revision>
  <dcterms:created xsi:type="dcterms:W3CDTF">2020-04-26T13:15:47Z</dcterms:created>
  <dcterms:modified xsi:type="dcterms:W3CDTF">2020-04-26T19:02:10Z</dcterms:modified>
</cp:coreProperties>
</file>