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13231"/>
            <a:ext cx="9144000" cy="215265"/>
          </a:xfrm>
          <a:custGeom>
            <a:avLst/>
            <a:gdLst/>
            <a:ahLst/>
            <a:cxnLst/>
            <a:rect l="l" t="t" r="r" b="b"/>
            <a:pathLst>
              <a:path w="9144000" h="215265">
                <a:moveTo>
                  <a:pt x="9144000" y="0"/>
                </a:moveTo>
                <a:lnTo>
                  <a:pt x="0" y="0"/>
                </a:lnTo>
                <a:lnTo>
                  <a:pt x="0" y="214884"/>
                </a:lnTo>
                <a:lnTo>
                  <a:pt x="9144000" y="214884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42731" y="0"/>
            <a:ext cx="1001394" cy="786765"/>
          </a:xfrm>
          <a:custGeom>
            <a:avLst/>
            <a:gdLst/>
            <a:ahLst/>
            <a:cxnLst/>
            <a:rect l="l" t="t" r="r" b="b"/>
            <a:pathLst>
              <a:path w="1001395" h="786765">
                <a:moveTo>
                  <a:pt x="1001268" y="0"/>
                </a:moveTo>
                <a:lnTo>
                  <a:pt x="0" y="0"/>
                </a:lnTo>
                <a:lnTo>
                  <a:pt x="0" y="786384"/>
                </a:lnTo>
                <a:lnTo>
                  <a:pt x="1001268" y="786384"/>
                </a:lnTo>
                <a:lnTo>
                  <a:pt x="10012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143240" cy="786765"/>
          </a:xfrm>
          <a:custGeom>
            <a:avLst/>
            <a:gdLst/>
            <a:ahLst/>
            <a:cxnLst/>
            <a:rect l="l" t="t" r="r" b="b"/>
            <a:pathLst>
              <a:path w="8143240" h="786765">
                <a:moveTo>
                  <a:pt x="8142732" y="0"/>
                </a:moveTo>
                <a:lnTo>
                  <a:pt x="0" y="0"/>
                </a:lnTo>
                <a:lnTo>
                  <a:pt x="0" y="786384"/>
                </a:lnTo>
                <a:lnTo>
                  <a:pt x="8142732" y="786384"/>
                </a:lnTo>
                <a:lnTo>
                  <a:pt x="81427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7616" y="141731"/>
            <a:ext cx="612648" cy="5120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13231"/>
            <a:ext cx="9144000" cy="215265"/>
          </a:xfrm>
          <a:custGeom>
            <a:avLst/>
            <a:gdLst/>
            <a:ahLst/>
            <a:cxnLst/>
            <a:rect l="l" t="t" r="r" b="b"/>
            <a:pathLst>
              <a:path w="9144000" h="215265">
                <a:moveTo>
                  <a:pt x="9144000" y="0"/>
                </a:moveTo>
                <a:lnTo>
                  <a:pt x="0" y="0"/>
                </a:lnTo>
                <a:lnTo>
                  <a:pt x="0" y="214884"/>
                </a:lnTo>
                <a:lnTo>
                  <a:pt x="9144000" y="214884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42731" y="0"/>
            <a:ext cx="1001394" cy="786765"/>
          </a:xfrm>
          <a:custGeom>
            <a:avLst/>
            <a:gdLst/>
            <a:ahLst/>
            <a:cxnLst/>
            <a:rect l="l" t="t" r="r" b="b"/>
            <a:pathLst>
              <a:path w="1001395" h="786765">
                <a:moveTo>
                  <a:pt x="1001268" y="0"/>
                </a:moveTo>
                <a:lnTo>
                  <a:pt x="0" y="0"/>
                </a:lnTo>
                <a:lnTo>
                  <a:pt x="0" y="786384"/>
                </a:lnTo>
                <a:lnTo>
                  <a:pt x="1001268" y="786384"/>
                </a:lnTo>
                <a:lnTo>
                  <a:pt x="10012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143240" cy="786765"/>
          </a:xfrm>
          <a:custGeom>
            <a:avLst/>
            <a:gdLst/>
            <a:ahLst/>
            <a:cxnLst/>
            <a:rect l="l" t="t" r="r" b="b"/>
            <a:pathLst>
              <a:path w="8143240" h="786765">
                <a:moveTo>
                  <a:pt x="8142732" y="0"/>
                </a:moveTo>
                <a:lnTo>
                  <a:pt x="0" y="0"/>
                </a:lnTo>
                <a:lnTo>
                  <a:pt x="0" y="786384"/>
                </a:lnTo>
                <a:lnTo>
                  <a:pt x="8142732" y="786384"/>
                </a:lnTo>
                <a:lnTo>
                  <a:pt x="81427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7616" y="141731"/>
            <a:ext cx="612648" cy="5120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08238" cy="13303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13231"/>
            <a:ext cx="9144000" cy="215265"/>
          </a:xfrm>
          <a:custGeom>
            <a:avLst/>
            <a:gdLst/>
            <a:ahLst/>
            <a:cxnLst/>
            <a:rect l="l" t="t" r="r" b="b"/>
            <a:pathLst>
              <a:path w="9144000" h="215265">
                <a:moveTo>
                  <a:pt x="9144000" y="0"/>
                </a:moveTo>
                <a:lnTo>
                  <a:pt x="0" y="0"/>
                </a:lnTo>
                <a:lnTo>
                  <a:pt x="0" y="214884"/>
                </a:lnTo>
                <a:lnTo>
                  <a:pt x="9144000" y="214884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42731" y="0"/>
            <a:ext cx="1001394" cy="786765"/>
          </a:xfrm>
          <a:custGeom>
            <a:avLst/>
            <a:gdLst/>
            <a:ahLst/>
            <a:cxnLst/>
            <a:rect l="l" t="t" r="r" b="b"/>
            <a:pathLst>
              <a:path w="1001395" h="786765">
                <a:moveTo>
                  <a:pt x="1001268" y="0"/>
                </a:moveTo>
                <a:lnTo>
                  <a:pt x="0" y="0"/>
                </a:lnTo>
                <a:lnTo>
                  <a:pt x="0" y="786384"/>
                </a:lnTo>
                <a:lnTo>
                  <a:pt x="1001268" y="786384"/>
                </a:lnTo>
                <a:lnTo>
                  <a:pt x="10012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2786" y="3174238"/>
            <a:ext cx="4678426" cy="2195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2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hyperlink" Target="https://ok.ru/gkusomikha" TargetMode="External"/><Relationship Id="rId7" Type="http://schemas.openxmlformats.org/officeDocument/2006/relationships/hyperlink" Target="https://vk.com/club213345367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10" Type="http://schemas.openxmlformats.org/officeDocument/2006/relationships/image" Target="../media/image12.png"/><Relationship Id="rId4" Type="http://schemas.openxmlformats.org/officeDocument/2006/relationships/image" Target="../media/image96.jpeg"/><Relationship Id="rId9" Type="http://schemas.openxmlformats.org/officeDocument/2006/relationships/image" Target="../media/image10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12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558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286000"/>
            <a:ext cx="84258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dirty="0" smtClean="0"/>
              <a:t>«</a:t>
            </a:r>
            <a:r>
              <a:rPr sz="2400" dirty="0"/>
              <a:t>Корпоративный</a:t>
            </a:r>
            <a:r>
              <a:rPr sz="2400" spc="-120" dirty="0"/>
              <a:t> </a:t>
            </a:r>
            <a:r>
              <a:rPr sz="2400" dirty="0"/>
              <a:t>добровольческий</a:t>
            </a:r>
            <a:r>
              <a:rPr sz="2400" spc="-45" dirty="0"/>
              <a:t> </a:t>
            </a:r>
            <a:r>
              <a:rPr sz="2400" spc="5" dirty="0"/>
              <a:t>отряд</a:t>
            </a:r>
            <a:r>
              <a:rPr sz="2400" spc="-35" dirty="0"/>
              <a:t> </a:t>
            </a:r>
            <a:r>
              <a:rPr sz="2400" spc="10" dirty="0"/>
              <a:t>«Семья»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2779648"/>
            <a:ext cx="9144000" cy="4078604"/>
            <a:chOff x="0" y="2779648"/>
            <a:chExt cx="9144000" cy="4078604"/>
          </a:xfrm>
        </p:grpSpPr>
        <p:sp>
          <p:nvSpPr>
            <p:cNvPr id="5" name="object 5"/>
            <p:cNvSpPr/>
            <p:nvPr/>
          </p:nvSpPr>
          <p:spPr>
            <a:xfrm>
              <a:off x="2146554" y="2786633"/>
              <a:ext cx="4643755" cy="1905"/>
            </a:xfrm>
            <a:custGeom>
              <a:avLst/>
              <a:gdLst/>
              <a:ahLst/>
              <a:cxnLst/>
              <a:rect l="l" t="t" r="r" b="b"/>
              <a:pathLst>
                <a:path w="4643755" h="1905">
                  <a:moveTo>
                    <a:pt x="0" y="0"/>
                  </a:moveTo>
                  <a:lnTo>
                    <a:pt x="4643501" y="1650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5847"/>
              <a:ext cx="9144000" cy="35021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355847"/>
              <a:ext cx="9144000" cy="3502660"/>
            </a:xfrm>
            <a:custGeom>
              <a:avLst/>
              <a:gdLst/>
              <a:ahLst/>
              <a:cxnLst/>
              <a:rect l="l" t="t" r="r" b="b"/>
              <a:pathLst>
                <a:path w="9144000" h="3502659">
                  <a:moveTo>
                    <a:pt x="9144000" y="0"/>
                  </a:moveTo>
                  <a:lnTo>
                    <a:pt x="0" y="0"/>
                  </a:lnTo>
                  <a:lnTo>
                    <a:pt x="0" y="3502152"/>
                  </a:lnTo>
                  <a:lnTo>
                    <a:pt x="9144000" y="35021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5D9F0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35318"/>
              <a:ext cx="3012440" cy="30307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" y="3931919"/>
              <a:ext cx="2450592" cy="245059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819400" y="4495800"/>
            <a:ext cx="6083300" cy="78418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Tahoma"/>
                <a:cs typeface="Tahoma"/>
              </a:rPr>
              <a:t>Березов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Виталий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spc="5" dirty="0">
                <a:latin typeface="Tahoma"/>
                <a:cs typeface="Tahoma"/>
              </a:rPr>
              <a:t>Алексеевич</a:t>
            </a:r>
            <a:endParaRPr sz="2400" dirty="0">
              <a:latin typeface="Tahoma"/>
              <a:cs typeface="Tahoma"/>
            </a:endParaRPr>
          </a:p>
          <a:p>
            <a:pPr marL="622300" algn="ctr">
              <a:lnSpc>
                <a:spcPct val="100000"/>
              </a:lnSpc>
              <a:spcBef>
                <a:spcPts val="420"/>
              </a:spcBef>
            </a:pPr>
            <a:r>
              <a:rPr lang="ru-RU" sz="1800" spc="-5" dirty="0" smtClean="0">
                <a:latin typeface="Tahoma"/>
                <a:cs typeface="Tahoma"/>
              </a:rPr>
              <a:t>Руководитель проекта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200400"/>
            <a:ext cx="9144000" cy="1735836"/>
            <a:chOff x="0" y="3214116"/>
            <a:chExt cx="9144000" cy="1735836"/>
          </a:xfrm>
        </p:grpSpPr>
        <p:sp>
          <p:nvSpPr>
            <p:cNvPr id="12" name="object 12"/>
            <p:cNvSpPr/>
            <p:nvPr/>
          </p:nvSpPr>
          <p:spPr>
            <a:xfrm>
              <a:off x="0" y="3214116"/>
              <a:ext cx="9144000" cy="356870"/>
            </a:xfrm>
            <a:custGeom>
              <a:avLst/>
              <a:gdLst/>
              <a:ahLst/>
              <a:cxnLst/>
              <a:rect l="l" t="t" r="r" b="b"/>
              <a:pathLst>
                <a:path w="9144000" h="356870">
                  <a:moveTo>
                    <a:pt x="9144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9144000" y="35661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287267"/>
              <a:ext cx="9144000" cy="260985"/>
            </a:xfrm>
            <a:custGeom>
              <a:avLst/>
              <a:gdLst/>
              <a:ahLst/>
              <a:cxnLst/>
              <a:rect l="l" t="t" r="r" b="b"/>
              <a:pathLst>
                <a:path w="9144000" h="260985">
                  <a:moveTo>
                    <a:pt x="1572768" y="214884"/>
                  </a:moveTo>
                  <a:lnTo>
                    <a:pt x="0" y="214884"/>
                  </a:lnTo>
                  <a:lnTo>
                    <a:pt x="0" y="260604"/>
                  </a:lnTo>
                  <a:lnTo>
                    <a:pt x="1572768" y="260604"/>
                  </a:lnTo>
                  <a:lnTo>
                    <a:pt x="1572768" y="214884"/>
                  </a:lnTo>
                  <a:close/>
                </a:path>
                <a:path w="9144000" h="260985">
                  <a:moveTo>
                    <a:pt x="9144000" y="0"/>
                  </a:moveTo>
                  <a:lnTo>
                    <a:pt x="6144768" y="0"/>
                  </a:lnTo>
                  <a:lnTo>
                    <a:pt x="6144768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800" y="4661916"/>
              <a:ext cx="288035" cy="288036"/>
            </a:xfrm>
            <a:prstGeom prst="rect">
              <a:avLst/>
            </a:prstGeom>
          </p:spPr>
        </p:pic>
      </p:grpSp>
      <p:pic>
        <p:nvPicPr>
          <p:cNvPr id="15" name="Рисунок 14" descr="i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228600"/>
            <a:ext cx="1961697" cy="197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64565"/>
            <a:chOff x="0" y="0"/>
            <a:chExt cx="9144000" cy="964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067" y="0"/>
              <a:ext cx="4882641" cy="598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274383"/>
              <a:ext cx="4608322" cy="69018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93900" marR="2853055" indent="-9652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П</a:t>
            </a:r>
            <a:r>
              <a:rPr sz="2400" spc="-10" dirty="0"/>
              <a:t>о</a:t>
            </a:r>
            <a:r>
              <a:rPr sz="2400" spc="15" dirty="0"/>
              <a:t>вы</a:t>
            </a:r>
            <a:r>
              <a:rPr sz="2400" spc="5" dirty="0"/>
              <a:t>ш</a:t>
            </a:r>
            <a:r>
              <a:rPr sz="2400" spc="10" dirty="0"/>
              <a:t>е</a:t>
            </a:r>
            <a:r>
              <a:rPr sz="2400" spc="15" dirty="0"/>
              <a:t>н</a:t>
            </a:r>
            <a:r>
              <a:rPr sz="2400" spc="10" dirty="0"/>
              <a:t>и</a:t>
            </a:r>
            <a:r>
              <a:rPr sz="2400" spc="5" dirty="0"/>
              <a:t>е</a:t>
            </a:r>
            <a:r>
              <a:rPr sz="2400" spc="-120" dirty="0"/>
              <a:t> </a:t>
            </a:r>
            <a:r>
              <a:rPr sz="2400" spc="-15" dirty="0"/>
              <a:t>к</a:t>
            </a:r>
            <a:r>
              <a:rPr sz="2400" spc="10" dirty="0"/>
              <a:t>в</a:t>
            </a:r>
            <a:r>
              <a:rPr sz="2400" spc="5" dirty="0"/>
              <a:t>ал</a:t>
            </a:r>
            <a:r>
              <a:rPr sz="2400" spc="10" dirty="0"/>
              <a:t>и</a:t>
            </a:r>
            <a:r>
              <a:rPr sz="2400" spc="-10" dirty="0"/>
              <a:t>ф</a:t>
            </a:r>
            <a:r>
              <a:rPr sz="2400" spc="10" dirty="0"/>
              <a:t>и</a:t>
            </a:r>
            <a:r>
              <a:rPr sz="2400" spc="-15" dirty="0"/>
              <a:t>к</a:t>
            </a:r>
            <a:r>
              <a:rPr sz="2400" spc="5" dirty="0"/>
              <a:t>ации  </a:t>
            </a:r>
            <a:r>
              <a:rPr sz="2400" dirty="0"/>
              <a:t>по</a:t>
            </a:r>
            <a:r>
              <a:rPr sz="2400" spc="-10" dirty="0"/>
              <a:t> </a:t>
            </a:r>
            <a:r>
              <a:rPr sz="2400" spc="5" dirty="0"/>
              <a:t>теме</a:t>
            </a:r>
            <a:r>
              <a:rPr sz="2400" spc="-90" dirty="0"/>
              <a:t> </a:t>
            </a:r>
            <a:r>
              <a:rPr sz="2400" dirty="0"/>
              <a:t>добровольчества: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6383" y="978725"/>
            <a:ext cx="8878570" cy="5449570"/>
            <a:chOff x="96383" y="978725"/>
            <a:chExt cx="8878570" cy="54495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3" y="978725"/>
              <a:ext cx="8877954" cy="24315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12" y="1280159"/>
              <a:ext cx="2034413" cy="1869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612" y="3378669"/>
              <a:ext cx="2034413" cy="30493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4344" y="3491229"/>
            <a:ext cx="1534795" cy="17284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1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Прохождение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обучающих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ts val="2195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курсов</a:t>
            </a:r>
            <a:endParaRPr sz="2000">
              <a:latin typeface="Calibri"/>
              <a:cs typeface="Calibri"/>
            </a:endParaRPr>
          </a:p>
          <a:p>
            <a:pPr marL="213360" marR="202565" algn="ctr">
              <a:lnSpc>
                <a:spcPts val="2200"/>
              </a:lnSpc>
              <a:spcBef>
                <a:spcPts val="140"/>
              </a:spcBef>
            </a:pP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на  сайте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ts val="2155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Добро.ru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55164" y="1280160"/>
            <a:ext cx="2304415" cy="5147945"/>
            <a:chOff x="2455164" y="1280160"/>
            <a:chExt cx="2304415" cy="514794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5164" y="1280160"/>
              <a:ext cx="2029840" cy="1869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5164" y="3378669"/>
              <a:ext cx="2304161" cy="304939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692145" y="3469385"/>
            <a:ext cx="1560195" cy="2141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" algn="ctr">
              <a:lnSpc>
                <a:spcPts val="1710"/>
              </a:lnSpc>
              <a:spcBef>
                <a:spcPts val="11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Окружной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форум</a:t>
            </a:r>
            <a:endParaRPr sz="1500">
              <a:latin typeface="Calibri"/>
              <a:cs typeface="Calibri"/>
            </a:endParaRPr>
          </a:p>
          <a:p>
            <a:pPr marL="6350" algn="ctr">
              <a:lnSpc>
                <a:spcPts val="1639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добровольцев</a:t>
            </a:r>
            <a:endParaRPr sz="1500">
              <a:latin typeface="Calibri"/>
              <a:cs typeface="Calibri"/>
            </a:endParaRPr>
          </a:p>
          <a:p>
            <a:pPr marL="6985" algn="ctr">
              <a:lnSpc>
                <a:spcPts val="1655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Южного</a:t>
            </a:r>
            <a:endParaRPr sz="1500">
              <a:latin typeface="Calibri"/>
              <a:cs typeface="Calibri"/>
            </a:endParaRPr>
          </a:p>
          <a:p>
            <a:pPr marL="6350" algn="ctr">
              <a:lnSpc>
                <a:spcPts val="1655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endParaRPr sz="1500">
              <a:latin typeface="Calibri"/>
              <a:cs typeface="Calibri"/>
            </a:endParaRPr>
          </a:p>
          <a:p>
            <a:pPr marL="6350" algn="ctr">
              <a:lnSpc>
                <a:spcPts val="1639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округа</a:t>
            </a:r>
            <a:endParaRPr sz="1500">
              <a:latin typeface="Calibri"/>
              <a:cs typeface="Calibri"/>
            </a:endParaRPr>
          </a:p>
          <a:p>
            <a:pPr marL="245745" marR="5080" indent="-233679">
              <a:lnSpc>
                <a:spcPct val="92100"/>
              </a:lnSpc>
              <a:spcBef>
                <a:spcPts val="55"/>
              </a:spcBef>
            </a:pP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ь 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#МыВместе» 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26-29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августа</a:t>
            </a:r>
            <a:endParaRPr sz="1500">
              <a:latin typeface="Calibri"/>
              <a:cs typeface="Calibri"/>
            </a:endParaRPr>
          </a:p>
          <a:p>
            <a:pPr marL="6985" algn="ctr">
              <a:lnSpc>
                <a:spcPts val="1585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endParaRPr sz="1500">
              <a:latin typeface="Calibri"/>
              <a:cs typeface="Calibri"/>
            </a:endParaRPr>
          </a:p>
          <a:p>
            <a:pPr marL="5080" algn="ctr">
              <a:lnSpc>
                <a:spcPts val="1730"/>
              </a:lnSpc>
            </a:pP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рад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85715" y="1280160"/>
            <a:ext cx="2272665" cy="5147945"/>
            <a:chOff x="4585715" y="1280160"/>
            <a:chExt cx="2272665" cy="514794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5715" y="1280160"/>
              <a:ext cx="2029840" cy="18698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5715" y="3378669"/>
              <a:ext cx="2272157" cy="30493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804409" y="3469385"/>
            <a:ext cx="1597660" cy="2141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" algn="ctr">
              <a:lnSpc>
                <a:spcPts val="1710"/>
              </a:lnSpc>
              <a:spcBef>
                <a:spcPts val="11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Окружной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форум</a:t>
            </a:r>
            <a:endParaRPr sz="1500">
              <a:latin typeface="Calibri"/>
              <a:cs typeface="Calibri"/>
            </a:endParaRPr>
          </a:p>
          <a:p>
            <a:pPr marL="5080" algn="ctr">
              <a:lnSpc>
                <a:spcPts val="1639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добровольцев</a:t>
            </a:r>
            <a:endParaRPr sz="1500">
              <a:latin typeface="Calibri"/>
              <a:cs typeface="Calibri"/>
            </a:endParaRPr>
          </a:p>
          <a:p>
            <a:pPr marL="250190" marR="40640" indent="-201295">
              <a:lnSpc>
                <a:spcPct val="92100"/>
              </a:lnSpc>
              <a:spcBef>
                <a:spcPts val="7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Южного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Северо-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Кавказского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федеральных</a:t>
            </a:r>
            <a:endParaRPr sz="1500">
              <a:latin typeface="Calibri"/>
              <a:cs typeface="Calibri"/>
            </a:endParaRPr>
          </a:p>
          <a:p>
            <a:pPr marL="5715" algn="ctr">
              <a:lnSpc>
                <a:spcPts val="155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округов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66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19-22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июля</a:t>
            </a:r>
            <a:endParaRPr sz="1500">
              <a:latin typeface="Calibri"/>
              <a:cs typeface="Calibri"/>
            </a:endParaRPr>
          </a:p>
          <a:p>
            <a:pPr marL="7620" algn="ctr">
              <a:lnSpc>
                <a:spcPts val="166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Республика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Адыгея</a:t>
            </a:r>
            <a:endParaRPr sz="1500">
              <a:latin typeface="Calibri"/>
              <a:cs typeface="Calibri"/>
            </a:endParaRPr>
          </a:p>
          <a:p>
            <a:pPr marL="5715" algn="ctr">
              <a:lnSpc>
                <a:spcPts val="1730"/>
              </a:lnSpc>
            </a:pP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оп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11695" y="1280160"/>
            <a:ext cx="2427605" cy="5147945"/>
            <a:chOff x="6711695" y="1280160"/>
            <a:chExt cx="2427605" cy="514794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1695" y="1280160"/>
              <a:ext cx="2034413" cy="1869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11695" y="3378669"/>
              <a:ext cx="2427604" cy="304939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17257" y="3469385"/>
            <a:ext cx="1432560" cy="17202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10"/>
              </a:lnSpc>
              <a:spcBef>
                <a:spcPts val="11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Международный</a:t>
            </a:r>
            <a:endParaRPr sz="1500">
              <a:latin typeface="Calibri"/>
              <a:cs typeface="Calibri"/>
            </a:endParaRPr>
          </a:p>
          <a:p>
            <a:pPr marL="8255" algn="ctr">
              <a:lnSpc>
                <a:spcPts val="1639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форум</a:t>
            </a:r>
            <a:endParaRPr sz="1500">
              <a:latin typeface="Calibri"/>
              <a:cs typeface="Calibri"/>
            </a:endParaRPr>
          </a:p>
          <a:p>
            <a:pPr marL="1270" algn="ctr">
              <a:lnSpc>
                <a:spcPts val="1655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гражданского</a:t>
            </a:r>
            <a:endParaRPr sz="1500">
              <a:latin typeface="Calibri"/>
              <a:cs typeface="Calibri"/>
            </a:endParaRPr>
          </a:p>
          <a:p>
            <a:pPr marL="635" algn="ctr">
              <a:lnSpc>
                <a:spcPts val="1655"/>
              </a:lnSpc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639"/>
              </a:lnSpc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«МЫВМЕСТЕ»</a:t>
            </a:r>
            <a:endParaRPr sz="1500">
              <a:latin typeface="Calibri"/>
              <a:cs typeface="Calibri"/>
            </a:endParaRPr>
          </a:p>
          <a:p>
            <a:pPr marL="3175" algn="ctr">
              <a:lnSpc>
                <a:spcPts val="1639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5-7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декабря</a:t>
            </a:r>
            <a:endParaRPr sz="1500">
              <a:latin typeface="Calibri"/>
              <a:cs typeface="Calibri"/>
            </a:endParaRPr>
          </a:p>
          <a:p>
            <a:pPr marL="8255" algn="ctr">
              <a:lnSpc>
                <a:spcPts val="166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endParaRPr sz="1500">
              <a:latin typeface="Calibri"/>
              <a:cs typeface="Calibri"/>
            </a:endParaRPr>
          </a:p>
          <a:p>
            <a:pPr marL="7620" algn="ctr">
              <a:lnSpc>
                <a:spcPts val="1730"/>
              </a:lnSpc>
            </a:pP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4" name="Рисунок 23" descr="i (1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0"/>
            <a:ext cx="7849997" cy="8822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890"/>
              </a:spcBef>
            </a:pPr>
            <a:r>
              <a:rPr sz="3200" dirty="0"/>
              <a:t>ИНФОРМАЦИОННАЯ</a:t>
            </a:r>
            <a:r>
              <a:rPr sz="3200" spc="-50" dirty="0"/>
              <a:t> </a:t>
            </a:r>
            <a:r>
              <a:rPr sz="3200" spc="-10" dirty="0"/>
              <a:t>ОТКРЫТОСТЬ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4273" y="1864309"/>
            <a:ext cx="42589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https://ok.ru/gkusomikha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463" y="1787651"/>
            <a:ext cx="3104388" cy="30608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2152" y="1856232"/>
            <a:ext cx="502920" cy="5120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0403" y="4366787"/>
            <a:ext cx="493248" cy="493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4642" y="4123365"/>
            <a:ext cx="8549005" cy="147193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4015104">
              <a:lnSpc>
                <a:spcPct val="100000"/>
              </a:lnSpc>
              <a:spcBef>
                <a:spcPts val="2055"/>
              </a:spcBef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https://vk.com/club213345367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#НашОтрядСемья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2760" y="2795259"/>
            <a:ext cx="1144828" cy="11448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91700" y="5078468"/>
            <a:ext cx="1150506" cy="1150506"/>
          </a:xfrm>
          <a:prstGeom prst="rect">
            <a:avLst/>
          </a:prstGeom>
        </p:spPr>
      </p:pic>
      <p:pic>
        <p:nvPicPr>
          <p:cNvPr id="12" name="Рисунок 11" descr="i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59" y="0"/>
            <a:ext cx="6789166" cy="10010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920750" algn="ctr">
              <a:lnSpc>
                <a:spcPct val="100000"/>
              </a:lnSpc>
              <a:spcBef>
                <a:spcPts val="340"/>
              </a:spcBef>
            </a:pPr>
            <a:r>
              <a:rPr spc="-5" dirty="0"/>
              <a:t>Мультипликативность: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2532888"/>
            <a:ext cx="9144000" cy="4325620"/>
            <a:chOff x="0" y="2532888"/>
            <a:chExt cx="9144000" cy="4325620"/>
          </a:xfrm>
        </p:grpSpPr>
        <p:sp>
          <p:nvSpPr>
            <p:cNvPr id="5" name="object 5"/>
            <p:cNvSpPr/>
            <p:nvPr/>
          </p:nvSpPr>
          <p:spPr>
            <a:xfrm>
              <a:off x="0" y="6501384"/>
              <a:ext cx="9144000" cy="356870"/>
            </a:xfrm>
            <a:custGeom>
              <a:avLst/>
              <a:gdLst/>
              <a:ahLst/>
              <a:cxnLst/>
              <a:rect l="l" t="t" r="r" b="b"/>
              <a:pathLst>
                <a:path w="9144000" h="356870">
                  <a:moveTo>
                    <a:pt x="9144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9144000" y="35661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144" y="3282645"/>
              <a:ext cx="3291586" cy="3241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4207" y="2532888"/>
              <a:ext cx="2212721" cy="238645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232786" y="3174238"/>
            <a:ext cx="3661410" cy="21958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2584450" indent="118745">
              <a:lnSpc>
                <a:spcPct val="91500"/>
              </a:lnSpc>
              <a:spcBef>
                <a:spcPts val="24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требует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значительных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технических</a:t>
            </a:r>
            <a:endParaRPr sz="1400">
              <a:latin typeface="Calibri"/>
              <a:cs typeface="Calibri"/>
            </a:endParaRPr>
          </a:p>
          <a:p>
            <a:pPr marL="200025">
              <a:lnSpc>
                <a:spcPts val="155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ресурсов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"/>
              <a:cs typeface="Calibri"/>
            </a:endParaRPr>
          </a:p>
          <a:p>
            <a:pPr marL="2303145" marR="5080" indent="-238125">
              <a:lnSpc>
                <a:spcPct val="917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Проект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доступен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реализации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организациях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социального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обслуживания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1488" y="704087"/>
            <a:ext cx="2596768" cy="271564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8148" y="1434160"/>
            <a:ext cx="1161415" cy="12192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5080" algn="ctr">
              <a:lnSpc>
                <a:spcPct val="91800"/>
              </a:lnSpc>
              <a:spcBef>
                <a:spcPts val="244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Команда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проекта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готова </a:t>
            </a:r>
            <a:r>
              <a:rPr sz="14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поделиться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опытом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внедрения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практики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3771" y="2898597"/>
            <a:ext cx="2253869" cy="343801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43000" y="896111"/>
            <a:ext cx="2016125" cy="2953385"/>
            <a:chOff x="1143000" y="896111"/>
            <a:chExt cx="2016125" cy="295338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0" y="2212847"/>
              <a:ext cx="1133678" cy="16366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9736" y="896111"/>
              <a:ext cx="699388" cy="1321181"/>
            </a:xfrm>
            <a:prstGeom prst="rect">
              <a:avLst/>
            </a:prstGeom>
          </p:spPr>
        </p:pic>
      </p:grpSp>
      <p:pic>
        <p:nvPicPr>
          <p:cNvPr id="15" name="Рисунок 14" descr="i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07" y="28778"/>
            <a:ext cx="7953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Спасибо</a:t>
            </a:r>
            <a:r>
              <a:rPr sz="5400" spc="-30" dirty="0"/>
              <a:t> </a:t>
            </a:r>
            <a:r>
              <a:rPr sz="5400" spc="5" dirty="0"/>
              <a:t>за</a:t>
            </a:r>
            <a:r>
              <a:rPr sz="5400" spc="-25" dirty="0"/>
              <a:t> </a:t>
            </a:r>
            <a:r>
              <a:rPr sz="5400" dirty="0"/>
              <a:t>внимание!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216152"/>
            <a:ext cx="8901684" cy="5070348"/>
          </a:xfrm>
          <a:prstGeom prst="rect">
            <a:avLst/>
          </a:prstGeom>
        </p:spPr>
      </p:pic>
      <p:pic>
        <p:nvPicPr>
          <p:cNvPr id="5" name="Рисунок 4" descr="i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9" y="0"/>
            <a:ext cx="5298821" cy="11017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10" algn="ctr">
              <a:lnSpc>
                <a:spcPts val="5260"/>
              </a:lnSpc>
              <a:spcBef>
                <a:spcPts val="355"/>
              </a:spcBef>
            </a:pPr>
            <a:r>
              <a:rPr sz="4400" spc="-10" dirty="0"/>
              <a:t>Цель</a:t>
            </a:r>
            <a:r>
              <a:rPr sz="4400" spc="-35" dirty="0"/>
              <a:t> </a:t>
            </a:r>
            <a:r>
              <a:rPr sz="4400" dirty="0"/>
              <a:t>практики: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6472" y="919429"/>
            <a:ext cx="7752715" cy="1304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ts val="3354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Вовлечение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сотрудников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ts val="3350"/>
              </a:lnSpc>
            </a:pPr>
            <a:r>
              <a:rPr sz="2800" b="1" spc="-25" dirty="0">
                <a:latin typeface="Calibri"/>
                <a:cs typeface="Calibri"/>
              </a:rPr>
              <a:t>трудового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коллектива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членов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их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семей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354"/>
              </a:lnSpc>
            </a:pPr>
            <a:r>
              <a:rPr sz="2800" b="1" spc="5" dirty="0">
                <a:latin typeface="Calibri"/>
                <a:cs typeface="Calibri"/>
              </a:rPr>
              <a:t>в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добровольческую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(волонтерскую)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деятельность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68196" y="2153387"/>
            <a:ext cx="5979795" cy="4631055"/>
            <a:chOff x="1568196" y="2153387"/>
            <a:chExt cx="5979795" cy="46310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2153387"/>
              <a:ext cx="5979667" cy="46309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2" y="2350008"/>
              <a:ext cx="5399532" cy="4050791"/>
            </a:xfrm>
            <a:prstGeom prst="rect">
              <a:avLst/>
            </a:prstGeom>
          </p:spPr>
        </p:pic>
      </p:grpSp>
      <p:pic>
        <p:nvPicPr>
          <p:cNvPr id="9" name="Рисунок 8" descr="i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74420"/>
            <a:chOff x="0" y="0"/>
            <a:chExt cx="9144000" cy="1074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204" y="0"/>
              <a:ext cx="2994533" cy="1074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771" y="0"/>
              <a:ext cx="3684778" cy="10742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7945" algn="ctr">
              <a:lnSpc>
                <a:spcPct val="100000"/>
              </a:lnSpc>
              <a:spcBef>
                <a:spcPts val="165"/>
              </a:spcBef>
            </a:pPr>
            <a:r>
              <a:rPr sz="4400" spc="-5" dirty="0"/>
              <a:t>Задачи</a:t>
            </a:r>
            <a:r>
              <a:rPr sz="4400" spc="-15" dirty="0"/>
              <a:t> </a:t>
            </a:r>
            <a:r>
              <a:rPr sz="4400" spc="-5" dirty="0"/>
              <a:t>практики: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8" y="1042416"/>
            <a:ext cx="2738501" cy="16823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0466" y="1331476"/>
            <a:ext cx="2370455" cy="9639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Содействовать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формированию</a:t>
            </a:r>
            <a:endParaRPr sz="1400">
              <a:latin typeface="Calibri"/>
              <a:cs typeface="Calibri"/>
            </a:endParaRPr>
          </a:p>
          <a:p>
            <a:pPr marL="126364" marR="124460" indent="-1905" algn="ctr">
              <a:lnSpc>
                <a:spcPct val="91200"/>
              </a:lnSpc>
              <a:spcBef>
                <a:spcPts val="63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участников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проекта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представлений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основах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волонтерской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7539" y="1042416"/>
            <a:ext cx="2820797" cy="16823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24859" y="1235201"/>
            <a:ext cx="2498725" cy="1218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>
              <a:lnSpc>
                <a:spcPts val="1614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Участвовать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endParaRPr sz="1400">
              <a:latin typeface="Calibri"/>
              <a:cs typeface="Calibri"/>
            </a:endParaRPr>
          </a:p>
          <a:p>
            <a:pPr marL="209550" marR="5080" indent="-196850">
              <a:lnSpc>
                <a:spcPct val="91100"/>
              </a:lnSpc>
              <a:spcBef>
                <a:spcPts val="8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социально-значимых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инициатив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формирования образа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работника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8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человека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активной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жизненной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4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позицией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0759" y="1042416"/>
            <a:ext cx="2834513" cy="16823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28969" y="1332433"/>
            <a:ext cx="2507615" cy="10223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24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Внедрять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проекты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практики, направленные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повышение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жизни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получателей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социальных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услуг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ГКУ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«Михайловский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ЦСОН»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275" y="2903527"/>
            <a:ext cx="2718295" cy="16540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4454" y="2988691"/>
            <a:ext cx="2560320" cy="14154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905" algn="ctr">
              <a:lnSpc>
                <a:spcPct val="91800"/>
              </a:lnSpc>
              <a:spcBef>
                <a:spcPts val="24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дава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ия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профессиональных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личностных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ния 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совершения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добрых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дел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формирования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активной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ts val="155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жизненной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позиции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9417" y="2903527"/>
            <a:ext cx="2700466" cy="165401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84879" y="3085922"/>
            <a:ext cx="2186940" cy="12192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065" marR="5080" indent="-11430" algn="ctr">
              <a:lnSpc>
                <a:spcPct val="91800"/>
              </a:lnSpc>
              <a:spcBef>
                <a:spcPts val="244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Формировать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коммуникативные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навыки,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лидерские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качества, умение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работать в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команде, видеть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нестандартные способы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решения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27143" y="2903527"/>
            <a:ext cx="2700597" cy="165401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425565" y="3281248"/>
            <a:ext cx="2110105" cy="8261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нию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ру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повышению внутренней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лояльности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1555" y="4755149"/>
            <a:ext cx="2699947" cy="165401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2178" y="4839715"/>
            <a:ext cx="2402205" cy="14154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540" algn="ctr">
              <a:lnSpc>
                <a:spcPct val="91700"/>
              </a:lnSpc>
              <a:spcBef>
                <a:spcPts val="24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ру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спортивным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занятиям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проведению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пропагандистских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мероприятий,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способствующих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нию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8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жизни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отказу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вредных</a:t>
            </a:r>
            <a:endParaRPr sz="1400">
              <a:latin typeface="Calibri"/>
              <a:cs typeface="Calibri"/>
            </a:endParaRPr>
          </a:p>
          <a:p>
            <a:pPr marL="6350" algn="ctr">
              <a:lnSpc>
                <a:spcPts val="1614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привычек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19383" y="4755149"/>
            <a:ext cx="2695614" cy="165401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375152" y="5034737"/>
            <a:ext cx="2395855" cy="102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Способствовать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5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предупреждению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91100"/>
              </a:lnSpc>
              <a:spcBef>
                <a:spcPts val="8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профессионального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выгорания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сотрудников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повышению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мотивации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труду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3256" y="4755149"/>
            <a:ext cx="2711595" cy="165401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233540" y="5132959"/>
            <a:ext cx="2498090" cy="8255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2540" algn="ctr">
              <a:lnSpc>
                <a:spcPct val="91500"/>
              </a:lnSpc>
              <a:spcBef>
                <a:spcPts val="2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Пропагандировать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добровольческое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движение,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важнейший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фактор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современного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общества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Рисунок 24" descr="i (1)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6" y="0"/>
            <a:ext cx="6652006" cy="11017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984885" algn="ctr">
              <a:lnSpc>
                <a:spcPts val="5260"/>
              </a:lnSpc>
              <a:spcBef>
                <a:spcPts val="355"/>
              </a:spcBef>
            </a:pPr>
            <a:r>
              <a:rPr sz="4400" spc="-10" dirty="0"/>
              <a:t>Целевая</a:t>
            </a:r>
            <a:r>
              <a:rPr sz="4400" spc="25" dirty="0"/>
              <a:t> </a:t>
            </a:r>
            <a:r>
              <a:rPr sz="4400" spc="-5" dirty="0"/>
              <a:t>аудитория: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900620"/>
            <a:ext cx="9144000" cy="5957570"/>
            <a:chOff x="0" y="900620"/>
            <a:chExt cx="9144000" cy="5957570"/>
          </a:xfrm>
        </p:grpSpPr>
        <p:sp>
          <p:nvSpPr>
            <p:cNvPr id="5" name="object 5"/>
            <p:cNvSpPr/>
            <p:nvPr/>
          </p:nvSpPr>
          <p:spPr>
            <a:xfrm>
              <a:off x="0" y="6501384"/>
              <a:ext cx="9144000" cy="356870"/>
            </a:xfrm>
            <a:custGeom>
              <a:avLst/>
              <a:gdLst/>
              <a:ahLst/>
              <a:cxnLst/>
              <a:rect l="l" t="t" r="r" b="b"/>
              <a:pathLst>
                <a:path w="9144000" h="356870">
                  <a:moveTo>
                    <a:pt x="9144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9144000" y="35661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900620"/>
              <a:ext cx="4370704" cy="5559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2272232"/>
              <a:ext cx="3122548" cy="39089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1144" y="900620"/>
              <a:ext cx="4370704" cy="55594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71771" y="3463290"/>
            <a:ext cx="3994150" cy="226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1614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Получатели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ГКУ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endParaRPr sz="1400">
              <a:latin typeface="Calibri"/>
              <a:cs typeface="Calibri"/>
            </a:endParaRPr>
          </a:p>
          <a:p>
            <a:pPr marL="4445" algn="ctr">
              <a:lnSpc>
                <a:spcPts val="1614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«Михайловский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ЦСОН»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4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Семьи,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воспитывающие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детей-инвалидов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Многодетные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семьи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ts val="1614"/>
              </a:lnSpc>
              <a:spcBef>
                <a:spcPts val="4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Семьи,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находящиеся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трудной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жизненной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4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ts val="2160"/>
              </a:lnSpc>
              <a:spcBef>
                <a:spcPts val="6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Семьи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участников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специальной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военной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операции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Пожилые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одинокие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маломобильные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граждане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06823" y="1129283"/>
            <a:ext cx="4251960" cy="5056505"/>
            <a:chOff x="4306823" y="1129283"/>
            <a:chExt cx="4251960" cy="505650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1203" y="1129283"/>
              <a:ext cx="3497453" cy="22630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823" y="5271516"/>
              <a:ext cx="502793" cy="91423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09268" y="1380820"/>
            <a:ext cx="2595880" cy="66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Волонтеры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числа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сотрудников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ГКУ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«Ми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ск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члены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семей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Рисунок 13" descr="i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3" name="object 3"/>
            <p:cNvSpPr/>
            <p:nvPr/>
          </p:nvSpPr>
          <p:spPr>
            <a:xfrm>
              <a:off x="0" y="713231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5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42731" y="0"/>
              <a:ext cx="1001394" cy="786765"/>
            </a:xfrm>
            <a:custGeom>
              <a:avLst/>
              <a:gdLst/>
              <a:ahLst/>
              <a:cxnLst/>
              <a:rect l="l" t="t" r="r" b="b"/>
              <a:pathLst>
                <a:path w="1001395" h="786765">
                  <a:moveTo>
                    <a:pt x="1001268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1001268" y="786384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7616" y="141731"/>
              <a:ext cx="612648" cy="512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211185" cy="10101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419" y="38506"/>
            <a:ext cx="7561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Направления</a:t>
            </a:r>
            <a:r>
              <a:rPr spc="15" dirty="0"/>
              <a:t> </a:t>
            </a:r>
            <a:r>
              <a:rPr dirty="0"/>
              <a:t>деятельности: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79628" y="1062306"/>
            <a:ext cx="8580120" cy="1685289"/>
            <a:chOff x="279628" y="1062306"/>
            <a:chExt cx="8580120" cy="168528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628" y="1062306"/>
              <a:ext cx="8580044" cy="1684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196" y="1207008"/>
              <a:ext cx="1796669" cy="139890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79628" y="2850082"/>
            <a:ext cx="8580120" cy="1689100"/>
            <a:chOff x="279628" y="2850082"/>
            <a:chExt cx="8580120" cy="16891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628" y="2850082"/>
              <a:ext cx="8580044" cy="1689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196" y="2994659"/>
              <a:ext cx="1796669" cy="139890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9626" y="4637331"/>
            <a:ext cx="8579312" cy="168505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35200" y="986633"/>
            <a:ext cx="6482080" cy="47009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Социальное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добровольчество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65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мероприятий,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акций,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благотворительных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сборов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8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Участие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проектов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Всероссийская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акция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взаимопомощи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«МыВместе»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семьям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r>
              <a:rPr sz="14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СВО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«МыВместе.Опека»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libri"/>
              <a:buChar char="•"/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Экология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65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субботников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8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Сбор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макулатуры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Раздельный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сбор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мусора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Просветительские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акции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Участие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Всероссийской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акции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«Вода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Calibri"/>
              <a:buChar char="•"/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Донорство</a:t>
            </a:r>
            <a:endParaRPr sz="18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65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Донорство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крови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компонентов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ts val="1614"/>
              </a:lnSpc>
              <a:spcBef>
                <a:spcPts val="8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Информационно-просветительская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компания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направлениям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донорство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крови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4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донорство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костного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мозга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5195" y="4782248"/>
            <a:ext cx="1796669" cy="1394333"/>
          </a:xfrm>
          <a:prstGeom prst="rect">
            <a:avLst/>
          </a:prstGeom>
        </p:spPr>
      </p:pic>
      <p:pic>
        <p:nvPicPr>
          <p:cNvPr id="18" name="Рисунок 17" descr="i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596" y="0"/>
            <a:ext cx="6423533" cy="1074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50"/>
              </a:spcBef>
              <a:tabLst>
                <a:tab pos="2999740" algn="l"/>
              </a:tabLst>
            </a:pPr>
            <a:r>
              <a:rPr sz="4400" dirty="0"/>
              <a:t>Участие</a:t>
            </a:r>
            <a:r>
              <a:rPr sz="4400" spc="-20" dirty="0"/>
              <a:t> </a:t>
            </a:r>
            <a:r>
              <a:rPr sz="4400" spc="-5" dirty="0"/>
              <a:t>в	проектах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882396"/>
            <a:ext cx="9144000" cy="5975985"/>
            <a:chOff x="0" y="882396"/>
            <a:chExt cx="9144000" cy="59759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2396"/>
              <a:ext cx="1444625" cy="2107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01384"/>
              <a:ext cx="9144000" cy="356870"/>
            </a:xfrm>
            <a:custGeom>
              <a:avLst/>
              <a:gdLst/>
              <a:ahLst/>
              <a:cxnLst/>
              <a:rect l="l" t="t" r="r" b="b"/>
              <a:pathLst>
                <a:path w="9144000" h="356870">
                  <a:moveTo>
                    <a:pt x="9144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9144000" y="35661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3299" y="1781048"/>
            <a:ext cx="1118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де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0452" y="891539"/>
            <a:ext cx="7808849" cy="14034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75994" y="1077263"/>
            <a:ext cx="6837680" cy="9404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latin typeface="Calibri"/>
                <a:cs typeface="Calibri"/>
              </a:rPr>
              <a:t>Всероссийская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экологическая</a:t>
            </a:r>
            <a:r>
              <a:rPr sz="1400" b="1" spc="-5" dirty="0">
                <a:latin typeface="Calibri"/>
                <a:cs typeface="Calibri"/>
              </a:rPr>
              <a:t> акция «Вода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России»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latin typeface="Calibri"/>
                <a:cs typeface="Calibri"/>
              </a:rPr>
              <a:t>Всероссийская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акция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взаимопомощи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«МыВместе»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5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latin typeface="Calibri"/>
                <a:cs typeface="Calibri"/>
              </a:rPr>
              <a:t>Программа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длительного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сопровождения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семей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военнослужащих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«МыВместе.Опека»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latin typeface="Calibri"/>
                <a:cs typeface="Calibri"/>
              </a:rPr>
              <a:t>Всероссийская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акция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восстановлению </a:t>
            </a:r>
            <a:r>
              <a:rPr sz="1400" b="1" spc="5" dirty="0">
                <a:latin typeface="Calibri"/>
                <a:cs typeface="Calibri"/>
              </a:rPr>
              <a:t>лесов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«Сохраним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лес»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679192"/>
            <a:ext cx="9139555" cy="2103120"/>
            <a:chOff x="0" y="2679192"/>
            <a:chExt cx="9139555" cy="21031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79192"/>
              <a:ext cx="1444625" cy="2102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452" y="2688336"/>
              <a:ext cx="7808849" cy="14034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5011" y="3099357"/>
            <a:ext cx="6363335" cy="7150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487805" indent="-114935">
              <a:lnSpc>
                <a:spcPct val="100000"/>
              </a:lnSpc>
              <a:spcBef>
                <a:spcPts val="215"/>
              </a:spcBef>
              <a:buFont typeface="Calibri"/>
              <a:buChar char="•"/>
              <a:tabLst>
                <a:tab pos="1488440" algn="l"/>
              </a:tabLst>
            </a:pPr>
            <a:r>
              <a:rPr sz="1400" b="1" spc="-15" dirty="0">
                <a:latin typeface="Calibri"/>
                <a:cs typeface="Calibri"/>
              </a:rPr>
              <a:t>Школа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молодого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донора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Волгоградской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области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«Я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Донор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34»</a:t>
            </a:r>
            <a:endParaRPr sz="1400">
              <a:latin typeface="Calibri"/>
              <a:cs typeface="Calibri"/>
            </a:endParaRPr>
          </a:p>
          <a:p>
            <a:pPr marL="1487805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488440" algn="l"/>
              </a:tabLst>
            </a:pPr>
            <a:r>
              <a:rPr sz="1400" b="1" spc="-5" dirty="0">
                <a:latin typeface="Calibri"/>
                <a:cs typeface="Calibri"/>
              </a:rPr>
              <a:t>Благотворительный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проект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«Мечтай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мной»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Региональные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471377"/>
            <a:ext cx="1508633" cy="210756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571" y="5368493"/>
            <a:ext cx="1339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Муниципальные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452" y="4480534"/>
            <a:ext cx="7808849" cy="140347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75994" y="4567275"/>
            <a:ext cx="7496809" cy="11372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219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latin typeface="Calibri"/>
                <a:cs typeface="Calibri"/>
              </a:rPr>
              <a:t>Центр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развития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волонтерского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движения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сфере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адаптивного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спорта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«Друг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особого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ребёнка»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latin typeface="Calibri"/>
                <a:cs typeface="Calibri"/>
              </a:rPr>
              <a:t>Мобильный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микро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реабилитационный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центр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АФК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«Эдельвейс»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dirty="0">
                <a:latin typeface="Calibri"/>
                <a:cs typeface="Calibri"/>
              </a:rPr>
              <a:t>Программа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комплексной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реабилитации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социальной адаптации </a:t>
            </a:r>
            <a:r>
              <a:rPr sz="1400" b="1" dirty="0">
                <a:latin typeface="Calibri"/>
                <a:cs typeface="Calibri"/>
              </a:rPr>
              <a:t>«Планета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Бочча»</a:t>
            </a:r>
            <a:endParaRPr sz="1400">
              <a:latin typeface="Calibri"/>
              <a:cs typeface="Calibri"/>
            </a:endParaRPr>
          </a:p>
          <a:p>
            <a:pPr marL="127000" indent="-114935">
              <a:lnSpc>
                <a:spcPts val="1614"/>
              </a:lnSpc>
              <a:spcBef>
                <a:spcPts val="120"/>
              </a:spcBef>
              <a:buFont typeface="Calibri"/>
              <a:buChar char="•"/>
              <a:tabLst>
                <a:tab pos="127635" algn="l"/>
              </a:tabLst>
            </a:pPr>
            <a:r>
              <a:rPr sz="1400" b="1" spc="-5" dirty="0">
                <a:latin typeface="Calibri"/>
                <a:cs typeface="Calibri"/>
              </a:rPr>
              <a:t>Инновационный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вид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двигательной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активности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для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детей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ДЦП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«Рэйсраннинг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5" dirty="0">
                <a:latin typeface="Calibri"/>
                <a:cs typeface="Calibri"/>
              </a:rPr>
              <a:t> доступный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4"/>
              </a:lnSpc>
            </a:pPr>
            <a:r>
              <a:rPr sz="1400" b="1" spc="-5" dirty="0">
                <a:latin typeface="Calibri"/>
                <a:cs typeface="Calibri"/>
              </a:rPr>
              <a:t>спорт»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Рисунок 17" descr="i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28369"/>
            <a:chOff x="0" y="0"/>
            <a:chExt cx="9144000" cy="9283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7616" y="141731"/>
              <a:ext cx="612648" cy="512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211058" cy="8455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499" y="154686"/>
            <a:ext cx="77819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Количественные</a:t>
            </a:r>
            <a:r>
              <a:rPr sz="2800" spc="-110" dirty="0"/>
              <a:t> </a:t>
            </a:r>
            <a:r>
              <a:rPr sz="2800" dirty="0"/>
              <a:t>показатели</a:t>
            </a:r>
            <a:r>
              <a:rPr sz="2800" spc="-60" dirty="0"/>
              <a:t> </a:t>
            </a:r>
            <a:r>
              <a:rPr sz="2800" dirty="0"/>
              <a:t>за</a:t>
            </a:r>
            <a:r>
              <a:rPr sz="2800" spc="-10" dirty="0"/>
              <a:t> </a:t>
            </a:r>
            <a:r>
              <a:rPr sz="2800" spc="10" dirty="0"/>
              <a:t>2022</a:t>
            </a:r>
            <a:r>
              <a:rPr sz="2800" spc="-15" dirty="0"/>
              <a:t> </a:t>
            </a:r>
            <a:r>
              <a:rPr sz="2800" dirty="0"/>
              <a:t>год: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805939"/>
            <a:ext cx="3221990" cy="1678305"/>
            <a:chOff x="0" y="1805939"/>
            <a:chExt cx="3221990" cy="16783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3112" y="2570674"/>
              <a:ext cx="578457" cy="1145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05939"/>
              <a:ext cx="3085973" cy="167779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0375" y="2074240"/>
            <a:ext cx="1926589" cy="10509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73050" marR="260350" indent="1905" algn="ctr">
              <a:lnSpc>
                <a:spcPct val="90900"/>
              </a:lnSpc>
              <a:spcBef>
                <a:spcPts val="2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Волонтеры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сотрудника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учреждения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11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семей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1255" y="1805939"/>
            <a:ext cx="3276600" cy="1678305"/>
            <a:chOff x="3191255" y="1805939"/>
            <a:chExt cx="3276600" cy="16783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9232" y="2570674"/>
              <a:ext cx="578457" cy="1145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255" y="1805939"/>
              <a:ext cx="3149981" cy="167779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369690" y="2200402"/>
            <a:ext cx="2405380" cy="79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Обучающие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занятия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волонтёров:</a:t>
            </a:r>
            <a:endParaRPr sz="1800">
              <a:latin typeface="Calibri"/>
              <a:cs typeface="Calibri"/>
            </a:endParaRPr>
          </a:p>
          <a:p>
            <a:pPr marL="3175" algn="ctr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43583" y="1805939"/>
            <a:ext cx="7896225" cy="2263140"/>
            <a:chOff x="1243583" y="1805939"/>
            <a:chExt cx="7896225" cy="226314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3583" y="3401606"/>
              <a:ext cx="6583553" cy="6673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6519" y="1805939"/>
              <a:ext cx="2692780" cy="16777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968997" y="1948941"/>
            <a:ext cx="1704339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Мероприятия: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64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экология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6,</a:t>
            </a:r>
            <a:endParaRPr sz="1800">
              <a:latin typeface="Calibri"/>
              <a:cs typeface="Calibri"/>
            </a:endParaRPr>
          </a:p>
          <a:p>
            <a:pPr marL="12700" marR="5080" indent="-2540" algn="ctr">
              <a:lnSpc>
                <a:spcPct val="91700"/>
              </a:lnSpc>
              <a:spcBef>
                <a:spcPts val="9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донорство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социальное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направление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3995902"/>
            <a:ext cx="3221990" cy="1678305"/>
            <a:chOff x="0" y="3995902"/>
            <a:chExt cx="3221990" cy="167830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3112" y="4760662"/>
              <a:ext cx="578457" cy="114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995902"/>
              <a:ext cx="3213989" cy="16777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7827" y="4517212"/>
            <a:ext cx="155702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Партнеры: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5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00400" y="3995902"/>
            <a:ext cx="3267710" cy="1678305"/>
            <a:chOff x="3200400" y="3995902"/>
            <a:chExt cx="3267710" cy="167830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9232" y="4760662"/>
              <a:ext cx="578457" cy="1145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0400" y="3995902"/>
              <a:ext cx="2738501" cy="167779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53409" y="4517212"/>
            <a:ext cx="183959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ts val="205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Благополучатели: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46520" y="3995902"/>
            <a:ext cx="2692780" cy="167779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872985" y="4140149"/>
            <a:ext cx="1893570" cy="13023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4615" marR="88265" indent="3810" algn="ctr">
              <a:lnSpc>
                <a:spcPct val="90900"/>
              </a:lnSpc>
              <a:spcBef>
                <a:spcPts val="29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Участие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аз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мероприятиях: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88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форума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Рисунок 28" descr="i (1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28369"/>
            <a:chOff x="0" y="0"/>
            <a:chExt cx="9144000" cy="92836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43240" cy="786765"/>
            </a:xfrm>
            <a:custGeom>
              <a:avLst/>
              <a:gdLst/>
              <a:ahLst/>
              <a:cxnLst/>
              <a:rect l="l" t="t" r="r" b="b"/>
              <a:pathLst>
                <a:path w="8143240" h="786765">
                  <a:moveTo>
                    <a:pt x="8142732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8142732" y="786384"/>
                  </a:lnTo>
                  <a:lnTo>
                    <a:pt x="8142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0"/>
              <a:ext cx="4626610" cy="9097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1084" y="0"/>
              <a:ext cx="3899789" cy="909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0">
              <a:lnSpc>
                <a:spcPts val="4410"/>
              </a:lnSpc>
            </a:pPr>
            <a:r>
              <a:rPr spc="-5" dirty="0"/>
              <a:t>Качественные</a:t>
            </a:r>
            <a:r>
              <a:rPr spc="10" dirty="0"/>
              <a:t> </a:t>
            </a:r>
            <a:r>
              <a:rPr spc="-10" dirty="0"/>
              <a:t>показатели: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41731"/>
            <a:ext cx="9144000" cy="6716395"/>
            <a:chOff x="0" y="141731"/>
            <a:chExt cx="9144000" cy="67163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7616" y="141731"/>
              <a:ext cx="612648" cy="5120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501384"/>
              <a:ext cx="9144000" cy="356870"/>
            </a:xfrm>
            <a:custGeom>
              <a:avLst/>
              <a:gdLst/>
              <a:ahLst/>
              <a:cxnLst/>
              <a:rect l="l" t="t" r="r" b="b"/>
              <a:pathLst>
                <a:path w="9144000" h="356870">
                  <a:moveTo>
                    <a:pt x="9144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9144000" y="35661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04621"/>
              <a:ext cx="4539869" cy="57651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2783" y="1051155"/>
            <a:ext cx="405765" cy="4431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45"/>
              </a:lnSpc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Корпоративные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волонтёры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63" y="900633"/>
            <a:ext cx="3662045" cy="56965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7983" y="1206830"/>
            <a:ext cx="3378200" cy="14890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715" algn="just">
              <a:lnSpc>
                <a:spcPct val="91700"/>
              </a:lnSpc>
              <a:spcBef>
                <a:spcPts val="245"/>
              </a:spcBef>
              <a:tabLst>
                <a:tab pos="1901189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приобретение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необходимых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реализации	профессиональной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знаний,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умений,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навыков,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а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важных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личностных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качеств;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  <a:spcBef>
                <a:spcPts val="44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79%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повышение</a:t>
            </a:r>
            <a:r>
              <a:rPr sz="14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мотивации</a:t>
            </a:r>
            <a:r>
              <a:rPr sz="14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трудовой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983" y="2726182"/>
            <a:ext cx="1594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6260" algn="l"/>
                <a:tab pos="844550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%	-	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983" y="2922473"/>
            <a:ext cx="13036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эмоционального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0241" y="2726182"/>
            <a:ext cx="1576705" cy="43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5"/>
              </a:spcBef>
              <a:tabLst>
                <a:tab pos="1068705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улучшение	психо-</a:t>
            </a:r>
            <a:endParaRPr sz="1400">
              <a:latin typeface="Calibri"/>
              <a:cs typeface="Calibri"/>
            </a:endParaRPr>
          </a:p>
          <a:p>
            <a:pPr marL="94615">
              <a:lnSpc>
                <a:spcPts val="1614"/>
              </a:lnSpc>
              <a:tabLst>
                <a:tab pos="1466850" algn="l"/>
              </a:tabLst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ния	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983" y="3115182"/>
            <a:ext cx="3119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гармонизацию атмосферы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коллективе;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9926" y="3389198"/>
            <a:ext cx="2058035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1196975" algn="l"/>
              </a:tabLst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	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76200">
              <a:lnSpc>
                <a:spcPts val="1595"/>
              </a:lnSpc>
              <a:tabLst>
                <a:tab pos="387350" algn="l"/>
                <a:tab pos="1462405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совершения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добрых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983" y="3389198"/>
            <a:ext cx="126111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844550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100%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50"/>
              </a:lnSpc>
              <a:spcBef>
                <a:spcPts val="75"/>
              </a:spcBef>
            </a:pP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ние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дел;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983" y="4048505"/>
            <a:ext cx="3378835" cy="23806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6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92%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улучшение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общего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самочувствия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состояния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здоровья;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отказ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вредных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привычек;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  <a:spcBef>
                <a:spcPts val="44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67%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стали</a:t>
            </a:r>
            <a:r>
              <a:rPr sz="14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заниматься</a:t>
            </a:r>
            <a:r>
              <a:rPr sz="14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физкультурой</a:t>
            </a:r>
            <a:r>
              <a:rPr sz="14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регулярной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основе;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выполнили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нормы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ВСК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ГТО;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  <a:spcBef>
                <a:spcPts val="44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36%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стали</a:t>
            </a:r>
            <a:r>
              <a:rPr sz="14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кадровыми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донорами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крови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компонентов;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  <a:spcBef>
                <a:spcPts val="450"/>
              </a:spcBef>
              <a:tabLst>
                <a:tab pos="520065" algn="l"/>
                <a:tab pos="771525" algn="l"/>
                <a:tab pos="1649730" algn="l"/>
                <a:tab pos="2788920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91%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	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занялись	раздельным	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сбором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мусора.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0852" y="804621"/>
            <a:ext cx="4608449" cy="576516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762144" y="1052767"/>
            <a:ext cx="405765" cy="2773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45"/>
              </a:lnSpc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Благополучатели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83964" y="900633"/>
            <a:ext cx="4768850" cy="5669280"/>
            <a:chOff x="4283964" y="900633"/>
            <a:chExt cx="4768850" cy="566928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4" y="5125212"/>
              <a:ext cx="772502" cy="8868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34256" y="5152643"/>
              <a:ext cx="676910" cy="791210"/>
            </a:xfrm>
            <a:custGeom>
              <a:avLst/>
              <a:gdLst/>
              <a:ahLst/>
              <a:cxnLst/>
              <a:rect l="l" t="t" r="r" b="b"/>
              <a:pathLst>
                <a:path w="676910" h="791210">
                  <a:moveTo>
                    <a:pt x="0" y="0"/>
                  </a:moveTo>
                  <a:lnTo>
                    <a:pt x="0" y="790955"/>
                  </a:lnTo>
                  <a:lnTo>
                    <a:pt x="676656" y="395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4256" y="5152643"/>
              <a:ext cx="676910" cy="791210"/>
            </a:xfrm>
            <a:custGeom>
              <a:avLst/>
              <a:gdLst/>
              <a:ahLst/>
              <a:cxnLst/>
              <a:rect l="l" t="t" r="r" b="b"/>
              <a:pathLst>
                <a:path w="676910" h="791210">
                  <a:moveTo>
                    <a:pt x="0" y="0"/>
                  </a:moveTo>
                  <a:lnTo>
                    <a:pt x="676656" y="395477"/>
                  </a:lnTo>
                  <a:lnTo>
                    <a:pt x="0" y="79095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2956" y="900633"/>
              <a:ext cx="3689477" cy="566915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527294" y="1474978"/>
            <a:ext cx="214630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60780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инвалидов	отмечается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27294" y="1250391"/>
            <a:ext cx="3369310" cy="491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ts val="1814"/>
              </a:lnSpc>
              <a:spcBef>
                <a:spcPts val="135"/>
              </a:spcBef>
              <a:tabLst>
                <a:tab pos="383540" algn="l"/>
                <a:tab pos="2167890" algn="l"/>
                <a:tab pos="2560955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У	детей-инвалидов	и	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молодых</a:t>
            </a:r>
            <a:endParaRPr sz="1550">
              <a:latin typeface="Calibri"/>
              <a:cs typeface="Calibri"/>
            </a:endParaRPr>
          </a:p>
          <a:p>
            <a:pPr marR="6350" algn="r">
              <a:lnSpc>
                <a:spcPts val="1814"/>
              </a:lnSpc>
            </a:pP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повышение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27294" y="1694434"/>
            <a:ext cx="175768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реабилитационного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7294" y="1918842"/>
            <a:ext cx="208788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69670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spc="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47381" y="2142871"/>
            <a:ext cx="13462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05166" y="1694434"/>
            <a:ext cx="1092835" cy="7156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4450" marR="5080" indent="-32384" algn="just">
              <a:lnSpc>
                <a:spcPct val="94900"/>
              </a:lnSpc>
              <a:spcBef>
                <a:spcPts val="22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оте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а, 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физической </a:t>
            </a:r>
            <a:r>
              <a:rPr sz="1550" spc="-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8965" y="2367153"/>
            <a:ext cx="193675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49400" algn="l"/>
              </a:tabLst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сш</a:t>
            </a:r>
            <a:r>
              <a:rPr sz="1550" spc="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ети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27294" y="2142871"/>
            <a:ext cx="1262380" cy="7156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4900"/>
              </a:lnSpc>
              <a:spcBef>
                <a:spcPts val="225"/>
              </a:spcBef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реа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50" spc="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ац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адаптации,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94372" y="2591180"/>
            <a:ext cx="210121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42365" algn="l"/>
              </a:tabLst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контактов,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улучшение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27294" y="2810332"/>
            <a:ext cx="3371850" cy="492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35"/>
              </a:spcBef>
              <a:tabLst>
                <a:tab pos="1242695" algn="l"/>
                <a:tab pos="2477770" algn="l"/>
                <a:tab pos="2797810" algn="l"/>
              </a:tabLst>
            </a:pP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тив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тато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эмоционального</a:t>
            </a:r>
            <a:r>
              <a:rPr sz="15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состояния.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26377" y="3346196"/>
            <a:ext cx="206756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02615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	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маломобильные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53225" y="3569919"/>
            <a:ext cx="21418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25575" algn="l"/>
              </a:tabLst>
            </a:pP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получившие	помощь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27294" y="3346196"/>
            <a:ext cx="907415" cy="7156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760"/>
              </a:lnSpc>
              <a:spcBef>
                <a:spcPts val="27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Пожилые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550" spc="6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е, 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отмечают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56375" y="3794505"/>
            <a:ext cx="233934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5765" algn="l"/>
                <a:tab pos="1215390" algn="l"/>
                <a:tab pos="2217420" algn="l"/>
              </a:tabLst>
            </a:pP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тру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550" spc="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27294" y="4018229"/>
            <a:ext cx="3368040" cy="7112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24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необходимость.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них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появилось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чувство,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что их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бросят в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сложное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 что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одни.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27294" y="4773548"/>
            <a:ext cx="235648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40105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Семьи	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мобилизованных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27294" y="4773548"/>
            <a:ext cx="3367404" cy="491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715" algn="r">
              <a:lnSpc>
                <a:spcPts val="1810"/>
              </a:lnSpc>
              <a:spcBef>
                <a:spcPts val="13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ts val="1810"/>
              </a:lnSpc>
              <a:tabLst>
                <a:tab pos="1042669" algn="l"/>
                <a:tab pos="2190750" algn="l"/>
                <a:tab pos="2483485" algn="l"/>
              </a:tabLst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чувствуют	поддержку	и	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снижения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27294" y="5221985"/>
            <a:ext cx="269303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уровня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тревожности</a:t>
            </a:r>
            <a:r>
              <a:rPr sz="15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стресса.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6" name="Рисунок 45" descr="i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888" y="0"/>
            <a:ext cx="6542277" cy="10468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ts val="5230"/>
              </a:lnSpc>
            </a:pPr>
            <a:r>
              <a:rPr sz="4400" spc="-10" dirty="0"/>
              <a:t>Партнеры</a:t>
            </a:r>
            <a:r>
              <a:rPr sz="4400" spc="40" dirty="0"/>
              <a:t> </a:t>
            </a:r>
            <a:r>
              <a:rPr sz="4400" spc="-5" dirty="0"/>
              <a:t>проекта: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6501384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9144000" y="0"/>
                </a:moveTo>
                <a:lnTo>
                  <a:pt x="0" y="0"/>
                </a:lnTo>
                <a:lnTo>
                  <a:pt x="0" y="356615"/>
                </a:lnTo>
                <a:lnTo>
                  <a:pt x="9144000" y="356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56132" y="973886"/>
            <a:ext cx="1911350" cy="1702435"/>
            <a:chOff x="1056132" y="973886"/>
            <a:chExt cx="1911350" cy="17024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41" y="1262684"/>
              <a:ext cx="233680" cy="14134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132" y="973886"/>
              <a:ext cx="1910969" cy="11839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53438" y="1353388"/>
            <a:ext cx="1325245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ист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ац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7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Михайловка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6132" y="2336304"/>
            <a:ext cx="1911350" cy="1721485"/>
            <a:chOff x="1056132" y="2336304"/>
            <a:chExt cx="1911350" cy="17214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4168" y="2606039"/>
              <a:ext cx="262890" cy="14516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32" y="2336304"/>
              <a:ext cx="1910969" cy="1184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25092" y="2715209"/>
            <a:ext cx="1592580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Михайловская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городская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75"/>
              </a:lnSpc>
            </a:pP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Дума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56132" y="3694176"/>
            <a:ext cx="1915795" cy="1725930"/>
            <a:chOff x="1056132" y="3694176"/>
            <a:chExt cx="1915795" cy="172593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4168" y="3968496"/>
              <a:ext cx="262890" cy="1451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132" y="3694176"/>
              <a:ext cx="1915541" cy="118859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97965" y="4000627"/>
            <a:ext cx="1631950" cy="506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05" algn="ctr">
              <a:lnSpc>
                <a:spcPts val="1270"/>
              </a:lnSpc>
              <a:spcBef>
                <a:spcPts val="114"/>
              </a:spcBef>
            </a:pP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МРО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ВОИ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25"/>
              </a:lnSpc>
            </a:pP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ts val="127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инвалидов»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2416" y="5056632"/>
            <a:ext cx="2891790" cy="1184275"/>
            <a:chOff x="1042416" y="5056632"/>
            <a:chExt cx="2891790" cy="118427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6464" y="5244084"/>
              <a:ext cx="2507741" cy="2583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416" y="5056632"/>
              <a:ext cx="1938401" cy="118400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70228" y="5362447"/>
            <a:ext cx="1692910" cy="5067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70" algn="ctr">
              <a:lnSpc>
                <a:spcPts val="1220"/>
              </a:lnSpc>
              <a:spcBef>
                <a:spcPts val="240"/>
              </a:spcBef>
            </a:pP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нтр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изи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ив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дг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ихайл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70147" y="3968496"/>
            <a:ext cx="1920239" cy="2272665"/>
            <a:chOff x="3470147" y="3968496"/>
            <a:chExt cx="1920239" cy="227266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8183" y="3968496"/>
              <a:ext cx="258317" cy="14516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0147" y="5056632"/>
              <a:ext cx="1920113" cy="118400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612260" y="5208778"/>
            <a:ext cx="1636395" cy="8134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5080" indent="-342900">
              <a:lnSpc>
                <a:spcPct val="92800"/>
              </a:lnSpc>
              <a:spcBef>
                <a:spcPts val="210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Отд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  Всероссийской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Общественной</a:t>
            </a:r>
            <a:endParaRPr sz="1100">
              <a:latin typeface="Calibri"/>
              <a:cs typeface="Calibri"/>
            </a:endParaRPr>
          </a:p>
          <a:p>
            <a:pPr marL="80645">
              <a:lnSpc>
                <a:spcPts val="1140"/>
              </a:lnSpc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100">
              <a:latin typeface="Calibri"/>
              <a:cs typeface="Calibri"/>
            </a:endParaRPr>
          </a:p>
          <a:p>
            <a:pPr marL="62865">
              <a:lnSpc>
                <a:spcPts val="1270"/>
              </a:lnSpc>
            </a:pP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70147" y="2606039"/>
            <a:ext cx="1911350" cy="2277110"/>
            <a:chOff x="3470147" y="2606039"/>
            <a:chExt cx="1911350" cy="2277110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8183" y="2606039"/>
              <a:ext cx="258317" cy="14516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0147" y="3694175"/>
              <a:ext cx="1910969" cy="118859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657980" y="4000627"/>
            <a:ext cx="1544955" cy="5067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270" algn="ctr">
              <a:lnSpc>
                <a:spcPts val="1230"/>
              </a:lnSpc>
              <a:spcBef>
                <a:spcPts val="229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нтр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"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г.Михайловка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70147" y="1243583"/>
            <a:ext cx="1911350" cy="2277110"/>
            <a:chOff x="3470147" y="1243583"/>
            <a:chExt cx="1911350" cy="2277110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8183" y="1243583"/>
              <a:ext cx="258317" cy="14516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0147" y="2336304"/>
              <a:ext cx="1910969" cy="118400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630548" y="2484831"/>
            <a:ext cx="1604010" cy="81406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МКУ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"Социально-</a:t>
            </a:r>
            <a:endParaRPr sz="1100">
              <a:latin typeface="Calibri"/>
              <a:cs typeface="Calibri"/>
            </a:endParaRPr>
          </a:p>
          <a:p>
            <a:pPr marL="12700" marR="5080" indent="-635" algn="ctr">
              <a:lnSpc>
                <a:spcPct val="91900"/>
              </a:lnSpc>
              <a:spcBef>
                <a:spcPts val="60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нтр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" 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дс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га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Михайловка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70147" y="973886"/>
            <a:ext cx="2878455" cy="1184275"/>
            <a:chOff x="3470147" y="973886"/>
            <a:chExt cx="2878455" cy="1184275"/>
          </a:xfrm>
        </p:grpSpPr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40479" y="1161287"/>
              <a:ext cx="2507742" cy="2583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70147" y="973886"/>
              <a:ext cx="1910969" cy="11839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840860" y="1353388"/>
            <a:ext cx="1181100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МКОУ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СДЮТИЭ</a:t>
            </a:r>
            <a:endParaRPr sz="1100">
              <a:latin typeface="Calibri"/>
              <a:cs typeface="Calibri"/>
            </a:endParaRPr>
          </a:p>
          <a:p>
            <a:pPr marL="3175" algn="ctr">
              <a:lnSpc>
                <a:spcPts val="1275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г.Михайловка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884164" y="973886"/>
            <a:ext cx="1911350" cy="1721485"/>
            <a:chOff x="5884164" y="973886"/>
            <a:chExt cx="1911350" cy="172148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67628" y="1243583"/>
              <a:ext cx="262889" cy="14516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84164" y="973886"/>
              <a:ext cx="1910968" cy="118397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054090" y="1353388"/>
            <a:ext cx="1589405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жный</a:t>
            </a: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нт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75"/>
              </a:lnSpc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84164" y="2336304"/>
            <a:ext cx="1911350" cy="1721485"/>
            <a:chOff x="5884164" y="2336304"/>
            <a:chExt cx="1911350" cy="172148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67628" y="2606039"/>
              <a:ext cx="262889" cy="14516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84164" y="2336304"/>
              <a:ext cx="1910968" cy="118400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109208" y="2608528"/>
            <a:ext cx="1471930" cy="567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5"/>
              </a:lnSpc>
              <a:spcBef>
                <a:spcPts val="114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айл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стн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75"/>
              </a:lnSpc>
            </a:pP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884164" y="3694176"/>
            <a:ext cx="1911350" cy="1725930"/>
            <a:chOff x="5884164" y="3694176"/>
            <a:chExt cx="1911350" cy="1725930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7628" y="3968496"/>
              <a:ext cx="262889" cy="145160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4164" y="3694176"/>
              <a:ext cx="1910968" cy="118859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154928" y="4077461"/>
            <a:ext cx="1383665" cy="351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270"/>
              </a:lnSpc>
              <a:spcBef>
                <a:spcPts val="114"/>
              </a:spcBef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7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ВолгГТУ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84164" y="5056632"/>
            <a:ext cx="1910968" cy="1184008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333235" y="5332603"/>
            <a:ext cx="1056640" cy="5664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170" marR="91440" indent="-18415">
              <a:lnSpc>
                <a:spcPts val="1220"/>
              </a:lnSpc>
              <a:spcBef>
                <a:spcPts val="240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-  политическая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100" b="1" spc="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1" name="Рисунок 50" descr="i (1)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153401" y="0"/>
            <a:ext cx="9906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744</Words>
  <Application>Microsoft Office PowerPoint</Application>
  <PresentationFormat>Экран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«Корпоративный добровольческий отряд «Семья»</vt:lpstr>
      <vt:lpstr>Цель практики:</vt:lpstr>
      <vt:lpstr>Задачи практики:</vt:lpstr>
      <vt:lpstr>Целевая аудитория:</vt:lpstr>
      <vt:lpstr>Направления деятельности:</vt:lpstr>
      <vt:lpstr>Участие в проектах</vt:lpstr>
      <vt:lpstr>Количественные показатели за 2022 год:</vt:lpstr>
      <vt:lpstr>Качественные показатели:</vt:lpstr>
      <vt:lpstr>Партнеры проекта:</vt:lpstr>
      <vt:lpstr>Повышение квалификации  по теме добровольчества:</vt:lpstr>
      <vt:lpstr>ИНФОРМАЦИОННАЯ ОТКРЫТОСТЬ</vt:lpstr>
      <vt:lpstr>Мультипликативность: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«Корпоративный добровольческий отряд «Семья»</dc:title>
  <cp:lastModifiedBy>321</cp:lastModifiedBy>
  <cp:revision>2</cp:revision>
  <dcterms:created xsi:type="dcterms:W3CDTF">2023-04-25T12:02:23Z</dcterms:created>
  <dcterms:modified xsi:type="dcterms:W3CDTF">2023-04-25T12:07:04Z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2023-04-25T00:00:00Z</vt:filetime>
  </property>
</Properties>
</file>