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809" r:id="rId2"/>
    <p:sldId id="815" r:id="rId3"/>
    <p:sldId id="816" r:id="rId4"/>
  </p:sldIdLst>
  <p:sldSz cx="9144000" cy="5143500" type="screen16x9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860000"/>
    <a:srgbClr val="324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71" autoAdjust="0"/>
    <p:restoredTop sz="98233" autoAdjust="0"/>
  </p:normalViewPr>
  <p:slideViewPr>
    <p:cSldViewPr>
      <p:cViewPr varScale="1">
        <p:scale>
          <a:sx n="145" d="100"/>
          <a:sy n="145" d="100"/>
        </p:scale>
        <p:origin x="294" y="126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3"/>
            <a:ext cx="2945659" cy="496411"/>
          </a:xfrm>
          <a:prstGeom prst="rect">
            <a:avLst/>
          </a:prstGeom>
        </p:spPr>
        <p:txBody>
          <a:bodyPr vert="horz" lIns="92025" tIns="46013" rIns="92025" bIns="4601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3"/>
            <a:ext cx="2945659" cy="496411"/>
          </a:xfrm>
          <a:prstGeom prst="rect">
            <a:avLst/>
          </a:prstGeom>
        </p:spPr>
        <p:txBody>
          <a:bodyPr vert="horz" lIns="92025" tIns="46013" rIns="92025" bIns="46013" rtlCol="0"/>
          <a:lstStyle>
            <a:lvl1pPr algn="r">
              <a:defRPr sz="1200"/>
            </a:lvl1pPr>
          </a:lstStyle>
          <a:p>
            <a:fld id="{530D0611-0BB6-4F26-AF72-1C70C6D7DA70}" type="datetimeFigureOut">
              <a:rPr lang="ru-RU" smtClean="0"/>
              <a:pPr/>
              <a:t>20.12.2024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25" tIns="46013" rIns="92025" bIns="4601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10"/>
            <a:ext cx="5438140" cy="4467702"/>
          </a:xfrm>
          <a:prstGeom prst="rect">
            <a:avLst/>
          </a:prstGeom>
        </p:spPr>
        <p:txBody>
          <a:bodyPr vert="horz" lIns="92025" tIns="46013" rIns="92025" bIns="4601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430093"/>
            <a:ext cx="2945659" cy="496411"/>
          </a:xfrm>
          <a:prstGeom prst="rect">
            <a:avLst/>
          </a:prstGeom>
        </p:spPr>
        <p:txBody>
          <a:bodyPr vert="horz" lIns="92025" tIns="46013" rIns="92025" bIns="4601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430093"/>
            <a:ext cx="2945659" cy="496411"/>
          </a:xfrm>
          <a:prstGeom prst="rect">
            <a:avLst/>
          </a:prstGeom>
        </p:spPr>
        <p:txBody>
          <a:bodyPr vert="horz" lIns="92025" tIns="46013" rIns="92025" bIns="46013" rtlCol="0" anchor="b"/>
          <a:lstStyle>
            <a:lvl1pPr algn="r">
              <a:defRPr sz="1200"/>
            </a:lvl1pPr>
          </a:lstStyle>
          <a:p>
            <a:fld id="{6107F6AF-E946-4B44-9BE7-EBD2131FA8F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861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91" y="51470"/>
            <a:ext cx="9001000" cy="646331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Количественные результаты работы 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АНО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«Ресурсный центр добровольчества Свердловской области»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9061390"/>
              </p:ext>
            </p:extLst>
          </p:nvPr>
        </p:nvGraphicFramePr>
        <p:xfrm>
          <a:off x="251520" y="843558"/>
          <a:ext cx="8602380" cy="2138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2657904551"/>
                    </a:ext>
                  </a:extLst>
                </a:gridCol>
                <a:gridCol w="1211276">
                  <a:extLst>
                    <a:ext uri="{9D8B030D-6E8A-4147-A177-3AD203B41FA5}">
                      <a16:colId xmlns:a16="http://schemas.microsoft.com/office/drawing/2014/main" val="1722695174"/>
                    </a:ext>
                  </a:extLst>
                </a:gridCol>
                <a:gridCol w="1433730">
                  <a:extLst>
                    <a:ext uri="{9D8B030D-6E8A-4147-A177-3AD203B41FA5}">
                      <a16:colId xmlns:a16="http://schemas.microsoft.com/office/drawing/2014/main" val="1102369777"/>
                    </a:ext>
                  </a:extLst>
                </a:gridCol>
                <a:gridCol w="1433730">
                  <a:extLst>
                    <a:ext uri="{9D8B030D-6E8A-4147-A177-3AD203B41FA5}">
                      <a16:colId xmlns:a16="http://schemas.microsoft.com/office/drawing/2014/main" val="3631804107"/>
                    </a:ext>
                  </a:extLst>
                </a:gridCol>
                <a:gridCol w="1433730">
                  <a:extLst>
                    <a:ext uri="{9D8B030D-6E8A-4147-A177-3AD203B41FA5}">
                      <a16:colId xmlns:a16="http://schemas.microsoft.com/office/drawing/2014/main" val="350216629"/>
                    </a:ext>
                  </a:extLst>
                </a:gridCol>
                <a:gridCol w="1433730">
                  <a:extLst>
                    <a:ext uri="{9D8B030D-6E8A-4147-A177-3AD203B41FA5}">
                      <a16:colId xmlns:a16="http://schemas.microsoft.com/office/drawing/2014/main" val="34057146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2019</a:t>
                      </a:r>
                      <a:r>
                        <a:rPr lang="ru-RU" baseline="0" dirty="0" smtClean="0"/>
                        <a:t>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2020</a:t>
                      </a:r>
                      <a:r>
                        <a:rPr lang="ru-RU" baseline="0" dirty="0" smtClean="0"/>
                        <a:t> 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2021 год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2022 год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2023 год</a:t>
                      </a:r>
                      <a:endParaRPr kumimoji="0" lang="ru-RU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451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добровольцев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256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436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1995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мероприятий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267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2936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участий</a:t>
                      </a:r>
                      <a:r>
                        <a:rPr lang="ru-RU" sz="1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ликвидации ЧС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131038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/>
          <p:nvPr/>
        </p:nvPicPr>
        <p:blipFill>
          <a:blip r:embed="rId2"/>
          <a:srcRect l="20515" r="9364"/>
          <a:stretch/>
        </p:blipFill>
        <p:spPr>
          <a:xfrm>
            <a:off x="114291" y="3219822"/>
            <a:ext cx="1512168" cy="1440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997" y="3219822"/>
            <a:ext cx="1489222" cy="14209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C695AC-EF01-4C86-A74A-D6D4ED08BE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3791" r="8408"/>
          <a:stretch/>
        </p:blipFill>
        <p:spPr>
          <a:xfrm>
            <a:off x="5629060" y="3219822"/>
            <a:ext cx="1479417" cy="1423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2"/>
          <a:stretch/>
        </p:blipFill>
        <p:spPr>
          <a:xfrm>
            <a:off x="7452320" y="3219822"/>
            <a:ext cx="1512168" cy="1409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/>
          <p:nvPr/>
        </p:nvPicPr>
        <p:blipFill>
          <a:blip r:embed="rId6"/>
          <a:srcRect l="19776" r="16742"/>
          <a:stretch/>
        </p:blipFill>
        <p:spPr>
          <a:xfrm>
            <a:off x="1999617" y="3219822"/>
            <a:ext cx="1483093" cy="1434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487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91" y="51470"/>
            <a:ext cx="9001000" cy="646331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Качественные результаты работы 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АНО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«Ресурсный центр добровольчества Свердловской области»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Группа 21"/>
          <p:cNvGrpSpPr/>
          <p:nvPr/>
        </p:nvGrpSpPr>
        <p:grpSpPr>
          <a:xfrm>
            <a:off x="251520" y="915566"/>
            <a:ext cx="4032000" cy="2283337"/>
            <a:chOff x="8444367" y="2281510"/>
            <a:chExt cx="3182065" cy="3314422"/>
          </a:xfrm>
        </p:grpSpPr>
        <p:sp>
          <p:nvSpPr>
            <p:cNvPr id="11" name="Прямоугольник 13"/>
            <p:cNvSpPr/>
            <p:nvPr/>
          </p:nvSpPr>
          <p:spPr>
            <a:xfrm>
              <a:off x="8444367" y="2281510"/>
              <a:ext cx="3182065" cy="331442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" name="TextBox 19"/>
            <p:cNvSpPr/>
            <p:nvPr/>
          </p:nvSpPr>
          <p:spPr>
            <a:xfrm>
              <a:off x="8501196" y="2386035"/>
              <a:ext cx="2988808" cy="3047547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67500" tIns="33750" rIns="67500" bIns="3375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1100" b="1" spc="-1" dirty="0" smtClean="0">
                  <a:latin typeface="Times New Roman"/>
                </a:rPr>
                <a:t>2019 год</a:t>
              </a:r>
            </a:p>
            <a:p>
              <a:pPr algn="ctr">
                <a:lnSpc>
                  <a:spcPct val="100000"/>
                </a:lnSpc>
              </a:pPr>
              <a:r>
                <a:rPr lang="ru-RU" sz="1100" b="1" spc="-1" dirty="0" smtClean="0">
                  <a:latin typeface="Times New Roman"/>
                </a:rPr>
                <a:t>Создание автономной некоммерческой организации «Ресурсный центр добровольчества по поддержке добровольчества в сфере культуры безопасности и ликвидации последствий стихийных бедствий Свердловской области» </a:t>
              </a:r>
            </a:p>
            <a:p>
              <a:pPr algn="ctr">
                <a:lnSpc>
                  <a:spcPct val="100000"/>
                </a:lnSpc>
              </a:pPr>
              <a:endParaRPr lang="ru-RU" sz="1100" b="1" spc="-1" dirty="0">
                <a:latin typeface="Times New Roman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1100" b="1" spc="-1" dirty="0" smtClean="0">
                  <a:latin typeface="Times New Roman"/>
                </a:rPr>
                <a:t>Прохождение аттестационной комиссии и </a:t>
              </a:r>
              <a:r>
                <a:rPr lang="ru-RU" sz="1100" b="1" spc="-1" dirty="0">
                  <a:latin typeface="Times New Roman"/>
                </a:rPr>
                <a:t>с</a:t>
              </a:r>
              <a:r>
                <a:rPr lang="ru-RU" sz="1100" b="1" spc="-1" dirty="0" smtClean="0">
                  <a:latin typeface="Times New Roman"/>
                </a:rPr>
                <a:t>оздание аварийно-спасательного формирования «</a:t>
              </a:r>
              <a:r>
                <a:rPr lang="ru-RU" sz="1100" b="1" spc="-1" dirty="0" err="1" smtClean="0">
                  <a:latin typeface="Times New Roman"/>
                </a:rPr>
                <a:t>ЦентрСпас</a:t>
              </a:r>
              <a:r>
                <a:rPr lang="ru-RU" sz="1100" b="1" spc="-1" dirty="0" smtClean="0">
                  <a:latin typeface="Times New Roman"/>
                </a:rPr>
                <a:t>-Урал», а также 18 добровольцам АНО «Ресурсный центр добровольчества Свердловской области» присвоен статус «Спасатель» </a:t>
              </a:r>
              <a:endParaRPr lang="ru-RU" sz="1100" spc="-1" dirty="0">
                <a:latin typeface="Arial"/>
              </a:endParaRPr>
            </a:p>
          </p:txBody>
        </p:sp>
      </p:grpSp>
      <p:grpSp>
        <p:nvGrpSpPr>
          <p:cNvPr id="20" name="Группа 21"/>
          <p:cNvGrpSpPr/>
          <p:nvPr/>
        </p:nvGrpSpPr>
        <p:grpSpPr>
          <a:xfrm>
            <a:off x="4436116" y="915566"/>
            <a:ext cx="4528372" cy="782679"/>
            <a:chOff x="8444367" y="2145651"/>
            <a:chExt cx="3126241" cy="1669680"/>
          </a:xfrm>
        </p:grpSpPr>
        <p:sp>
          <p:nvSpPr>
            <p:cNvPr id="21" name="Прямоугольник 13"/>
            <p:cNvSpPr/>
            <p:nvPr/>
          </p:nvSpPr>
          <p:spPr>
            <a:xfrm>
              <a:off x="8444368" y="2145651"/>
              <a:ext cx="3126240" cy="166968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2" name="TextBox 19"/>
            <p:cNvSpPr/>
            <p:nvPr/>
          </p:nvSpPr>
          <p:spPr>
            <a:xfrm>
              <a:off x="8444367" y="2145651"/>
              <a:ext cx="3126240" cy="1157211"/>
            </a:xfrm>
            <a:prstGeom prst="rect">
              <a:avLst/>
            </a:prstGeom>
            <a:noFill/>
            <a:ln w="381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67500" tIns="33750" rIns="67500" bIns="3375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1400" b="1" spc="-1" dirty="0" smtClean="0">
                  <a:latin typeface="Times New Roman"/>
                </a:rPr>
                <a:t>2021 год </a:t>
              </a:r>
              <a:endParaRPr lang="ru-RU" sz="1400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1400" b="1" spc="-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Получение образовательной лицензии на ведение дополнительного профессионального образования </a:t>
              </a:r>
            </a:p>
          </p:txBody>
        </p:sp>
      </p:grpSp>
      <p:grpSp>
        <p:nvGrpSpPr>
          <p:cNvPr id="23" name="Группа 21"/>
          <p:cNvGrpSpPr/>
          <p:nvPr/>
        </p:nvGrpSpPr>
        <p:grpSpPr>
          <a:xfrm>
            <a:off x="4436116" y="1967993"/>
            <a:ext cx="4528370" cy="797064"/>
            <a:chOff x="8059893" y="2104226"/>
            <a:chExt cx="3510714" cy="1669681"/>
          </a:xfrm>
        </p:grpSpPr>
        <p:sp>
          <p:nvSpPr>
            <p:cNvPr id="24" name="Прямоугольник 13"/>
            <p:cNvSpPr/>
            <p:nvPr/>
          </p:nvSpPr>
          <p:spPr>
            <a:xfrm>
              <a:off x="8059893" y="2104226"/>
              <a:ext cx="3510714" cy="166968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5" name="TextBox 19"/>
            <p:cNvSpPr/>
            <p:nvPr/>
          </p:nvSpPr>
          <p:spPr>
            <a:xfrm>
              <a:off x="8117474" y="2127135"/>
              <a:ext cx="3376078" cy="1157210"/>
            </a:xfrm>
            <a:prstGeom prst="rect">
              <a:avLst/>
            </a:prstGeom>
            <a:noFill/>
            <a:ln w="381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67500" tIns="33750" rIns="67500" bIns="3375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1400" b="1" spc="-1" dirty="0" smtClean="0">
                  <a:latin typeface="Times New Roman"/>
                </a:rPr>
                <a:t>2022 год </a:t>
              </a:r>
              <a:endParaRPr lang="ru-RU" sz="1400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1400" b="1" spc="-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Регистрация в реестре общественных объединений пожарной охраны Свердловской области</a:t>
              </a: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r="12506"/>
          <a:stretch/>
        </p:blipFill>
        <p:spPr>
          <a:xfrm>
            <a:off x="107504" y="3483230"/>
            <a:ext cx="1296144" cy="12756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18806"/>
          <a:stretch/>
        </p:blipFill>
        <p:spPr>
          <a:xfrm>
            <a:off x="3030159" y="3477884"/>
            <a:ext cx="1253809" cy="1270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7"/>
          <a:stretch/>
        </p:blipFill>
        <p:spPr>
          <a:xfrm>
            <a:off x="1547664" y="3483230"/>
            <a:ext cx="1343924" cy="1265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8" name="Группа 21"/>
          <p:cNvGrpSpPr/>
          <p:nvPr/>
        </p:nvGrpSpPr>
        <p:grpSpPr>
          <a:xfrm>
            <a:off x="4432718" y="3170670"/>
            <a:ext cx="4531768" cy="1417304"/>
            <a:chOff x="8444368" y="2740818"/>
            <a:chExt cx="3126240" cy="1868273"/>
          </a:xfrm>
        </p:grpSpPr>
        <p:sp>
          <p:nvSpPr>
            <p:cNvPr id="29" name="Прямоугольник 13"/>
            <p:cNvSpPr/>
            <p:nvPr/>
          </p:nvSpPr>
          <p:spPr>
            <a:xfrm>
              <a:off x="8444368" y="2740818"/>
              <a:ext cx="3126240" cy="166968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0" name="TextBox 19"/>
            <p:cNvSpPr/>
            <p:nvPr/>
          </p:nvSpPr>
          <p:spPr>
            <a:xfrm>
              <a:off x="8444368" y="2754005"/>
              <a:ext cx="3126240" cy="1855086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67500" tIns="33750" rIns="67500" bIns="3375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1400" b="1" spc="-1" dirty="0" smtClean="0">
                  <a:latin typeface="Times New Roman"/>
                </a:rPr>
                <a:t>2023 год </a:t>
              </a:r>
            </a:p>
            <a:p>
              <a:pPr algn="ctr">
                <a:lnSpc>
                  <a:spcPct val="100000"/>
                </a:lnSpc>
              </a:pPr>
              <a:r>
                <a:rPr lang="ru-RU" sz="1400" b="1" spc="-1" dirty="0" smtClean="0">
                  <a:latin typeface="Times New Roman"/>
                </a:rPr>
                <a:t>Создание обособленного подразделения добровольной пожарной дружины «ДПД «Сосьва» на территории поселка городского типа Сосьва </a:t>
              </a:r>
            </a:p>
            <a:p>
              <a:pPr algn="ctr">
                <a:lnSpc>
                  <a:spcPct val="100000"/>
                </a:lnSpc>
              </a:pPr>
              <a:r>
                <a:rPr lang="ru-RU" sz="1400" b="1" spc="-1" dirty="0" smtClean="0">
                  <a:latin typeface="Times New Roman"/>
                </a:rPr>
                <a:t>Свердловской области</a:t>
              </a:r>
              <a:endParaRPr lang="ru-RU" sz="1400" spc="-1" dirty="0"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094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91" y="51470"/>
            <a:ext cx="9001000" cy="646331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Отзывы о проделанной работе 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АНО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«Ресурсный центр добровольчества Свердловской области»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Группа 21"/>
          <p:cNvGrpSpPr/>
          <p:nvPr/>
        </p:nvGrpSpPr>
        <p:grpSpPr>
          <a:xfrm>
            <a:off x="157971" y="3664204"/>
            <a:ext cx="3536924" cy="832486"/>
            <a:chOff x="8444367" y="2520924"/>
            <a:chExt cx="3182065" cy="3314422"/>
          </a:xfrm>
        </p:grpSpPr>
        <p:sp>
          <p:nvSpPr>
            <p:cNvPr id="11" name="Прямоугольник 13"/>
            <p:cNvSpPr/>
            <p:nvPr/>
          </p:nvSpPr>
          <p:spPr>
            <a:xfrm>
              <a:off x="8444367" y="2520924"/>
              <a:ext cx="3182065" cy="331442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" name="TextBox 19"/>
            <p:cNvSpPr/>
            <p:nvPr/>
          </p:nvSpPr>
          <p:spPr>
            <a:xfrm>
              <a:off x="8451610" y="3033340"/>
              <a:ext cx="2988808" cy="836092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67500" tIns="33750" rIns="67500" bIns="3375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1100" b="1" spc="-1" dirty="0" smtClean="0">
                  <a:latin typeface="Times New Roman"/>
                </a:rPr>
                <a:t>Отзывы добровольцев, принявших участие в мероприятиях, направленных на развитие добровольчества на платформе ДОБРО.РУ </a:t>
              </a:r>
              <a:endParaRPr lang="ru-RU" sz="1100" spc="-1" dirty="0">
                <a:latin typeface="Arial"/>
              </a:endParaRPr>
            </a:p>
          </p:txBody>
        </p:sp>
      </p:grpSp>
      <p:grpSp>
        <p:nvGrpSpPr>
          <p:cNvPr id="28" name="Группа 21"/>
          <p:cNvGrpSpPr/>
          <p:nvPr/>
        </p:nvGrpSpPr>
        <p:grpSpPr>
          <a:xfrm>
            <a:off x="3921668" y="883176"/>
            <a:ext cx="5040560" cy="864096"/>
            <a:chOff x="8444368" y="2527926"/>
            <a:chExt cx="3126240" cy="1669680"/>
          </a:xfrm>
        </p:grpSpPr>
        <p:sp>
          <p:nvSpPr>
            <p:cNvPr id="29" name="Прямоугольник 13"/>
            <p:cNvSpPr/>
            <p:nvPr/>
          </p:nvSpPr>
          <p:spPr>
            <a:xfrm>
              <a:off x="8444368" y="2527926"/>
              <a:ext cx="3126240" cy="166968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0" name="TextBox 19"/>
            <p:cNvSpPr/>
            <p:nvPr/>
          </p:nvSpPr>
          <p:spPr>
            <a:xfrm>
              <a:off x="8444368" y="2681971"/>
              <a:ext cx="3126240" cy="1225828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67500" tIns="33750" rIns="67500" bIns="3375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1400" b="1" spc="-1" dirty="0" smtClean="0">
                  <a:latin typeface="Times New Roman"/>
                </a:rPr>
                <a:t>Отзывы родителей, чьи дети приняли участие в проекте учебно-тренировочного слета «Уральские каникулы», финансируемый Фондом Президентских грантов в 2023 году</a:t>
              </a:r>
              <a:endParaRPr lang="ru-RU" sz="1400" spc="-1" dirty="0">
                <a:latin typeface="Arial"/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71" y="771550"/>
            <a:ext cx="3570919" cy="2430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109" y="2065939"/>
            <a:ext cx="1412379" cy="14196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0" b="14312"/>
          <a:stretch/>
        </p:blipFill>
        <p:spPr>
          <a:xfrm>
            <a:off x="5971515" y="3480308"/>
            <a:ext cx="954053" cy="13248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914" y="2091183"/>
            <a:ext cx="1141539" cy="14647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091" y="2133651"/>
            <a:ext cx="1843399" cy="122845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7397" y="3624660"/>
            <a:ext cx="1771501" cy="118053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0903" y="3623271"/>
            <a:ext cx="1773585" cy="11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6072</TotalTime>
  <Words>199</Words>
  <Application>Microsoft Office PowerPoint</Application>
  <PresentationFormat>Экран (16:9)</PresentationFormat>
  <Paragraphs>42</Paragraphs>
  <Slides>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7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Ledyankina</dc:creator>
  <cp:lastModifiedBy>User</cp:lastModifiedBy>
  <cp:revision>512</cp:revision>
  <cp:lastPrinted>2024-06-26T04:02:07Z</cp:lastPrinted>
  <dcterms:created xsi:type="dcterms:W3CDTF">2018-05-22T10:17:25Z</dcterms:created>
  <dcterms:modified xsi:type="dcterms:W3CDTF">2024-12-20T05:21:26Z</dcterms:modified>
</cp:coreProperties>
</file>