
<file path=[Content_Types].xml><?xml version="1.0" encoding="utf-8"?>
<Types xmlns="http://schemas.openxmlformats.org/package/2006/content-types">
  <Default Extension="bmp" ContentType="image/bmp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1"/>
  </p:sldMasterIdLst>
  <p:sldIdLst>
    <p:sldId id="256" r:id="rId2"/>
    <p:sldId id="269" r:id="rId3"/>
    <p:sldId id="257" r:id="rId4"/>
    <p:sldId id="270" r:id="rId5"/>
    <p:sldId id="280" r:id="rId6"/>
    <p:sldId id="281" r:id="rId7"/>
    <p:sldId id="275" r:id="rId8"/>
    <p:sldId id="282" r:id="rId9"/>
    <p:sldId id="273" r:id="rId10"/>
    <p:sldId id="262" r:id="rId11"/>
    <p:sldId id="268" r:id="rId12"/>
    <p:sldId id="260" r:id="rId13"/>
    <p:sldId id="277" r:id="rId14"/>
    <p:sldId id="278" r:id="rId15"/>
    <p:sldId id="264" r:id="rId16"/>
    <p:sldId id="279" r:id="rId17"/>
    <p:sldId id="274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2" autoAdjust="0"/>
    <p:restoredTop sz="94622" autoAdjust="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9B1BCF-4CD8-4E94-99A0-9AB6C8EA1FD8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9BCBDF6-00EF-46D3-B002-A45F5A93FF3D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</a:rPr>
            <a:t>Привлечение внимания людей к необходимости раздельного сбора отходов</a:t>
          </a:r>
        </a:p>
      </dgm:t>
    </dgm:pt>
    <dgm:pt modelId="{B97B05F8-49B1-4F53-810D-2D70C90AB880}" type="parTrans" cxnId="{53A29241-A3BF-4B77-9B40-5754434DC69E}">
      <dgm:prSet/>
      <dgm:spPr/>
      <dgm:t>
        <a:bodyPr/>
        <a:lstStyle/>
        <a:p>
          <a:endParaRPr lang="ru-RU"/>
        </a:p>
      </dgm:t>
    </dgm:pt>
    <dgm:pt modelId="{CB339E17-A501-40A1-B634-B1E5521CA8B0}" type="sibTrans" cxnId="{53A29241-A3BF-4B77-9B40-5754434DC69E}">
      <dgm:prSet/>
      <dgm:spPr/>
      <dgm:t>
        <a:bodyPr/>
        <a:lstStyle/>
        <a:p>
          <a:endParaRPr lang="ru-RU"/>
        </a:p>
      </dgm:t>
    </dgm:pt>
    <dgm:pt modelId="{16B2E06D-7B62-4D8C-98CE-80D3F8EDC65B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</a:rPr>
            <a:t>Просвещение: как собирать отходы раздельно правильно и эффективно</a:t>
          </a:r>
        </a:p>
      </dgm:t>
    </dgm:pt>
    <dgm:pt modelId="{765D6D75-C188-40EA-BBA5-A24EC3BEAF70}" type="parTrans" cxnId="{53CCE486-9801-4E40-992A-89E5A1C02798}">
      <dgm:prSet/>
      <dgm:spPr/>
      <dgm:t>
        <a:bodyPr/>
        <a:lstStyle/>
        <a:p>
          <a:endParaRPr lang="ru-RU"/>
        </a:p>
      </dgm:t>
    </dgm:pt>
    <dgm:pt modelId="{8457BDCD-FD45-417A-B537-2267F4682963}" type="sibTrans" cxnId="{53CCE486-9801-4E40-992A-89E5A1C02798}">
      <dgm:prSet/>
      <dgm:spPr/>
      <dgm:t>
        <a:bodyPr/>
        <a:lstStyle/>
        <a:p>
          <a:endParaRPr lang="ru-RU"/>
        </a:p>
      </dgm:t>
    </dgm:pt>
    <dgm:pt modelId="{E43A8AF6-B639-4EE5-86D8-EDFAC083E389}" type="pres">
      <dgm:prSet presAssocID="{BE9B1BCF-4CD8-4E94-99A0-9AB6C8EA1FD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8B2018-BFB9-4BE9-873A-EE599DC43DA1}" type="pres">
      <dgm:prSet presAssocID="{89BCBDF6-00EF-46D3-B002-A45F5A93FF3D}" presName="node" presStyleLbl="node1" presStyleIdx="0" presStyleCnt="2" custScaleX="114653" custScaleY="133006" custRadScaleRad="130665" custRadScaleInc="-6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755350-B164-4067-91F6-9AB3F5360F29}" type="pres">
      <dgm:prSet presAssocID="{89BCBDF6-00EF-46D3-B002-A45F5A93FF3D}" presName="spNode" presStyleCnt="0"/>
      <dgm:spPr/>
    </dgm:pt>
    <dgm:pt modelId="{E99BB1EC-10CE-4AE0-AE19-A8922CF614A8}" type="pres">
      <dgm:prSet presAssocID="{CB339E17-A501-40A1-B634-B1E5521CA8B0}" presName="sibTrans" presStyleLbl="sibTrans1D1" presStyleIdx="0" presStyleCnt="2"/>
      <dgm:spPr/>
      <dgm:t>
        <a:bodyPr/>
        <a:lstStyle/>
        <a:p>
          <a:endParaRPr lang="ru-RU"/>
        </a:p>
      </dgm:t>
    </dgm:pt>
    <dgm:pt modelId="{B1D0AC80-E1BA-4AE9-94A2-CC4FA981EE09}" type="pres">
      <dgm:prSet presAssocID="{16B2E06D-7B62-4D8C-98CE-80D3F8EDC65B}" presName="node" presStyleLbl="node1" presStyleIdx="1" presStyleCnt="2" custScaleX="118885" custScaleY="133006" custRadScaleRad="132136" custRadScaleInc="6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D0C0F6-E151-4732-84C0-8E617F4AB365}" type="pres">
      <dgm:prSet presAssocID="{16B2E06D-7B62-4D8C-98CE-80D3F8EDC65B}" presName="spNode" presStyleCnt="0"/>
      <dgm:spPr/>
    </dgm:pt>
    <dgm:pt modelId="{CD152186-6F52-466F-92DB-95D60FACFF59}" type="pres">
      <dgm:prSet presAssocID="{8457BDCD-FD45-417A-B537-2267F4682963}" presName="sibTrans" presStyleLbl="sibTrans1D1" presStyleIdx="1" presStyleCnt="2"/>
      <dgm:spPr/>
      <dgm:t>
        <a:bodyPr/>
        <a:lstStyle/>
        <a:p>
          <a:endParaRPr lang="ru-RU"/>
        </a:p>
      </dgm:t>
    </dgm:pt>
  </dgm:ptLst>
  <dgm:cxnLst>
    <dgm:cxn modelId="{71DDEB05-B314-48C6-8C40-FB56748104E1}" type="presOf" srcId="{CB339E17-A501-40A1-B634-B1E5521CA8B0}" destId="{E99BB1EC-10CE-4AE0-AE19-A8922CF614A8}" srcOrd="0" destOrd="0" presId="urn:microsoft.com/office/officeart/2005/8/layout/cycle6"/>
    <dgm:cxn modelId="{53CCE486-9801-4E40-992A-89E5A1C02798}" srcId="{BE9B1BCF-4CD8-4E94-99A0-9AB6C8EA1FD8}" destId="{16B2E06D-7B62-4D8C-98CE-80D3F8EDC65B}" srcOrd="1" destOrd="0" parTransId="{765D6D75-C188-40EA-BBA5-A24EC3BEAF70}" sibTransId="{8457BDCD-FD45-417A-B537-2267F4682963}"/>
    <dgm:cxn modelId="{546C6B8E-988A-4C22-9581-F3A7EC1182A2}" type="presOf" srcId="{16B2E06D-7B62-4D8C-98CE-80D3F8EDC65B}" destId="{B1D0AC80-E1BA-4AE9-94A2-CC4FA981EE09}" srcOrd="0" destOrd="0" presId="urn:microsoft.com/office/officeart/2005/8/layout/cycle6"/>
    <dgm:cxn modelId="{C30F2101-1613-405D-A845-3F48C9F929ED}" type="presOf" srcId="{8457BDCD-FD45-417A-B537-2267F4682963}" destId="{CD152186-6F52-466F-92DB-95D60FACFF59}" srcOrd="0" destOrd="0" presId="urn:microsoft.com/office/officeart/2005/8/layout/cycle6"/>
    <dgm:cxn modelId="{E49C3F92-D5A0-4388-B75F-455B5EB9094E}" type="presOf" srcId="{89BCBDF6-00EF-46D3-B002-A45F5A93FF3D}" destId="{958B2018-BFB9-4BE9-873A-EE599DC43DA1}" srcOrd="0" destOrd="0" presId="urn:microsoft.com/office/officeart/2005/8/layout/cycle6"/>
    <dgm:cxn modelId="{53C4B92E-2BF9-41E2-B6FD-3FF9C1BCFEEA}" type="presOf" srcId="{BE9B1BCF-4CD8-4E94-99A0-9AB6C8EA1FD8}" destId="{E43A8AF6-B639-4EE5-86D8-EDFAC083E389}" srcOrd="0" destOrd="0" presId="urn:microsoft.com/office/officeart/2005/8/layout/cycle6"/>
    <dgm:cxn modelId="{53A29241-A3BF-4B77-9B40-5754434DC69E}" srcId="{BE9B1BCF-4CD8-4E94-99A0-9AB6C8EA1FD8}" destId="{89BCBDF6-00EF-46D3-B002-A45F5A93FF3D}" srcOrd="0" destOrd="0" parTransId="{B97B05F8-49B1-4F53-810D-2D70C90AB880}" sibTransId="{CB339E17-A501-40A1-B634-B1E5521CA8B0}"/>
    <dgm:cxn modelId="{68DBCBD1-5BE1-4F77-AA8F-4FD89411171C}" type="presParOf" srcId="{E43A8AF6-B639-4EE5-86D8-EDFAC083E389}" destId="{958B2018-BFB9-4BE9-873A-EE599DC43DA1}" srcOrd="0" destOrd="0" presId="urn:microsoft.com/office/officeart/2005/8/layout/cycle6"/>
    <dgm:cxn modelId="{9F7E7CDD-2955-4010-B1A7-672084836424}" type="presParOf" srcId="{E43A8AF6-B639-4EE5-86D8-EDFAC083E389}" destId="{2B755350-B164-4067-91F6-9AB3F5360F29}" srcOrd="1" destOrd="0" presId="urn:microsoft.com/office/officeart/2005/8/layout/cycle6"/>
    <dgm:cxn modelId="{D80B7462-C3A4-4E5E-B30E-C2FC600D2A98}" type="presParOf" srcId="{E43A8AF6-B639-4EE5-86D8-EDFAC083E389}" destId="{E99BB1EC-10CE-4AE0-AE19-A8922CF614A8}" srcOrd="2" destOrd="0" presId="urn:microsoft.com/office/officeart/2005/8/layout/cycle6"/>
    <dgm:cxn modelId="{A5882E1A-0E61-4503-9BDB-050D79B2F332}" type="presParOf" srcId="{E43A8AF6-B639-4EE5-86D8-EDFAC083E389}" destId="{B1D0AC80-E1BA-4AE9-94A2-CC4FA981EE09}" srcOrd="3" destOrd="0" presId="urn:microsoft.com/office/officeart/2005/8/layout/cycle6"/>
    <dgm:cxn modelId="{301C49A6-302E-4564-A511-BFC207DEA8AE}" type="presParOf" srcId="{E43A8AF6-B639-4EE5-86D8-EDFAC083E389}" destId="{AED0C0F6-E151-4732-84C0-8E617F4AB365}" srcOrd="4" destOrd="0" presId="urn:microsoft.com/office/officeart/2005/8/layout/cycle6"/>
    <dgm:cxn modelId="{89F5D97D-A51F-4C6B-8A0D-BC13DAE4631B}" type="presParOf" srcId="{E43A8AF6-B639-4EE5-86D8-EDFAC083E389}" destId="{CD152186-6F52-466F-92DB-95D60FACFF59}" srcOrd="5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8B2018-BFB9-4BE9-873A-EE599DC43DA1}">
      <dsp:nvSpPr>
        <dsp:cNvPr id="0" name=""/>
        <dsp:cNvSpPr/>
      </dsp:nvSpPr>
      <dsp:spPr>
        <a:xfrm>
          <a:off x="0" y="853093"/>
          <a:ext cx="4004140" cy="30193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>
              <a:solidFill>
                <a:schemeClr val="bg1"/>
              </a:solidFill>
            </a:rPr>
            <a:t>Привлечение внимания людей к необходимости раздельного сбора отходов</a:t>
          </a:r>
        </a:p>
      </dsp:txBody>
      <dsp:txXfrm>
        <a:off x="147391" y="1000484"/>
        <a:ext cx="3709358" cy="2724533"/>
      </dsp:txXfrm>
    </dsp:sp>
    <dsp:sp modelId="{E99BB1EC-10CE-4AE0-AE19-A8922CF614A8}">
      <dsp:nvSpPr>
        <dsp:cNvPr id="0" name=""/>
        <dsp:cNvSpPr/>
      </dsp:nvSpPr>
      <dsp:spPr>
        <a:xfrm>
          <a:off x="2129184" y="239650"/>
          <a:ext cx="3851295" cy="3851295"/>
        </a:xfrm>
        <a:custGeom>
          <a:avLst/>
          <a:gdLst/>
          <a:ahLst/>
          <a:cxnLst/>
          <a:rect l="0" t="0" r="0" b="0"/>
          <a:pathLst>
            <a:path>
              <a:moveTo>
                <a:pt x="535666" y="592954"/>
              </a:moveTo>
              <a:arcTo wR="1925647" hR="1925647" stAng="13427677" swAng="554465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D0AC80-E1BA-4AE9-94A2-CC4FA981EE09}">
      <dsp:nvSpPr>
        <dsp:cNvPr id="0" name=""/>
        <dsp:cNvSpPr/>
      </dsp:nvSpPr>
      <dsp:spPr>
        <a:xfrm>
          <a:off x="4031623" y="853098"/>
          <a:ext cx="4151938" cy="30193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>
              <a:solidFill>
                <a:schemeClr val="bg1"/>
              </a:solidFill>
            </a:rPr>
            <a:t>Просвещение: как собирать отходы раздельно правильно и эффективно</a:t>
          </a:r>
        </a:p>
      </dsp:txBody>
      <dsp:txXfrm>
        <a:off x="4179014" y="1000489"/>
        <a:ext cx="3857156" cy="2724533"/>
      </dsp:txXfrm>
    </dsp:sp>
    <dsp:sp modelId="{CD152186-6F52-466F-92DB-95D60FACFF59}">
      <dsp:nvSpPr>
        <dsp:cNvPr id="0" name=""/>
        <dsp:cNvSpPr/>
      </dsp:nvSpPr>
      <dsp:spPr>
        <a:xfrm>
          <a:off x="2129183" y="595898"/>
          <a:ext cx="3851295" cy="3851295"/>
        </a:xfrm>
        <a:custGeom>
          <a:avLst/>
          <a:gdLst/>
          <a:ahLst/>
          <a:cxnLst/>
          <a:rect l="0" t="0" r="0" b="0"/>
          <a:pathLst>
            <a:path>
              <a:moveTo>
                <a:pt x="3278579" y="3295937"/>
              </a:moveTo>
              <a:arcTo wR="1925647" hR="1925647" stAng="2721912" swAng="535618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74764"/>
            <a:ext cx="1554480" cy="6400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635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74765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kumimoji="0" lang="en-US" sz="6200" b="0" i="0" u="none" strike="noStrike" kern="1200" cap="all" spc="-100" normalizeH="0" baseline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34222"/>
            <a:ext cx="1280160" cy="457200"/>
          </a:xfrm>
        </p:spPr>
        <p:txBody>
          <a:bodyPr/>
          <a:lstStyle>
            <a:lvl1pPr algn="ctr">
              <a:defRPr sz="11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36" y="5211060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3CF3134-C0FF-4063-B4F6-FADA21A37406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04246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4F0C0-940D-446D-804F-C859E395ED50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939138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224A7-F1C6-43D1-99FA-2A4DA745D7B6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863922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7F6237-0A4A-498F-BCE1-155CE30EDC38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0810878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89747A-F6E3-4229-8ACC-DF5FE563ED14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828242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24041-7DAF-41E2-9EEA-299639A0BC41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277250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74764"/>
            <a:ext cx="1554480" cy="6400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635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74765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kumimoji="0" lang="en-US" sz="6200" b="0" i="0" u="none" strike="noStrike" kern="1200" cap="all" spc="-100" normalizeH="0" baseline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32914"/>
            <a:ext cx="128016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679" y="5211060"/>
            <a:ext cx="4430268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15CF317-D72D-41FD-BC21-B81594A85534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227827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70E1-49DA-4879-939C-14AF2FEB2BD0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220629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B575-994B-4822-9196-2E4E00720D9A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96144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0525F-B178-4FEF-81FA-7A80C024F155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280551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03267-30AE-4646-BBCE-F0D5DAA9409B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159601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07336" y="292608"/>
            <a:ext cx="6163056" cy="6272784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84147" y="173736"/>
            <a:ext cx="6398514" cy="6510528"/>
          </a:xfrm>
          <a:prstGeom prst="rect">
            <a:avLst/>
          </a:prstGeom>
          <a:noFill/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505454" y="6265818"/>
            <a:ext cx="3950208" cy="27432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310086"/>
            <a:ext cx="1097280" cy="27432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5294210-DAEE-45A5-AF07-90239978734F}" type="slidenum">
              <a:rPr lang="ru-RU" altLang="en-US" smtClean="0"/>
              <a:pPr/>
              <a:t>‹#›</a:t>
            </a:fld>
            <a:endParaRPr lang="ru-RU" altLang="en-US"/>
          </a:p>
        </p:txBody>
      </p:sp>
      <p:sp>
        <p:nvSpPr>
          <p:cNvPr id="12" name="Rectangle 11"/>
          <p:cNvSpPr/>
          <p:nvPr/>
        </p:nvSpPr>
        <p:spPr>
          <a:xfrm>
            <a:off x="6884162" y="292608"/>
            <a:ext cx="1956816" cy="6272784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132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tx1"/>
          </a:solidFill>
          <a:ln w="635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6884162" y="292608"/>
            <a:ext cx="1956816" cy="6272784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bg1">
              <a:lumMod val="50000"/>
              <a:lumOff val="5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309360"/>
            <a:ext cx="1097280" cy="27432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2EA6FBA-A7CB-4725-BF6F-242AB9B4FAAB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439469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9" name="Rectangle 8"/>
          <p:cNvSpPr/>
          <p:nvPr/>
        </p:nvSpPr>
        <p:spPr>
          <a:xfrm>
            <a:off x="292608" y="292608"/>
            <a:ext cx="8558784" cy="6272784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7338" y="6265818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265818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3555" y="6265818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7D861F12-62F3-4772-841B-B499E63021D1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3520607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pn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9144000" cy="5741987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2500" b="1" dirty="0">
                <a:solidFill>
                  <a:schemeClr val="bg1"/>
                </a:solidFill>
              </a:rPr>
              <a:t>Челябинская региональная общественная организация развития экологической культуры «Сделаем»</a:t>
            </a:r>
            <a:r>
              <a:rPr lang="ru-RU" altLang="ru-RU" sz="3400" b="1" dirty="0">
                <a:solidFill>
                  <a:schemeClr val="tx1"/>
                </a:solidFill>
              </a:rPr>
              <a:t/>
            </a:r>
            <a:br>
              <a:rPr lang="ru-RU" altLang="ru-RU" sz="3400" b="1" dirty="0">
                <a:solidFill>
                  <a:schemeClr val="tx1"/>
                </a:solidFill>
              </a:rPr>
            </a:br>
            <a:r>
              <a:rPr lang="ru-RU" altLang="ru-RU" sz="3400" b="1" dirty="0">
                <a:solidFill>
                  <a:schemeClr val="tx1"/>
                </a:solidFill>
              </a:rPr>
              <a:t/>
            </a:r>
            <a:br>
              <a:rPr lang="ru-RU" altLang="ru-RU" sz="3400" b="1" dirty="0">
                <a:solidFill>
                  <a:schemeClr val="tx1"/>
                </a:solidFill>
              </a:rPr>
            </a:br>
            <a:r>
              <a:rPr lang="ru-RU" altLang="ru-RU" sz="1400" b="1" dirty="0">
                <a:solidFill>
                  <a:schemeClr val="tx1"/>
                </a:solidFill>
              </a:rPr>
              <a:t/>
            </a:r>
            <a:br>
              <a:rPr lang="ru-RU" altLang="ru-RU" sz="1400" b="1" dirty="0">
                <a:solidFill>
                  <a:schemeClr val="tx1"/>
                </a:solidFill>
              </a:rPr>
            </a:br>
            <a:r>
              <a:rPr lang="ru-RU" altLang="ru-RU" sz="1400" b="1" dirty="0">
                <a:solidFill>
                  <a:schemeClr val="tx1"/>
                </a:solidFill>
              </a:rPr>
              <a:t/>
            </a:r>
            <a:br>
              <a:rPr lang="ru-RU" altLang="ru-RU" sz="1400" b="1" dirty="0">
                <a:solidFill>
                  <a:schemeClr val="tx1"/>
                </a:solidFill>
              </a:rPr>
            </a:br>
            <a:r>
              <a:rPr lang="ru-RU" altLang="ru-RU" sz="1400" b="1" dirty="0">
                <a:solidFill>
                  <a:schemeClr val="tx1"/>
                </a:solidFill>
              </a:rPr>
              <a:t/>
            </a:r>
            <a:br>
              <a:rPr lang="ru-RU" altLang="ru-RU" sz="1400" b="1" dirty="0">
                <a:solidFill>
                  <a:schemeClr val="tx1"/>
                </a:solidFill>
              </a:rPr>
            </a:br>
            <a:r>
              <a:rPr lang="ru-RU" altLang="ru-RU" sz="3600" b="1" dirty="0">
                <a:solidFill>
                  <a:schemeClr val="bg1"/>
                </a:solidFill>
              </a:rPr>
              <a:t/>
            </a:r>
            <a:br>
              <a:rPr lang="ru-RU" altLang="ru-RU" sz="3600" b="1" dirty="0">
                <a:solidFill>
                  <a:schemeClr val="bg1"/>
                </a:solidFill>
              </a:rPr>
            </a:br>
            <a:r>
              <a:rPr lang="ru-RU" altLang="ru-RU" b="1" dirty="0">
                <a:solidFill>
                  <a:schemeClr val="bg1"/>
                </a:solidFill>
              </a:rPr>
              <a:t>Ежемесячная экологическая акция </a:t>
            </a:r>
            <a:br>
              <a:rPr lang="ru-RU" altLang="ru-RU" b="1" dirty="0">
                <a:solidFill>
                  <a:schemeClr val="bg1"/>
                </a:solidFill>
              </a:rPr>
            </a:br>
            <a:r>
              <a:rPr lang="ru-RU" altLang="ru-RU" b="1" dirty="0">
                <a:solidFill>
                  <a:schemeClr val="bg1"/>
                </a:solidFill>
              </a:rPr>
              <a:t>«</a:t>
            </a:r>
            <a:r>
              <a:rPr lang="ru-RU" altLang="ru-RU" b="1" dirty="0" err="1">
                <a:solidFill>
                  <a:schemeClr val="bg1"/>
                </a:solidFill>
              </a:rPr>
              <a:t>Разделяйка</a:t>
            </a:r>
            <a:r>
              <a:rPr lang="ru-RU" altLang="ru-RU" b="1" dirty="0">
                <a:solidFill>
                  <a:schemeClr val="bg1"/>
                </a:solidFill>
              </a:rPr>
              <a:t>»</a:t>
            </a:r>
            <a:br>
              <a:rPr lang="ru-RU" altLang="ru-RU" b="1" dirty="0">
                <a:solidFill>
                  <a:schemeClr val="bg1"/>
                </a:solidFill>
              </a:rPr>
            </a:br>
            <a:r>
              <a:rPr lang="ru-RU" altLang="ru-RU" sz="1400" b="1" dirty="0">
                <a:solidFill>
                  <a:schemeClr val="tx1"/>
                </a:solidFill>
              </a:rPr>
              <a:t/>
            </a:r>
            <a:br>
              <a:rPr lang="ru-RU" altLang="ru-RU" sz="1400" b="1" dirty="0">
                <a:solidFill>
                  <a:schemeClr val="tx1"/>
                </a:solidFill>
              </a:rPr>
            </a:br>
            <a:r>
              <a:rPr lang="ru-RU" altLang="ru-RU" sz="1400" b="1" dirty="0">
                <a:solidFill>
                  <a:schemeClr val="tx1"/>
                </a:solidFill>
              </a:rPr>
              <a:t/>
            </a:r>
            <a:br>
              <a:rPr lang="ru-RU" altLang="ru-RU" sz="1400" b="1" dirty="0">
                <a:solidFill>
                  <a:schemeClr val="tx1"/>
                </a:solidFill>
              </a:rPr>
            </a:br>
            <a:r>
              <a:rPr lang="ru-RU" altLang="ru-RU" sz="1400" b="1" dirty="0">
                <a:solidFill>
                  <a:schemeClr val="tx1"/>
                </a:solidFill>
              </a:rPr>
              <a:t/>
            </a:r>
            <a:br>
              <a:rPr lang="ru-RU" altLang="ru-RU" sz="1400" b="1" dirty="0">
                <a:solidFill>
                  <a:schemeClr val="tx1"/>
                </a:solidFill>
              </a:rPr>
            </a:br>
            <a:r>
              <a:rPr lang="ru-RU" altLang="ru-RU" sz="1400" b="1" dirty="0">
                <a:solidFill>
                  <a:schemeClr val="tx1"/>
                </a:solidFill>
              </a:rPr>
              <a:t/>
            </a:r>
            <a:br>
              <a:rPr lang="ru-RU" altLang="ru-RU" sz="1400" b="1" dirty="0">
                <a:solidFill>
                  <a:schemeClr val="tx1"/>
                </a:solidFill>
              </a:rPr>
            </a:br>
            <a:r>
              <a:rPr lang="ru-RU" altLang="ru-RU" sz="1400" b="1" dirty="0">
                <a:solidFill>
                  <a:schemeClr val="tx1"/>
                </a:solidFill>
              </a:rPr>
              <a:t/>
            </a:r>
            <a:br>
              <a:rPr lang="ru-RU" altLang="ru-RU" sz="1400" b="1" dirty="0">
                <a:solidFill>
                  <a:schemeClr val="tx1"/>
                </a:solidFill>
              </a:rPr>
            </a:br>
            <a:r>
              <a:rPr lang="ru-RU" altLang="ru-RU" sz="1400" b="1" dirty="0">
                <a:solidFill>
                  <a:schemeClr val="tx1"/>
                </a:solidFill>
              </a:rPr>
              <a:t/>
            </a:r>
            <a:br>
              <a:rPr lang="ru-RU" altLang="ru-RU" sz="1400" b="1" dirty="0">
                <a:solidFill>
                  <a:schemeClr val="tx1"/>
                </a:solidFill>
              </a:rPr>
            </a:br>
            <a:r>
              <a:rPr lang="ru-RU" altLang="ru-RU" sz="1400" b="1" dirty="0">
                <a:solidFill>
                  <a:schemeClr val="tx1"/>
                </a:solidFill>
              </a:rPr>
              <a:t/>
            </a:r>
            <a:br>
              <a:rPr lang="ru-RU" altLang="ru-RU" sz="1400" b="1" dirty="0">
                <a:solidFill>
                  <a:schemeClr val="tx1"/>
                </a:solidFill>
              </a:rPr>
            </a:br>
            <a:r>
              <a:rPr lang="ru-RU" altLang="ru-RU" sz="1400" b="1" dirty="0">
                <a:solidFill>
                  <a:schemeClr val="tx1"/>
                </a:solidFill>
              </a:rPr>
              <a:t/>
            </a:r>
            <a:br>
              <a:rPr lang="ru-RU" altLang="ru-RU" sz="1400" b="1" dirty="0">
                <a:solidFill>
                  <a:schemeClr val="tx1"/>
                </a:solidFill>
              </a:rPr>
            </a:br>
            <a:r>
              <a:rPr lang="ru-RU" altLang="ru-RU" sz="2600" b="1" dirty="0">
                <a:solidFill>
                  <a:schemeClr val="bg1"/>
                </a:solidFill>
              </a:rPr>
              <a:t>Челябинск, </a:t>
            </a:r>
            <a:r>
              <a:rPr lang="ru-RU" altLang="ru-RU" sz="2600" b="1" dirty="0" smtClean="0">
                <a:solidFill>
                  <a:schemeClr val="bg1"/>
                </a:solidFill>
              </a:rPr>
              <a:t>2023 </a:t>
            </a:r>
            <a:r>
              <a:rPr lang="ru-RU" altLang="ru-RU" sz="2600" b="1" dirty="0">
                <a:solidFill>
                  <a:schemeClr val="bg1"/>
                </a:solidFill>
              </a:rPr>
              <a:t>г.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97204"/>
            <a:ext cx="1066892" cy="1060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47455"/>
            <a:ext cx="8229600" cy="113982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3000" b="1" dirty="0">
                <a:solidFill>
                  <a:schemeClr val="bg1"/>
                </a:solidFill>
              </a:rPr>
              <a:t>Всё собранное вторсырьё грузится и отправляется на сортировочную площадку.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73845" y="1165239"/>
            <a:ext cx="4382062" cy="2468562"/>
          </a:xfrm>
          <a:prstGeom prst="rect">
            <a:avLst/>
          </a:prstGeom>
        </p:spPr>
      </p:pic>
      <p:pic>
        <p:nvPicPr>
          <p:cNvPr id="9" name="Объект 8"/>
          <p:cNvPicPr>
            <a:picLocks noGrp="1" noChangeAspect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929" y="3674891"/>
            <a:ext cx="2911978" cy="3035654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261" y="1165239"/>
            <a:ext cx="4397139" cy="5414948"/>
          </a:xfr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2A8ABCA-2B75-4862-9F8D-9A9B18A024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797204"/>
            <a:ext cx="1066892" cy="10607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12192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  <a:latin typeface="+mn-lt"/>
              </a:rPr>
              <a:t>Далее каждая категория вторсырья направляется на переработку:</a:t>
            </a:r>
          </a:p>
        </p:txBody>
      </p:sp>
      <p:sp>
        <p:nvSpPr>
          <p:cNvPr id="10243" name="Объект 2"/>
          <p:cNvSpPr>
            <a:spLocks noGrp="1"/>
          </p:cNvSpPr>
          <p:nvPr>
            <p:ph sz="half" idx="1"/>
          </p:nvPr>
        </p:nvSpPr>
        <p:spPr>
          <a:xfrm>
            <a:off x="228600" y="1182914"/>
            <a:ext cx="8839200" cy="5675086"/>
          </a:xfrm>
        </p:spPr>
        <p:txBody>
          <a:bodyPr>
            <a:normAutofit/>
          </a:bodyPr>
          <a:lstStyle/>
          <a:p>
            <a:pPr>
              <a:buClr>
                <a:schemeClr val="bg1"/>
              </a:buClr>
            </a:pPr>
            <a:r>
              <a:rPr lang="ru-RU" altLang="ru-RU" sz="2200" b="1" dirty="0">
                <a:solidFill>
                  <a:schemeClr val="bg1"/>
                </a:solidFill>
                <a:latin typeface="+mj-lt"/>
              </a:rPr>
              <a:t>Электроника – в «</a:t>
            </a:r>
            <a:r>
              <a:rPr lang="ru-RU" altLang="ru-RU" sz="2200" b="1" dirty="0" err="1">
                <a:solidFill>
                  <a:schemeClr val="bg1"/>
                </a:solidFill>
                <a:latin typeface="+mj-lt"/>
              </a:rPr>
              <a:t>ЮУрСЦУ</a:t>
            </a:r>
            <a:r>
              <a:rPr lang="ru-RU" altLang="ru-RU" sz="2200" b="1" dirty="0">
                <a:solidFill>
                  <a:schemeClr val="bg1"/>
                </a:solidFill>
                <a:latin typeface="+mj-lt"/>
              </a:rPr>
              <a:t>»; </a:t>
            </a:r>
          </a:p>
          <a:p>
            <a:pPr>
              <a:buClr>
                <a:schemeClr val="bg1"/>
              </a:buClr>
            </a:pPr>
            <a:r>
              <a:rPr lang="ru-RU" altLang="ru-RU" sz="2200" b="1" dirty="0">
                <a:solidFill>
                  <a:schemeClr val="bg1"/>
                </a:solidFill>
                <a:latin typeface="+mj-lt"/>
              </a:rPr>
              <a:t>Металлы – в «</a:t>
            </a:r>
            <a:r>
              <a:rPr lang="ru-RU" altLang="ru-RU" sz="2200" b="1" dirty="0" err="1">
                <a:solidFill>
                  <a:schemeClr val="bg1"/>
                </a:solidFill>
                <a:latin typeface="+mj-lt"/>
              </a:rPr>
              <a:t>Челябвтормет</a:t>
            </a:r>
            <a:r>
              <a:rPr lang="ru-RU" altLang="ru-RU" sz="2200" b="1" dirty="0">
                <a:solidFill>
                  <a:schemeClr val="bg1"/>
                </a:solidFill>
                <a:latin typeface="+mj-lt"/>
              </a:rPr>
              <a:t>»;</a:t>
            </a:r>
          </a:p>
          <a:p>
            <a:pPr>
              <a:buClr>
                <a:schemeClr val="bg1"/>
              </a:buClr>
            </a:pPr>
            <a:r>
              <a:rPr lang="ru-RU" altLang="ru-RU" sz="2200" b="1" dirty="0">
                <a:solidFill>
                  <a:schemeClr val="bg1"/>
                </a:solidFill>
                <a:latin typeface="+mj-lt"/>
              </a:rPr>
              <a:t>Стекло – в «</a:t>
            </a:r>
            <a:r>
              <a:rPr lang="ru-RU" altLang="ru-RU" sz="2200" b="1" dirty="0" err="1">
                <a:solidFill>
                  <a:schemeClr val="bg1"/>
                </a:solidFill>
                <a:latin typeface="+mj-lt"/>
              </a:rPr>
              <a:t>Уралстек</a:t>
            </a:r>
            <a:r>
              <a:rPr lang="ru-RU" altLang="ru-RU" sz="2200" b="1" dirty="0">
                <a:solidFill>
                  <a:schemeClr val="bg1"/>
                </a:solidFill>
                <a:latin typeface="+mj-lt"/>
              </a:rPr>
              <a:t>»; </a:t>
            </a:r>
          </a:p>
          <a:p>
            <a:pPr>
              <a:buClr>
                <a:schemeClr val="bg1"/>
              </a:buClr>
            </a:pPr>
            <a:r>
              <a:rPr lang="ru-RU" altLang="ru-RU" sz="2200" b="1" dirty="0">
                <a:solidFill>
                  <a:schemeClr val="bg1"/>
                </a:solidFill>
                <a:latin typeface="+mj-lt"/>
              </a:rPr>
              <a:t>Бумага, картон – в «</a:t>
            </a:r>
            <a:r>
              <a:rPr lang="ru-RU" altLang="ru-RU" sz="2200" b="1" dirty="0" err="1">
                <a:solidFill>
                  <a:schemeClr val="bg1"/>
                </a:solidFill>
                <a:latin typeface="+mj-lt"/>
              </a:rPr>
              <a:t>Кнауф</a:t>
            </a:r>
            <a:r>
              <a:rPr lang="ru-RU" altLang="ru-RU" sz="2200" b="1" dirty="0">
                <a:solidFill>
                  <a:schemeClr val="bg1"/>
                </a:solidFill>
                <a:latin typeface="+mj-lt"/>
              </a:rPr>
              <a:t>»;</a:t>
            </a:r>
          </a:p>
          <a:p>
            <a:pPr>
              <a:buClr>
                <a:schemeClr val="bg1"/>
              </a:buClr>
            </a:pPr>
            <a:r>
              <a:rPr lang="ru-RU" altLang="ru-RU" sz="2200" b="1" dirty="0">
                <a:solidFill>
                  <a:schemeClr val="bg1"/>
                </a:solidFill>
                <a:latin typeface="+mj-lt"/>
              </a:rPr>
              <a:t>ПЭТ-бутылки – в «</a:t>
            </a:r>
            <a:r>
              <a:rPr lang="ru-RU" altLang="ru-RU" sz="2200" b="1" dirty="0" err="1">
                <a:solidFill>
                  <a:schemeClr val="bg1"/>
                </a:solidFill>
                <a:latin typeface="+mj-lt"/>
              </a:rPr>
              <a:t>Вторком</a:t>
            </a:r>
            <a:r>
              <a:rPr lang="ru-RU" altLang="ru-RU" sz="2200" b="1" dirty="0">
                <a:solidFill>
                  <a:schemeClr val="bg1"/>
                </a:solidFill>
                <a:latin typeface="+mj-lt"/>
              </a:rPr>
              <a:t>»; </a:t>
            </a:r>
          </a:p>
          <a:p>
            <a:pPr>
              <a:buClr>
                <a:schemeClr val="bg1"/>
              </a:buClr>
            </a:pPr>
            <a:r>
              <a:rPr lang="ru-RU" altLang="ru-RU" sz="2200" b="1" dirty="0">
                <a:solidFill>
                  <a:schemeClr val="bg1"/>
                </a:solidFill>
                <a:latin typeface="+mj-lt"/>
              </a:rPr>
              <a:t>Текстиль – в «</a:t>
            </a:r>
            <a:r>
              <a:rPr lang="ru-RU" altLang="ru-RU" sz="2200" b="1" dirty="0" err="1">
                <a:solidFill>
                  <a:schemeClr val="bg1"/>
                </a:solidFill>
                <a:latin typeface="+mj-lt"/>
              </a:rPr>
              <a:t>Вещеворот</a:t>
            </a:r>
            <a:r>
              <a:rPr lang="ru-RU" altLang="ru-RU" sz="2200" b="1" dirty="0">
                <a:solidFill>
                  <a:schemeClr val="bg1"/>
                </a:solidFill>
                <a:latin typeface="+mj-lt"/>
              </a:rPr>
              <a:t>»; </a:t>
            </a:r>
          </a:p>
          <a:p>
            <a:pPr>
              <a:buClr>
                <a:schemeClr val="bg1"/>
              </a:buClr>
            </a:pPr>
            <a:r>
              <a:rPr lang="ru-RU" altLang="ru-RU" sz="2200" b="1" dirty="0">
                <a:solidFill>
                  <a:schemeClr val="bg1"/>
                </a:solidFill>
              </a:rPr>
              <a:t>Батарейки –  в «</a:t>
            </a:r>
            <a:r>
              <a:rPr lang="ru-RU" altLang="ru-RU" sz="2200" b="1" dirty="0" err="1">
                <a:solidFill>
                  <a:schemeClr val="bg1"/>
                </a:solidFill>
              </a:rPr>
              <a:t>Мегаполисресурс</a:t>
            </a:r>
            <a:r>
              <a:rPr lang="ru-RU" altLang="ru-RU" sz="2200" b="1" dirty="0">
                <a:solidFill>
                  <a:schemeClr val="bg1"/>
                </a:solidFill>
              </a:rPr>
              <a:t>»; </a:t>
            </a:r>
          </a:p>
          <a:p>
            <a:pPr>
              <a:buClr>
                <a:schemeClr val="bg1"/>
              </a:buClr>
            </a:pPr>
            <a:r>
              <a:rPr lang="ru-RU" altLang="ru-RU" sz="2200" b="1" dirty="0">
                <a:solidFill>
                  <a:schemeClr val="bg1"/>
                </a:solidFill>
                <a:latin typeface="+mj-lt"/>
              </a:rPr>
              <a:t>Полипропилен и полистирол – в «Символ»;</a:t>
            </a:r>
          </a:p>
          <a:p>
            <a:pPr>
              <a:buClr>
                <a:schemeClr val="bg1"/>
              </a:buClr>
            </a:pPr>
            <a:r>
              <a:rPr lang="ru-RU" altLang="ru-RU" sz="2200" b="1" dirty="0">
                <a:solidFill>
                  <a:schemeClr val="bg1"/>
                </a:solidFill>
                <a:latin typeface="+mj-lt"/>
              </a:rPr>
              <a:t> Мягкий полиэтилен и полипропилен – в «</a:t>
            </a:r>
            <a:r>
              <a:rPr lang="ru-RU" altLang="ru-RU" sz="2200" b="1" dirty="0" err="1">
                <a:solidFill>
                  <a:schemeClr val="bg1"/>
                </a:solidFill>
                <a:latin typeface="+mj-lt"/>
              </a:rPr>
              <a:t>Уралтермопласт</a:t>
            </a:r>
            <a:r>
              <a:rPr lang="ru-RU" altLang="ru-RU" sz="2200" b="1" dirty="0">
                <a:solidFill>
                  <a:schemeClr val="bg1"/>
                </a:solidFill>
                <a:latin typeface="+mj-lt"/>
              </a:rPr>
              <a:t>»;</a:t>
            </a:r>
          </a:p>
          <a:p>
            <a:pPr>
              <a:buClr>
                <a:schemeClr val="bg1"/>
              </a:buClr>
            </a:pPr>
            <a:r>
              <a:rPr lang="ru-RU" altLang="ru-RU" sz="2200" b="1" dirty="0">
                <a:solidFill>
                  <a:schemeClr val="bg1"/>
                </a:solidFill>
                <a:latin typeface="+mj-lt"/>
              </a:rPr>
              <a:t> Твердый полиэтилен и полипропилен – в ПИК «</a:t>
            </a:r>
            <a:r>
              <a:rPr lang="ru-RU" altLang="ru-RU" sz="2200" b="1" dirty="0" err="1">
                <a:solidFill>
                  <a:schemeClr val="bg1"/>
                </a:solidFill>
                <a:latin typeface="+mj-lt"/>
              </a:rPr>
              <a:t>Политех</a:t>
            </a:r>
            <a:r>
              <a:rPr lang="ru-RU" altLang="ru-RU" sz="2200" b="1" dirty="0">
                <a:solidFill>
                  <a:schemeClr val="bg1"/>
                </a:solidFill>
                <a:latin typeface="+mj-lt"/>
              </a:rPr>
              <a:t>».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258781"/>
            <a:ext cx="3355596" cy="2286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FE8AB6E-55AB-4F5D-9360-CE8D236AA7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93687"/>
            <a:ext cx="1066892" cy="106079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52400" y="277812"/>
            <a:ext cx="8820150" cy="1779587"/>
          </a:xfrm>
        </p:spPr>
        <p:txBody>
          <a:bodyPr>
            <a:normAutofit/>
          </a:bodyPr>
          <a:lstStyle/>
          <a:p>
            <a:pPr indent="457200" algn="just" eaLnBrk="1" hangingPunct="1"/>
            <a:r>
              <a:rPr lang="ru-RU" altLang="ru-RU" sz="2800" b="1" dirty="0">
                <a:solidFill>
                  <a:schemeClr val="bg1"/>
                </a:solidFill>
              </a:rPr>
              <a:t>В нашем городе достаточно мощностей, чтобы перерабатывать более 35% всех образующихся коммунальных отходов.</a:t>
            </a:r>
          </a:p>
        </p:txBody>
      </p:sp>
      <p:pic>
        <p:nvPicPr>
          <p:cNvPr id="5126" name="Picture 21" descr="logo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92628" y="1846961"/>
            <a:ext cx="4038600" cy="1793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3" name="Picture 15" descr="vtorkom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63381" y="3589267"/>
            <a:ext cx="3019425" cy="2189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4" name="Picture 16" descr="M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99163" y="4031103"/>
            <a:ext cx="2343150" cy="17541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5" name="Picture 19" descr="logo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57" y="2099808"/>
            <a:ext cx="3657600" cy="150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7" name="Picture 22" descr="4LaXcuXbIK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50" y="3276600"/>
            <a:ext cx="2493963" cy="249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653" y="4694107"/>
            <a:ext cx="1801368" cy="1091184"/>
          </a:xfr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0059BC3-0CB0-4D6D-A846-3886F5DD651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5797204"/>
            <a:ext cx="1066892" cy="106079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440" y="-76200"/>
            <a:ext cx="8229600" cy="2362200"/>
          </a:xfrm>
        </p:spPr>
        <p:txBody>
          <a:bodyPr>
            <a:normAutofit/>
          </a:bodyPr>
          <a:lstStyle/>
          <a:p>
            <a:pPr indent="457200" algn="just"/>
            <a:r>
              <a:rPr lang="ru-RU" sz="2600" b="1" dirty="0">
                <a:solidFill>
                  <a:schemeClr val="bg1"/>
                </a:solidFill>
              </a:rPr>
              <a:t>К точкам  в Челябинске и Копейске присоединились и другие города области: Троицк, Касли, Южноуральск, Снежинск и поселок Рощино!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33600"/>
            <a:ext cx="2875686" cy="406263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2" y="2133600"/>
            <a:ext cx="2866410" cy="4062630"/>
          </a:xfrm>
        </p:spPr>
      </p:pic>
      <p:pic>
        <p:nvPicPr>
          <p:cNvPr id="4" name="Объект 3"/>
          <p:cNvPicPr>
            <a:picLocks noGrp="1" noChangeAspect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867" y="2133600"/>
            <a:ext cx="2873932" cy="4062630"/>
          </a:xfr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E83443A-67DC-41C0-A38B-F94DA9C02B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797204"/>
            <a:ext cx="1066892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488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81000" y="457200"/>
            <a:ext cx="8534400" cy="1219200"/>
          </a:xfrm>
        </p:spPr>
        <p:txBody>
          <a:bodyPr>
            <a:noAutofit/>
          </a:bodyPr>
          <a:lstStyle/>
          <a:p>
            <a:pPr indent="457200" algn="just"/>
            <a:r>
              <a:rPr lang="ru-RU" sz="3000" b="1" dirty="0">
                <a:solidFill>
                  <a:schemeClr val="bg1"/>
                </a:solidFill>
              </a:rPr>
              <a:t>Особо инициативные участники  акции организовывают раздельный сбор отходов в офисах:  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963525"/>
            <a:ext cx="3637423" cy="3932237"/>
          </a:xfr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CEC7739-EC22-409B-911C-8BEEA87D77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97204"/>
            <a:ext cx="1066892" cy="1060796"/>
          </a:xfrm>
          <a:prstGeom prst="rect">
            <a:avLst/>
          </a:prstGeom>
        </p:spPr>
      </p:pic>
      <p:sp>
        <p:nvSpPr>
          <p:cNvPr id="5" name="Объект 4">
            <a:extLst>
              <a:ext uri="{FF2B5EF4-FFF2-40B4-BE49-F238E27FC236}">
                <a16:creationId xmlns:a16="http://schemas.microsoft.com/office/drawing/2014/main" id="{683C074E-20BD-4D8B-A5D2-81882745F2A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FA5B749-B415-452A-B722-DC1216965CE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715" t="19428" r="7361" b="15383"/>
          <a:stretch/>
        </p:blipFill>
        <p:spPr>
          <a:xfrm>
            <a:off x="4572000" y="1478280"/>
            <a:ext cx="4341214" cy="25908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37604AD-10B9-4556-AA55-B38203AA606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023" t="3212" r="1677" b="31681"/>
          <a:stretch/>
        </p:blipFill>
        <p:spPr>
          <a:xfrm>
            <a:off x="4572000" y="4223381"/>
            <a:ext cx="4344731" cy="24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652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3" name="Rectangle 9"/>
          <p:cNvSpPr>
            <a:spLocks noGrp="1" noChangeArrowheads="1"/>
          </p:cNvSpPr>
          <p:nvPr>
            <p:ph type="title"/>
          </p:nvPr>
        </p:nvSpPr>
        <p:spPr>
          <a:xfrm>
            <a:off x="304799" y="304800"/>
            <a:ext cx="8475495" cy="1709394"/>
          </a:xfrm>
        </p:spPr>
        <p:txBody>
          <a:bodyPr>
            <a:noAutofit/>
          </a:bodyPr>
          <a:lstStyle/>
          <a:p>
            <a:pPr indent="457200" algn="just" eaLnBrk="1" hangingPunct="1">
              <a:defRPr/>
            </a:pPr>
            <a:r>
              <a:rPr lang="ru-RU" altLang="ru-RU" sz="2400" b="1" dirty="0">
                <a:solidFill>
                  <a:schemeClr val="bg1"/>
                </a:solidFill>
                <a:latin typeface="+mn-lt"/>
              </a:rPr>
              <a:t>Помимо постоянных акций, «</a:t>
            </a:r>
            <a:r>
              <a:rPr lang="ru-RU" altLang="ru-RU" sz="2400" b="1" dirty="0" err="1">
                <a:solidFill>
                  <a:schemeClr val="bg1"/>
                </a:solidFill>
                <a:latin typeface="+mn-lt"/>
              </a:rPr>
              <a:t>Разделяйка</a:t>
            </a:r>
            <a:r>
              <a:rPr lang="ru-RU" altLang="ru-RU" sz="2400" b="1" dirty="0">
                <a:solidFill>
                  <a:schemeClr val="bg1"/>
                </a:solidFill>
                <a:latin typeface="+mn-lt"/>
              </a:rPr>
              <a:t>» проводит промежуточные акции, активно участвует в городских мероприятиях и фестивалях и  проводит уроки экологической культуры в учебных заведениях. </a:t>
            </a:r>
          </a:p>
        </p:txBody>
      </p:sp>
      <p:pic>
        <p:nvPicPr>
          <p:cNvPr id="13" name="Объект 1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2014194"/>
            <a:ext cx="4114800" cy="3083169"/>
          </a:xfrm>
        </p:spPr>
      </p:pic>
      <p:pic>
        <p:nvPicPr>
          <p:cNvPr id="14" name="Объект 13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1" r="11483" b="15047"/>
          <a:stretch/>
        </p:blipFill>
        <p:spPr>
          <a:xfrm>
            <a:off x="4749403" y="2014194"/>
            <a:ext cx="3835341" cy="3083169"/>
          </a:xfrm>
        </p:spPr>
      </p:pic>
      <p:sp>
        <p:nvSpPr>
          <p:cNvPr id="2" name="TextBox 1"/>
          <p:cNvSpPr txBox="1"/>
          <p:nvPr/>
        </p:nvSpPr>
        <p:spPr>
          <a:xfrm>
            <a:off x="297542" y="5234917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003300"/>
                </a:solidFill>
                <a:latin typeface="+mj-lt"/>
              </a:rPr>
              <a:t>«</a:t>
            </a:r>
            <a:r>
              <a:rPr lang="ru-RU" b="1" dirty="0" err="1">
                <a:solidFill>
                  <a:srgbClr val="003300"/>
                </a:solidFill>
                <a:latin typeface="+mj-lt"/>
              </a:rPr>
              <a:t>Разделяйка</a:t>
            </a:r>
            <a:r>
              <a:rPr lang="ru-RU" b="1" dirty="0">
                <a:solidFill>
                  <a:srgbClr val="003300"/>
                </a:solidFill>
                <a:latin typeface="+mj-lt"/>
              </a:rPr>
              <a:t>» на фестивале «Все просто» 7 и 8 июля 2019 года.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82883" y="5238546"/>
            <a:ext cx="4168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003300"/>
                </a:solidFill>
                <a:latin typeface="+mj-lt"/>
              </a:rPr>
              <a:t>«</a:t>
            </a:r>
            <a:r>
              <a:rPr lang="ru-RU" b="1" dirty="0" err="1">
                <a:solidFill>
                  <a:srgbClr val="003300"/>
                </a:solidFill>
                <a:latin typeface="+mj-lt"/>
              </a:rPr>
              <a:t>Разделяйка</a:t>
            </a:r>
            <a:r>
              <a:rPr lang="ru-RU" b="1" dirty="0">
                <a:solidFill>
                  <a:srgbClr val="003300"/>
                </a:solidFill>
                <a:latin typeface="+mj-lt"/>
              </a:rPr>
              <a:t>» на фестивале «</a:t>
            </a:r>
            <a:r>
              <a:rPr lang="en-US" b="1" dirty="0" err="1">
                <a:solidFill>
                  <a:srgbClr val="003300"/>
                </a:solidFill>
                <a:latin typeface="+mj-lt"/>
              </a:rPr>
              <a:t>FreeDom</a:t>
            </a:r>
            <a:r>
              <a:rPr lang="ru-RU" b="1" dirty="0">
                <a:solidFill>
                  <a:srgbClr val="003300"/>
                </a:solidFill>
                <a:latin typeface="+mj-lt"/>
              </a:rPr>
              <a:t>» 3 августа 2019 года.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3DB6F8F-C101-4CF6-821B-8F9AB7D948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97204"/>
            <a:ext cx="1066892" cy="106079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52400" y="533400"/>
            <a:ext cx="8991600" cy="1077685"/>
          </a:xfrm>
        </p:spPr>
        <p:txBody>
          <a:bodyPr>
            <a:noAutofit/>
          </a:bodyPr>
          <a:lstStyle/>
          <a:p>
            <a:pPr marL="182880" lvl="0" indent="-182880" algn="ctr">
              <a:lnSpc>
                <a:spcPct val="80000"/>
              </a:lnSpc>
              <a:spcBef>
                <a:spcPts val="900"/>
              </a:spcBef>
            </a:pPr>
            <a:r>
              <a:rPr lang="ru-RU" altLang="ru-RU" sz="2600" b="1" dirty="0">
                <a:solidFill>
                  <a:schemeClr val="bg1"/>
                </a:solidFill>
              </a:rPr>
              <a:t>Наша цель — раздельный сбор в каждый двор!</a:t>
            </a:r>
            <a:br>
              <a:rPr lang="ru-RU" altLang="ru-RU" sz="2600" b="1" dirty="0">
                <a:solidFill>
                  <a:schemeClr val="bg1"/>
                </a:solidFill>
              </a:rPr>
            </a:br>
            <a:r>
              <a:rPr lang="ru-RU" altLang="ru-RU" sz="2600" b="1" dirty="0">
                <a:solidFill>
                  <a:schemeClr val="bg1"/>
                </a:solidFill>
              </a:rPr>
              <a:t>Ведь отходы — не мусор, а вторсырьё.</a:t>
            </a:r>
            <a:br>
              <a:rPr lang="ru-RU" altLang="ru-RU" sz="2600" b="1" dirty="0">
                <a:solidFill>
                  <a:schemeClr val="bg1"/>
                </a:solidFill>
              </a:rPr>
            </a:br>
            <a:r>
              <a:rPr lang="ru-RU" altLang="ru-RU" sz="2600" b="1" dirty="0">
                <a:solidFill>
                  <a:schemeClr val="bg1"/>
                </a:solidFill>
              </a:rPr>
              <a:t>Жить экологично – просто, если каждый начнет с себя.</a:t>
            </a:r>
            <a:br>
              <a:rPr lang="ru-RU" altLang="ru-RU" sz="2600" b="1" dirty="0">
                <a:solidFill>
                  <a:schemeClr val="bg1"/>
                </a:solidFill>
              </a:rPr>
            </a:br>
            <a:endParaRPr lang="ru-RU" sz="2600" b="1" dirty="0">
              <a:solidFill>
                <a:schemeClr val="bg1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608" y="3971925"/>
            <a:ext cx="3305625" cy="2479219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quarter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4" r="7904" b="11534"/>
          <a:stretch/>
        </p:blipFill>
        <p:spPr>
          <a:xfrm>
            <a:off x="4642758" y="1611085"/>
            <a:ext cx="3720280" cy="2198915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54" y="1615961"/>
            <a:ext cx="3281179" cy="2189162"/>
          </a:xfrm>
        </p:spPr>
      </p:pic>
      <p:pic>
        <p:nvPicPr>
          <p:cNvPr id="4" name="Объект 3"/>
          <p:cNvPicPr>
            <a:picLocks noGrp="1" noChangeAspect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757" y="3971925"/>
            <a:ext cx="3720281" cy="2479219"/>
          </a:xfr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79193D7-DAC9-4971-BC5C-02E6D4F20B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794202"/>
            <a:ext cx="1066892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1988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371600" y="277813"/>
            <a:ext cx="6472916" cy="113982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«</a:t>
            </a:r>
            <a:r>
              <a:rPr lang="ru-RU" sz="2800" b="1" dirty="0" err="1">
                <a:solidFill>
                  <a:schemeClr val="bg1"/>
                </a:solidFill>
              </a:rPr>
              <a:t>Разделяйка</a:t>
            </a:r>
            <a:r>
              <a:rPr lang="ru-RU" sz="2800" b="1" dirty="0">
                <a:solidFill>
                  <a:schemeClr val="bg1"/>
                </a:solidFill>
              </a:rPr>
              <a:t>» – это не только про отходы, это и про людей!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5" t="12890" r="4545" b="14357"/>
          <a:stretch/>
        </p:blipFill>
        <p:spPr>
          <a:xfrm>
            <a:off x="735518" y="1354951"/>
            <a:ext cx="4199647" cy="2519788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1" t="13923" r="11276" b="13696"/>
          <a:stretch/>
        </p:blipFill>
        <p:spPr>
          <a:xfrm>
            <a:off x="5161073" y="1354951"/>
            <a:ext cx="3508334" cy="2519788"/>
          </a:xfrm>
        </p:spPr>
      </p:pic>
      <p:pic>
        <p:nvPicPr>
          <p:cNvPr id="4" name="Объект 3"/>
          <p:cNvPicPr>
            <a:picLocks noGrp="1" noChangeAspect="1"/>
          </p:cNvPicPr>
          <p:nvPr>
            <p:ph sz="quarter" idx="3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6" t="16969" r="11972" b="13280"/>
          <a:stretch/>
        </p:blipFill>
        <p:spPr>
          <a:xfrm>
            <a:off x="735519" y="4086047"/>
            <a:ext cx="4199646" cy="2553368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59"/>
          <a:stretch/>
        </p:blipFill>
        <p:spPr>
          <a:xfrm>
            <a:off x="5115551" y="4086047"/>
            <a:ext cx="3553856" cy="2621534"/>
          </a:xfr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97A5035-AEDC-4AE7-93CD-5E4E94BC33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797204"/>
            <a:ext cx="1066892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232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458200" cy="2209800"/>
          </a:xfrm>
        </p:spPr>
        <p:txBody>
          <a:bodyPr>
            <a:normAutofit/>
          </a:bodyPr>
          <a:lstStyle/>
          <a:p>
            <a:pPr indent="457200" algn="just"/>
            <a:r>
              <a:rPr lang="ru-RU" sz="2900" b="1" dirty="0">
                <a:solidFill>
                  <a:schemeClr val="bg1"/>
                </a:solidFill>
              </a:rPr>
              <a:t>Беда глобального пластикового засорения настигла человечество буквально в последнее десятилетие. Вот так выглядит мусорное пятно в Тихом океане: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950" y="2438400"/>
            <a:ext cx="5448300" cy="40862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97204"/>
            <a:ext cx="1066892" cy="1060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3651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731520" y="381000"/>
            <a:ext cx="7680960" cy="1633194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3000" b="1" dirty="0">
                <a:solidFill>
                  <a:schemeClr val="bg1"/>
                </a:solidFill>
                <a:cs typeface="Times New Roman" panose="02020603050405020304" pitchFamily="18" charset="0"/>
              </a:rPr>
              <a:t>Проблема пластикового загрязнения актуальна и для города Челябинска</a:t>
            </a:r>
            <a:r>
              <a:rPr lang="ru-RU" altLang="ru-R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245035"/>
            <a:ext cx="4072296" cy="3319806"/>
          </a:xfrm>
        </p:spPr>
      </p:pic>
      <p:sp>
        <p:nvSpPr>
          <p:cNvPr id="4" name="Текст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285750" indent="-285750">
              <a:buClrTx/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chemeClr val="bg1"/>
                </a:solidFill>
              </a:rPr>
              <a:t>Сейчас на городской свалке находится более 17 миллионов кубометров отходов, накопленных областным центром за 70 лет. </a:t>
            </a:r>
          </a:p>
          <a:p>
            <a:pPr marL="285750" indent="-285750">
              <a:buClrTx/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chemeClr val="bg1"/>
                </a:solidFill>
              </a:rPr>
              <a:t>За 67 лет эксплуатации ее площадь увеличилась до 80 гектаров – размера 133 футбольных полей.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95683"/>
            <a:ext cx="1066800" cy="10623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731520" y="381000"/>
            <a:ext cx="7680960" cy="1295400"/>
          </a:xfrm>
        </p:spPr>
        <p:txBody>
          <a:bodyPr>
            <a:normAutofit fontScale="90000"/>
          </a:bodyPr>
          <a:lstStyle/>
          <a:p>
            <a:pPr indent="457200" algn="ctr"/>
            <a:r>
              <a:rPr lang="ru-RU" b="1" dirty="0">
                <a:solidFill>
                  <a:schemeClr val="bg1"/>
                </a:solidFill>
              </a:rPr>
              <a:t/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sz="3300" b="1" dirty="0">
                <a:solidFill>
                  <a:schemeClr val="bg1"/>
                </a:solidFill>
              </a:rPr>
              <a:t>Ежемесячная экологическая акция «</a:t>
            </a:r>
            <a:r>
              <a:rPr lang="ru-RU" sz="3300" b="1" dirty="0" err="1">
                <a:solidFill>
                  <a:schemeClr val="bg1"/>
                </a:solidFill>
              </a:rPr>
              <a:t>Разделяйка</a:t>
            </a:r>
            <a:r>
              <a:rPr lang="ru-RU" sz="3300" b="1" dirty="0">
                <a:solidFill>
                  <a:schemeClr val="bg1"/>
                </a:solidFill>
              </a:rPr>
              <a:t>» по сбору вторсырья помогает населению обращаться с отходами цивилизованно!</a:t>
            </a:r>
          </a:p>
        </p:txBody>
      </p:sp>
      <p:pic>
        <p:nvPicPr>
          <p:cNvPr id="19" name="Объект 1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153" y="2216578"/>
            <a:ext cx="6243694" cy="4160837"/>
          </a:xfr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42CEF67-7076-4ABB-BA33-4A2D859BA5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97204"/>
            <a:ext cx="1066892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639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1520" y="457200"/>
            <a:ext cx="7680960" cy="1143000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Акция «</a:t>
            </a:r>
            <a:r>
              <a:rPr lang="ru-RU" b="1" dirty="0" err="1">
                <a:solidFill>
                  <a:schemeClr val="bg1"/>
                </a:solidFill>
              </a:rPr>
              <a:t>Разделяйка</a:t>
            </a:r>
            <a:r>
              <a:rPr lang="ru-RU" b="1" dirty="0">
                <a:solidFill>
                  <a:schemeClr val="bg1"/>
                </a:solidFill>
              </a:rPr>
              <a:t>» направлена на: 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457200" y="1905000"/>
          <a:ext cx="8183562" cy="4691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7E45125-0D06-4D20-BC66-34DA91775C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797204"/>
            <a:ext cx="1066892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049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1785594"/>
          </a:xfrm>
        </p:spPr>
        <p:txBody>
          <a:bodyPr>
            <a:normAutofit/>
          </a:bodyPr>
          <a:lstStyle/>
          <a:p>
            <a:pPr indent="457200" algn="just"/>
            <a:r>
              <a:rPr lang="ru-RU" sz="3000" b="1" dirty="0">
                <a:solidFill>
                  <a:schemeClr val="bg1"/>
                </a:solidFill>
              </a:rPr>
              <a:t>Для удобства и наглядности раздельного сбора отходов для участников создана памятка: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72" y="1786085"/>
            <a:ext cx="7492056" cy="5065884"/>
          </a:xfr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3920C40-80E7-4B6E-B9A4-E79F8B14ED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91173"/>
            <a:ext cx="1066892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750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81000" y="380999"/>
            <a:ext cx="8763000" cy="1371601"/>
          </a:xfrm>
        </p:spPr>
        <p:txBody>
          <a:bodyPr>
            <a:noAutofit/>
          </a:bodyPr>
          <a:lstStyle/>
          <a:p>
            <a:pPr indent="457200"/>
            <a:r>
              <a:rPr lang="ru-RU" sz="2800" b="1" dirty="0">
                <a:solidFill>
                  <a:schemeClr val="bg1"/>
                </a:solidFill>
              </a:rPr>
              <a:t>Существует 14 постоянных точек в городе Челябинске и 1 точка в городе Копейске. Здесь принимают до 25 категорий вторсырья!</a:t>
            </a:r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quarter" idx="3"/>
          </p:nvPr>
        </p:nvPicPr>
        <p:blipFill rotWithShape="1">
          <a:blip r:embed="rId2"/>
          <a:srcRect l="4273" b="16649"/>
          <a:stretch/>
        </p:blipFill>
        <p:spPr>
          <a:xfrm>
            <a:off x="4791710" y="4182686"/>
            <a:ext cx="3742689" cy="2437998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quarter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4" t="19725"/>
          <a:stretch/>
        </p:blipFill>
        <p:spPr>
          <a:xfrm>
            <a:off x="4791711" y="1778001"/>
            <a:ext cx="3742689" cy="2326349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17" r="3195"/>
          <a:stretch/>
        </p:blipFill>
        <p:spPr>
          <a:xfrm>
            <a:off x="813663" y="1758462"/>
            <a:ext cx="3896993" cy="4888854"/>
          </a:xfr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0A7FACA-1CC9-477B-952D-112E3DC90E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797204"/>
            <a:ext cx="1066892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406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10600" cy="1676400"/>
          </a:xfrm>
        </p:spPr>
        <p:txBody>
          <a:bodyPr>
            <a:noAutofit/>
          </a:bodyPr>
          <a:lstStyle/>
          <a:p>
            <a:pPr indent="457200" algn="just"/>
            <a:r>
              <a:rPr lang="ru-RU" sz="3000" b="1" dirty="0">
                <a:solidFill>
                  <a:schemeClr val="bg1"/>
                </a:solidFill>
              </a:rPr>
              <a:t>Акция пользуется спросом среди населения: за период с января по октябрь 2019 год на «</a:t>
            </a:r>
            <a:r>
              <a:rPr lang="ru-RU" sz="3000" b="1" dirty="0" err="1">
                <a:solidFill>
                  <a:schemeClr val="bg1"/>
                </a:solidFill>
              </a:rPr>
              <a:t>Разделяйке</a:t>
            </a:r>
            <a:r>
              <a:rPr lang="ru-RU" sz="3000" b="1" dirty="0">
                <a:solidFill>
                  <a:schemeClr val="bg1"/>
                </a:solidFill>
              </a:rPr>
              <a:t>» побывало 6423 участника!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514600"/>
            <a:ext cx="8458200" cy="4038600"/>
          </a:xfrm>
        </p:spPr>
        <p:txBody>
          <a:bodyPr>
            <a:noAutofit/>
          </a:bodyPr>
          <a:lstStyle/>
          <a:p>
            <a:pPr marL="0" indent="457200" algn="ctr">
              <a:buClr>
                <a:schemeClr val="bg1"/>
              </a:buClr>
              <a:buNone/>
            </a:pPr>
            <a:r>
              <a:rPr lang="ru-RU" sz="2800" b="1" u="sng" dirty="0">
                <a:solidFill>
                  <a:schemeClr val="bg1"/>
                </a:solidFill>
              </a:rPr>
              <a:t>За этот же период:</a:t>
            </a:r>
          </a:p>
          <a:p>
            <a:pPr indent="457200">
              <a:buClr>
                <a:schemeClr val="bg1"/>
              </a:buClr>
            </a:pPr>
            <a:r>
              <a:rPr lang="ru-RU" sz="2800" b="1" dirty="0">
                <a:solidFill>
                  <a:schemeClr val="bg1"/>
                </a:solidFill>
              </a:rPr>
              <a:t>Количество собранного вторсырья увеличилось в 3 раза;</a:t>
            </a:r>
          </a:p>
          <a:p>
            <a:pPr indent="457200">
              <a:buClr>
                <a:schemeClr val="bg1"/>
              </a:buClr>
            </a:pPr>
            <a:r>
              <a:rPr lang="ru-RU" sz="2800" b="1" dirty="0">
                <a:solidFill>
                  <a:schemeClr val="bg1"/>
                </a:solidFill>
              </a:rPr>
              <a:t>Количество участников увеличилось в 1,8 раза;</a:t>
            </a:r>
          </a:p>
          <a:p>
            <a:pPr indent="457200">
              <a:buClr>
                <a:schemeClr val="bg1"/>
              </a:buClr>
            </a:pPr>
            <a:r>
              <a:rPr lang="ru-RU" sz="2800" b="1" dirty="0">
                <a:solidFill>
                  <a:schemeClr val="bg1"/>
                </a:solidFill>
              </a:rPr>
              <a:t>Только за акцию в октябре было собрано 12 150 килограмм вторсырья</a:t>
            </a:r>
            <a:r>
              <a:rPr lang="ru-RU" sz="3200" b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C34CA93-BE6A-4C89-B34F-3F68A686D5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97204"/>
            <a:ext cx="1066892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506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3000" b="1" dirty="0">
                <a:solidFill>
                  <a:schemeClr val="bg1"/>
                </a:solidFill>
                <a:latin typeface="Arial" panose="020B0604020202020204" pitchFamily="34" charset="0"/>
              </a:rPr>
              <a:t>В нашей команде более 100 волонтёров, </a:t>
            </a:r>
            <a:br>
              <a:rPr lang="ru-RU" altLang="ru-RU" sz="3000" b="1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ru-RU" altLang="ru-RU" sz="3000" b="1" dirty="0">
                <a:solidFill>
                  <a:schemeClr val="bg1"/>
                </a:solidFill>
                <a:latin typeface="Arial" panose="020B0604020202020204" pitchFamily="34" charset="0"/>
              </a:rPr>
              <a:t>в их числе ученики школ №77, №104 и №99 и студенты ЧГИК и </a:t>
            </a:r>
            <a:r>
              <a:rPr lang="ru-RU" altLang="ru-RU" sz="3000" b="1" dirty="0" err="1">
                <a:solidFill>
                  <a:schemeClr val="bg1"/>
                </a:solidFill>
                <a:latin typeface="Arial" panose="020B0604020202020204" pitchFamily="34" charset="0"/>
              </a:rPr>
              <a:t>ЧГКИПиТ</a:t>
            </a:r>
            <a:r>
              <a:rPr lang="ru-RU" altLang="ru-RU" sz="3000" b="1" dirty="0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1540066"/>
            <a:ext cx="7239000" cy="4824115"/>
          </a:xfr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0668175-CFF8-4F87-81AE-5ADB93311A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97204"/>
            <a:ext cx="1066892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9660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551</TotalTime>
  <Words>318</Words>
  <Application>Microsoft Office PowerPoint</Application>
  <PresentationFormat>Экран (4:3)</PresentationFormat>
  <Paragraphs>37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Century Gothic</vt:lpstr>
      <vt:lpstr>Times New Roman</vt:lpstr>
      <vt:lpstr>Wingdings</vt:lpstr>
      <vt:lpstr>Savon</vt:lpstr>
      <vt:lpstr>Челябинская региональная общественная организация развития экологической культуры «Сделаем»      Ежемесячная экологическая акция  «Разделяйка»         Челябинск, 2023 г.</vt:lpstr>
      <vt:lpstr>Беда глобального пластикового засорения настигла человечество буквально в последнее десятилетие. Вот так выглядит мусорное пятно в Тихом океане:</vt:lpstr>
      <vt:lpstr>Проблема пластикового загрязнения актуальна и для города Челябинска.</vt:lpstr>
      <vt:lpstr> Ежемесячная экологическая акция «Разделяйка» по сбору вторсырья помогает населению обращаться с отходами цивилизованно!</vt:lpstr>
      <vt:lpstr>Акция «Разделяйка» направлена на: </vt:lpstr>
      <vt:lpstr>Для удобства и наглядности раздельного сбора отходов для участников создана памятка: </vt:lpstr>
      <vt:lpstr>Существует 14 постоянных точек в городе Челябинске и 1 точка в городе Копейске. Здесь принимают до 25 категорий вторсырья!</vt:lpstr>
      <vt:lpstr>Акция пользуется спросом среди населения: за период с января по октябрь 2019 год на «Разделяйке» побывало 6423 участника! </vt:lpstr>
      <vt:lpstr>В нашей команде более 100 волонтёров,  в их числе ученики школ №77, №104 и №99 и студенты ЧГИК и ЧГКИПиТ.</vt:lpstr>
      <vt:lpstr>Всё собранное вторсырьё грузится и отправляется на сортировочную площадку.</vt:lpstr>
      <vt:lpstr>Далее каждая категория вторсырья направляется на переработку:</vt:lpstr>
      <vt:lpstr>В нашем городе достаточно мощностей, чтобы перерабатывать более 35% всех образующихся коммунальных отходов.</vt:lpstr>
      <vt:lpstr>К точкам  в Челябинске и Копейске присоединились и другие города области: Троицк, Касли, Южноуральск, Снежинск и поселок Рощино!</vt:lpstr>
      <vt:lpstr>Особо инициативные участники  акции организовывают раздельный сбор отходов в офисах:  </vt:lpstr>
      <vt:lpstr>Помимо постоянных акций, «Разделяйка» проводит промежуточные акции, активно участвует в городских мероприятиях и фестивалях и  проводит уроки экологической культуры в учебных заведениях. </vt:lpstr>
      <vt:lpstr>Наша цель — раздельный сбор в каждый двор! Ведь отходы — не мусор, а вторсырьё. Жить экологично – просто, если каждый начнет с себя. </vt:lpstr>
      <vt:lpstr>«Разделяйка» – это не только про отходы, это и про людей!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Семья Ярошенко</dc:creator>
  <cp:lastModifiedBy>Ильдар Баймуратов</cp:lastModifiedBy>
  <cp:revision>50</cp:revision>
  <cp:lastPrinted>1601-01-01T00:00:00Z</cp:lastPrinted>
  <dcterms:created xsi:type="dcterms:W3CDTF">2018-08-29T18:40:08Z</dcterms:created>
  <dcterms:modified xsi:type="dcterms:W3CDTF">2023-01-19T07:34:10Z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