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presProps" Target="presProps.xml" /><Relationship Id="rId14" Type="http://schemas.openxmlformats.org/officeDocument/2006/relationships/tableStyles" Target="tableStyles.xml" /><Relationship Id="rId1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Панорамная фотография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и подпис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Цитата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 bwMode="auto"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 bwMode="auto">
          <a:xfrm>
            <a:off x="1001488" y="754166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ts val="0"/>
              </a:spcBef>
              <a:buNone/>
              <a:defRPr sz="3200" b="0" cap="all">
                <a:ln w="3175" cmpd="sng">
                  <a:noFill/>
                </a:ln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sz="8000">
                <a:solidFill>
                  <a:schemeClr val="tx1"/>
                </a:solidFill>
              </a:rPr>
              <a:t>“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10557558" y="2993578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ts val="0"/>
              </a:spcBef>
              <a:buNone/>
              <a:defRPr sz="3200" b="0" cap="all">
                <a:ln w="3175" cmpd="sng">
                  <a:noFill/>
                </a:ln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>
              <a:defRPr/>
            </a:pPr>
            <a:r>
              <a:rPr lang="en-US" sz="8000">
                <a:solidFill>
                  <a:schemeClr val="tx1"/>
                </a:solidFill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Карточка имен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Три колон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 bwMode="auto">
          <a:xfrm>
            <a:off x="913774" y="609600"/>
            <a:ext cx="10364452" cy="1605094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 bwMode="auto"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 bwMode="auto"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 bwMode="auto"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толбец с тремя рису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 bwMode="auto">
          <a:xfrm>
            <a:off x="913774" y="610772"/>
            <a:ext cx="10364452" cy="1603922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0" name="Picture Placeholder 2"/>
          <p:cNvSpPr>
            <a:spLocks noChangeAspect="1" noGrp="1"/>
          </p:cNvSpPr>
          <p:nvPr>
            <p:ph type="pic" idx="15"/>
          </p:nvPr>
        </p:nvSpPr>
        <p:spPr bwMode="auto"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 bwMode="auto"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3" name="Picture Placeholder 2"/>
          <p:cNvSpPr>
            <a:spLocks noChangeAspect="1" noGrp="1"/>
          </p:cNvSpPr>
          <p:nvPr>
            <p:ph type="pic" idx="21"/>
          </p:nvPr>
        </p:nvSpPr>
        <p:spPr bwMode="auto">
          <a:xfrm>
            <a:off x="4441348" y="2367093"/>
            <a:ext cx="3303351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 bwMode="auto">
          <a:xfrm>
            <a:off x="4441348" y="4781080"/>
            <a:ext cx="3303351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7973298" y="4204820"/>
            <a:ext cx="330068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6" name="Picture Placeholder 2"/>
          <p:cNvSpPr>
            <a:spLocks noChangeAspect="1" noGrp="1"/>
          </p:cNvSpPr>
          <p:nvPr>
            <p:ph type="pic" idx="22"/>
          </p:nvPr>
        </p:nvSpPr>
        <p:spPr bwMode="auto"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 bwMode="auto">
          <a:xfrm>
            <a:off x="7973173" y="4781078"/>
            <a:ext cx="3305053" cy="10101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 bwMode="auto">
          <a:xfrm>
            <a:off x="913775" y="2367093"/>
            <a:ext cx="10364452" cy="3424107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 bwMode="auto">
          <a:xfrm>
            <a:off x="913775" y="609601"/>
            <a:ext cx="7658724" cy="5181599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913774" y="2367092"/>
            <a:ext cx="10363826" cy="342410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 bwMode="auto">
          <a:xfrm>
            <a:off x="913775" y="618517"/>
            <a:ext cx="10364451" cy="1596177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913774" y="2367092"/>
            <a:ext cx="5106026" cy="342410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 bwMode="auto">
          <a:xfrm>
            <a:off x="6172200" y="2367092"/>
            <a:ext cx="5105400" cy="342410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 bwMode="auto">
          <a:xfrm>
            <a:off x="913775" y="618517"/>
            <a:ext cx="10364451" cy="1596177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913774" y="3051012"/>
            <a:ext cx="5106027" cy="2740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 bwMode="auto">
          <a:xfrm>
            <a:off x="6172200" y="3051012"/>
            <a:ext cx="5105401" cy="2740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5078062" y="609600"/>
            <a:ext cx="6200163" cy="5181599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913774" y="2632851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913794" y="2632851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</a:blip>
          <a:stretch/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BC62FF7-A358-4778-A874-2D1C4445480F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0514010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5497110-1701-4DB7-AF76-02F12699D2C8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>
        <a:lnSpc>
          <a:spcPct val="90000"/>
        </a:lnSpc>
        <a:spcBef>
          <a:spcPts val="0"/>
        </a:spcBef>
        <a:buNone/>
        <a:defRPr sz="36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120000"/>
        </a:lnSpc>
        <a:spcBef>
          <a:spcPts val="1000"/>
        </a:spcBef>
        <a:buClr>
          <a:schemeClr val="tx1"/>
        </a:buClr>
        <a:buFont typeface="Arial"/>
        <a:buChar char="•"/>
        <a:defRPr sz="20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120000"/>
        </a:lnSpc>
        <a:spcBef>
          <a:spcPts val="500"/>
        </a:spcBef>
        <a:buClr>
          <a:schemeClr val="tx1"/>
        </a:buClr>
        <a:buFont typeface="Arial"/>
        <a:buChar char="•"/>
        <a:defRPr sz="18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120000"/>
        </a:lnSpc>
        <a:spcBef>
          <a:spcPts val="500"/>
        </a:spcBef>
        <a:buClr>
          <a:schemeClr val="tx1"/>
        </a:buClr>
        <a:buFont typeface="Arial"/>
        <a:buChar char="•"/>
        <a:defRPr sz="16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120000"/>
        </a:lnSpc>
        <a:spcBef>
          <a:spcPts val="500"/>
        </a:spcBef>
        <a:buClr>
          <a:schemeClr val="tx1"/>
        </a:buClr>
        <a:buFont typeface="Arial"/>
        <a:buChar char="•"/>
        <a:defRPr sz="14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120000"/>
        </a:lnSpc>
        <a:spcBef>
          <a:spcPts val="500"/>
        </a:spcBef>
        <a:buClr>
          <a:schemeClr val="tx1"/>
        </a:buClr>
        <a:buFont typeface="Arial"/>
        <a:buChar char="•"/>
        <a:defRPr sz="14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120000"/>
        </a:lnSpc>
        <a:spcBef>
          <a:spcPts val="500"/>
        </a:spcBef>
        <a:buClr>
          <a:schemeClr val="tx1"/>
        </a:buClr>
        <a:buFont typeface="Arial"/>
        <a:buChar char="•"/>
        <a:defRPr sz="1400" cap="all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120000"/>
        </a:lnSpc>
        <a:spcBef>
          <a:spcPts val="500"/>
        </a:spcBef>
        <a:buClr>
          <a:schemeClr val="tx1"/>
        </a:buClr>
        <a:buFont typeface="Arial"/>
        <a:buChar char="•"/>
        <a:defRPr sz="1400" cap="all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120000"/>
        </a:lnSpc>
        <a:spcBef>
          <a:spcPts val="500"/>
        </a:spcBef>
        <a:buClr>
          <a:schemeClr val="tx1"/>
        </a:buClr>
        <a:buFont typeface="Arial"/>
        <a:buChar char="•"/>
        <a:defRPr sz="1400" cap="all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120000"/>
        </a:lnSpc>
        <a:spcBef>
          <a:spcPts val="500"/>
        </a:spcBef>
        <a:buClr>
          <a:schemeClr val="tx1"/>
        </a:buClr>
        <a:buFont typeface="Arial"/>
        <a:buChar char="•"/>
        <a:defRPr sz="1400" cap="all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hyperlink" Target="https://t-l.ru/269238.html" TargetMode="External"/><Relationship Id="rId4" Type="http://schemas.openxmlformats.org/officeDocument/2006/relationships/hyperlink" Target="https://vesti-yamal.ru/ru/vjesti_jamal/v_tazovskom_raione_znayut_chto_takoe_po-nastoyashemu_chumovoe_leto" TargetMode="External"/><Relationship Id="rId5" Type="http://schemas.openxmlformats.org/officeDocument/2006/relationships/hyperlink" Target="https://www.mk-yamal.ru/culture/2019/08/24/chumovoe-leto-provodyat-deti-na-ryboloveckikh-ugodyakh-yamala.html?utm_source=yxnews&amp;utm_medium=desktop&amp;utm_referrer=https://yandex.ru/news" TargetMode="External"/><Relationship Id="rId6" Type="http://schemas.openxmlformats.org/officeDocument/2006/relationships/hyperlink" Target="https://www.yanao.ru/presscenter/news/15558/" TargetMode="External"/><Relationship Id="rId7" Type="http://schemas.openxmlformats.org/officeDocument/2006/relationships/hyperlink" Target="https://www.youtube.com/watch?v=tjFVqNPNkAE" TargetMode="External"/><Relationship Id="rId8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5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44732" y="373482"/>
            <a:ext cx="10707387" cy="60229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92236" y="3815307"/>
            <a:ext cx="10599763" cy="2387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100" b="1">
                <a:solidFill>
                  <a:schemeClr val="bg1"/>
                </a:solidFill>
                <a:latin typeface="Bahnschrift Light SemiCondensed"/>
              </a:rPr>
              <a:t>Межведомственный проект</a:t>
            </a:r>
            <a:br>
              <a:rPr lang="ru-RU" sz="3100" b="1">
                <a:solidFill>
                  <a:schemeClr val="bg1"/>
                </a:solidFill>
                <a:latin typeface="Bahnschrift Light SemiCondensed"/>
              </a:rPr>
            </a:br>
            <a:r>
              <a:rPr lang="ru-RU" sz="3100" b="1">
                <a:solidFill>
                  <a:schemeClr val="bg1"/>
                </a:solidFill>
                <a:latin typeface="Monotype Corsiva"/>
              </a:rPr>
              <a:t> </a:t>
            </a:r>
            <a:r>
              <a:rPr lang="ru-RU" sz="6700" b="1">
                <a:solidFill>
                  <a:schemeClr val="bg1"/>
                </a:solidFill>
                <a:latin typeface="Monotype Corsiva"/>
              </a:rPr>
              <a:t>«ЧУМОВОЕ ЛЕТО» </a:t>
            </a:r>
            <a:br>
              <a:rPr lang="ru-RU" sz="6700" b="1">
                <a:solidFill>
                  <a:schemeClr val="bg1"/>
                </a:solidFill>
                <a:latin typeface="Monotype Corsiva"/>
              </a:rPr>
            </a:br>
            <a:r>
              <a:rPr lang="ru-RU" sz="3100" b="1">
                <a:solidFill>
                  <a:schemeClr val="bg1"/>
                </a:solidFill>
                <a:latin typeface="Bahnschrift Light SemiCondensed"/>
              </a:rPr>
              <a:t>для тундрового населения на рыболовецких угодьях  </a:t>
            </a:r>
            <a:br>
              <a:rPr lang="ru-RU" sz="3100" b="1">
                <a:solidFill>
                  <a:schemeClr val="bg1"/>
                </a:solidFill>
                <a:latin typeface="Bahnschrift Light SemiCondensed"/>
              </a:rPr>
            </a:br>
            <a:r>
              <a:rPr lang="ru-RU" sz="3100" b="1">
                <a:solidFill>
                  <a:schemeClr val="bg1"/>
                </a:solidFill>
                <a:latin typeface="Bahnschrift Light SemiCondensed"/>
              </a:rPr>
              <a:t>муниципального образования Тазовский район</a:t>
            </a:r>
            <a:br>
              <a:rPr lang="ru-RU" b="1">
                <a:solidFill>
                  <a:schemeClr val="bg1"/>
                </a:solidFill>
                <a:latin typeface="Bahnschrift Light SemiCondensed"/>
              </a:rPr>
            </a:br>
            <a:endParaRPr lang="ru-RU" b="1">
              <a:solidFill>
                <a:schemeClr val="bg1"/>
              </a:solidFill>
              <a:latin typeface="Bahnschrift Light SemiCondensed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-1" y="157543"/>
            <a:ext cx="12191999" cy="900751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defRPr/>
            </a:pPr>
            <a:r>
              <a:rPr lang="ru-RU">
                <a:solidFill>
                  <a:schemeClr val="accent2">
                    <a:lumMod val="50000"/>
                  </a:schemeClr>
                </a:solidFill>
                <a:latin typeface="Bahnschrift Condensed"/>
              </a:rPr>
              <a:t>Муниципальное Бюджетное Учреждение «Централизованная сеть культурно-досуговых учреждений Тазовского района» </a:t>
            </a:r>
            <a:endParaRPr/>
          </a:p>
          <a:p>
            <a:pPr>
              <a:lnSpc>
                <a:spcPct val="110000"/>
              </a:lnSpc>
              <a:defRPr/>
            </a:pPr>
            <a:r>
              <a:rPr lang="ru-RU">
                <a:solidFill>
                  <a:schemeClr val="accent2">
                    <a:lumMod val="50000"/>
                  </a:schemeClr>
                </a:solidFill>
                <a:latin typeface="Bahnschrift Condensed"/>
              </a:rPr>
              <a:t>Структурное подразделение «Районный Центр национальных культур»</a:t>
            </a:r>
            <a:endParaRPr lang="ru-RU">
              <a:solidFill>
                <a:schemeClr val="accent2">
                  <a:lumMod val="50000"/>
                </a:schemeClr>
              </a:solidFill>
              <a:latin typeface="Bahnschrift Condense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F0">
                <a:tint val="45000"/>
                <a:satMod val="400000"/>
              </a:srgbClr>
            </a:duotone>
          </a:blip>
          <a:stretch/>
        </p:blipFill>
        <p:spPr bwMode="auto">
          <a:xfrm>
            <a:off x="0" y="6202907"/>
            <a:ext cx="12191999" cy="6550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99385" y="130922"/>
            <a:ext cx="10364451" cy="92368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>
                <a:solidFill>
                  <a:schemeClr val="accent2">
                    <a:lumMod val="50000"/>
                  </a:schemeClr>
                </a:solidFill>
              </a:rPr>
              <a:t>Медиа-сопровождение мероприятий </a:t>
            </a:r>
            <a:r>
              <a:rPr lang="ru-RU">
                <a:solidFill>
                  <a:schemeClr val="accent2">
                    <a:lumMod val="50000"/>
                  </a:schemeClr>
                </a:solidFill>
              </a:rPr>
              <a:t>проекта</a:t>
            </a:r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8989" y="1626243"/>
            <a:ext cx="5341617" cy="388628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 bwMode="auto">
          <a:xfrm>
            <a:off x="5911403" y="1636385"/>
            <a:ext cx="6280596" cy="4539803"/>
          </a:xfrm>
        </p:spPr>
        <p:txBody>
          <a:bodyPr>
            <a:normAutofit fontScale="85000" lnSpcReduction="10000"/>
          </a:bodyPr>
          <a:lstStyle/>
          <a:p>
            <a:pPr algn="ctr">
              <a:buFontTx/>
              <a:buChar char="-"/>
              <a:defRPr/>
            </a:pPr>
            <a:r>
              <a:rPr lang="en-US" i="1" u="sng">
                <a:solidFill>
                  <a:schemeClr val="accent2">
                    <a:lumMod val="50000"/>
                  </a:schemeClr>
                </a:solidFill>
                <a:hlinkClick r:id="rId3" tooltip="https://t-l.ru/269238.html"/>
              </a:rPr>
              <a:t>https</a:t>
            </a:r>
            <a:r>
              <a:rPr lang="en-US" i="1" u="sng">
                <a:solidFill>
                  <a:schemeClr val="accent2">
                    <a:lumMod val="50000"/>
                  </a:schemeClr>
                </a:solidFill>
                <a:hlinkClick r:id="rId3" tooltip="https://t-l.ru/269238.html"/>
              </a:rPr>
              <a:t>://</a:t>
            </a:r>
            <a:r>
              <a:rPr lang="en-US" i="1" u="sng">
                <a:solidFill>
                  <a:schemeClr val="accent2">
                    <a:lumMod val="50000"/>
                  </a:schemeClr>
                </a:solidFill>
                <a:hlinkClick r:id="rId3" tooltip="https://t-l.ru/269238.html"/>
              </a:rPr>
              <a:t>t-l.ru/269238.html</a:t>
            </a:r>
            <a:endParaRPr lang="ru-RU" i="1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FontTx/>
              <a:buChar char="-"/>
              <a:defRPr/>
            </a:pPr>
            <a:r>
              <a:rPr lang="en-US" i="1" u="sng">
                <a:solidFill>
                  <a:schemeClr val="accent2">
                    <a:lumMod val="50000"/>
                  </a:schemeClr>
                </a:solidFill>
                <a:hlinkClick r:id="rId4" tooltip="https://vesti-yamal.ru/ru/vjesti_jamal/v_tazovskom_raione_znayut_chto_takoe_po-nastoyashemu_chumovoe_leto"/>
              </a:rPr>
              <a:t>https://</a:t>
            </a:r>
            <a:r>
              <a:rPr lang="en-US" i="1" u="sng">
                <a:solidFill>
                  <a:schemeClr val="accent2">
                    <a:lumMod val="50000"/>
                  </a:schemeClr>
                </a:solidFill>
                <a:hlinkClick r:id="rId4" tooltip="https://vesti-yamal.ru/ru/vjesti_jamal/v_tazovskom_raione_znayut_chto_takoe_po-nastoyashemu_chumovoe_leto"/>
              </a:rPr>
              <a:t>vesti-yamal.ru/ru/vjesti_jamal/v_tazovskom_raione_znayut_chto_takoe_po-nastoyashemu_chumovoe_leto</a:t>
            </a:r>
            <a:endParaRPr lang="ru-RU" i="1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FontTx/>
              <a:buChar char="-"/>
              <a:defRPr/>
            </a:pPr>
            <a:r>
              <a:rPr lang="en-US" i="1" u="sng">
                <a:solidFill>
                  <a:schemeClr val="accent2">
                    <a:lumMod val="50000"/>
                  </a:schemeClr>
                </a:solidFill>
                <a:hlinkClick r:id="rId5" tooltip="https://www.mk-yamal.ru/culture/2019/08/24/chumovoe-leto-provodyat-deti-na-ryboloveckikh-ugodyakh-yamala.html?utm_source=yxnews&amp;utm_medium=desktop&amp;utm_referrer=https://yandex.ru/news"/>
              </a:rPr>
              <a:t>https://</a:t>
            </a:r>
            <a:r>
              <a:rPr lang="en-US" i="1" u="sng">
                <a:solidFill>
                  <a:schemeClr val="accent2">
                    <a:lumMod val="50000"/>
                  </a:schemeClr>
                </a:solidFill>
                <a:hlinkClick r:id="rId5" tooltip="https://www.mk-yamal.ru/culture/2019/08/24/chumovoe-leto-provodyat-deti-na-ryboloveckikh-ugodyakh-yamala.html?utm_source=yxnews&amp;utm_medium=desktop&amp;utm_referrer=https://yandex.ru/news"/>
              </a:rPr>
              <a:t>www.mk-yamal.ru/culture/2019/08/24/chumovoe-leto-provodyat-deti-na-ryboloveckikh-ugodyakh-yamala.html?utm_source=yxnews&amp;utm_medium=desktop&amp;utm_referrer=https%3A%2F%2Fyandex.ru%2Fnews</a:t>
            </a:r>
            <a:endParaRPr lang="ru-RU" i="1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FontTx/>
              <a:buChar char="-"/>
              <a:defRPr/>
            </a:pPr>
            <a:r>
              <a:rPr lang="en-US" i="1" u="sng">
                <a:solidFill>
                  <a:schemeClr val="accent2">
                    <a:lumMod val="50000"/>
                  </a:schemeClr>
                </a:solidFill>
                <a:hlinkClick r:id="rId6" tooltip="https://www.yanao.ru/presscenter/news/15558/"/>
              </a:rPr>
              <a:t>https://www.yanao.ru/presscenter/news/15558</a:t>
            </a:r>
            <a:r>
              <a:rPr lang="en-US" i="1" u="sng">
                <a:solidFill>
                  <a:schemeClr val="accent2">
                    <a:lumMod val="50000"/>
                  </a:schemeClr>
                </a:solidFill>
                <a:hlinkClick r:id="rId6" tooltip="https://www.yanao.ru/presscenter/news/15558/"/>
              </a:rPr>
              <a:t>/</a:t>
            </a:r>
            <a:endParaRPr lang="ru-RU" i="1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FontTx/>
              <a:buChar char="-"/>
              <a:defRPr/>
            </a:pPr>
            <a:r>
              <a:rPr lang="en-US" i="1" u="sng">
                <a:solidFill>
                  <a:schemeClr val="accent2">
                    <a:lumMod val="50000"/>
                  </a:schemeClr>
                </a:solidFill>
                <a:hlinkClick r:id="rId7" tooltip="https://www.youtube.com/watch?v=tjFVqNPNkAE"/>
              </a:rPr>
              <a:t>https://</a:t>
            </a:r>
            <a:r>
              <a:rPr lang="en-US" i="1" u="sng">
                <a:solidFill>
                  <a:schemeClr val="accent2">
                    <a:lumMod val="50000"/>
                  </a:schemeClr>
                </a:solidFill>
                <a:hlinkClick r:id="rId7" tooltip="https://www.youtube.com/watch?v=tjFVqNPNkAE"/>
              </a:rPr>
              <a:t>www.youtube.com/watch?v=tjFVqNPNkAE</a:t>
            </a:r>
            <a:endParaRPr lang="ru-RU" i="1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FontTx/>
              <a:buChar char="-"/>
              <a:defRPr/>
            </a:pPr>
            <a:r>
              <a:rPr lang="en-US" i="1">
                <a:solidFill>
                  <a:srgbClr val="C00000"/>
                </a:solidFill>
              </a:rPr>
              <a:t>https://www.yamal.kp.ru/online/news/3582510</a:t>
            </a:r>
            <a:r>
              <a:rPr lang="en-US" i="1">
                <a:solidFill>
                  <a:srgbClr val="C00000"/>
                </a:solidFill>
              </a:rPr>
              <a:t>/</a:t>
            </a:r>
            <a:r>
              <a:rPr lang="ru-RU" i="1">
                <a:solidFill>
                  <a:srgbClr val="C00000"/>
                </a:solidFill>
              </a:rPr>
              <a:t>.</a:t>
            </a:r>
            <a:endParaRPr lang="ru-RU" i="1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B0F0">
                <a:tint val="45000"/>
                <a:satMod val="400000"/>
              </a:srgbClr>
            </a:duotone>
          </a:blip>
          <a:stretch/>
        </p:blipFill>
        <p:spPr bwMode="auto">
          <a:xfrm>
            <a:off x="0" y="6202907"/>
            <a:ext cx="12191999" cy="6550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28055" y="1081320"/>
            <a:ext cx="11748010" cy="518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52443" y="304619"/>
            <a:ext cx="10364451" cy="48695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Содержание концепции проекта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 bwMode="auto">
          <a:xfrm>
            <a:off x="615816" y="1096190"/>
            <a:ext cx="10701078" cy="2952754"/>
          </a:xfrm>
        </p:spPr>
        <p:txBody>
          <a:bodyPr>
            <a:normAutofit fontScale="92500" lnSpcReduction="20000"/>
          </a:bodyPr>
          <a:lstStyle/>
          <a:p>
            <a:pPr algn="just">
              <a:defRPr/>
            </a:pPr>
            <a:r>
              <a:rPr lang="ru-RU" i="1">
                <a:solidFill>
                  <a:srgbClr val="002060"/>
                </a:solidFill>
              </a:rPr>
              <a:t>Проект направлен на мотивирование тундрового населения, проживающего в летний период на рыболовецких угодьях муниципального образования Тазовский район на укрепление социально-активного образа жизни, реализацию потребности детей и подростков в организованном, интересном общении, удовлетворении познавательных интересов, развитие их творческих способностей и навыков, укрепление физического и духовного здоровья детей и профилактика безнадзорности детей и правонарушений несовершеннолетних в период летних каникул. Проект предусматривает межведомственное взаимодействие органов власти, учреждений культуры, средств массовой информации, центра занятости.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F0">
                <a:tint val="45000"/>
                <a:satMod val="400000"/>
              </a:srgbClr>
            </a:duotone>
          </a:blip>
          <a:stretch/>
        </p:blipFill>
        <p:spPr bwMode="auto">
          <a:xfrm>
            <a:off x="0" y="6202907"/>
            <a:ext cx="12191999" cy="6550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0962" y="87086"/>
            <a:ext cx="11928806" cy="670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0694" y="768644"/>
            <a:ext cx="10364451" cy="58248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>
                <a:solidFill>
                  <a:schemeClr val="bg1"/>
                </a:solidFill>
              </a:rPr>
              <a:t>Актуальность проекта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 bwMode="auto">
          <a:xfrm>
            <a:off x="1025890" y="3718756"/>
            <a:ext cx="10140220" cy="271590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  <a:defRPr/>
            </a:pPr>
            <a:r>
              <a:rPr lang="ru-RU"/>
              <a:t>           </a:t>
            </a:r>
            <a:r>
              <a:rPr lang="ru-RU" i="1">
                <a:solidFill>
                  <a:schemeClr val="bg1"/>
                </a:solidFill>
              </a:rPr>
              <a:t>Рыбодобывающая </a:t>
            </a:r>
            <a:r>
              <a:rPr lang="ru-RU" i="1">
                <a:solidFill>
                  <a:schemeClr val="bg1"/>
                </a:solidFill>
              </a:rPr>
              <a:t>отрасль в Тазовском районе, является важной основополагающей частью социально-экономического развития. Во время летней путины тундровое население меняет свой традиционный уклад жизни, добыча рыбы занимает большую часть их времени. Дети и подростки зачастую предоставлены сами себе, появляются факторы риска, как несчастных случаев, так и приобретение вредных привычек (</a:t>
            </a:r>
            <a:r>
              <a:rPr lang="ru-RU" i="1">
                <a:solidFill>
                  <a:schemeClr val="bg1"/>
                </a:solidFill>
              </a:rPr>
              <a:t>табакокурение</a:t>
            </a:r>
            <a:r>
              <a:rPr lang="ru-RU" i="1">
                <a:solidFill>
                  <a:schemeClr val="bg1"/>
                </a:solidFill>
              </a:rPr>
              <a:t>), низкая физическая и умственная активность, что ведет к ухудшению духовного и физического здоровья. </a:t>
            </a:r>
            <a:endParaRPr/>
          </a:p>
          <a:p>
            <a:pPr marL="0" indent="0" algn="just">
              <a:buNone/>
              <a:defRPr/>
            </a:pPr>
            <a:r>
              <a:rPr lang="ru-RU" i="1"/>
              <a:t>	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F0">
                <a:tint val="45000"/>
                <a:satMod val="400000"/>
              </a:srgbClr>
            </a:duotone>
          </a:blip>
          <a:stretch/>
        </p:blipFill>
        <p:spPr bwMode="auto">
          <a:xfrm>
            <a:off x="1" y="6202907"/>
            <a:ext cx="12191999" cy="6550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998" t="9571" r="933" b="2494"/>
          <a:stretch/>
        </p:blipFill>
        <p:spPr bwMode="auto">
          <a:xfrm>
            <a:off x="366563" y="78955"/>
            <a:ext cx="11329048" cy="638280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 bwMode="auto">
          <a:xfrm>
            <a:off x="366563" y="281354"/>
            <a:ext cx="11458871" cy="3061211"/>
          </a:xfrm>
          <a:effectLst>
            <a:glow rad="355600">
              <a:schemeClr val="accent1">
                <a:alpha val="50000"/>
              </a:schemeClr>
            </a:glow>
          </a:effectLst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1800" b="1" i="1">
                <a:solidFill>
                  <a:schemeClr val="bg1"/>
                </a:solidFill>
              </a:rPr>
              <a:t>Профилактические стратегии, направленные на борьбу с беспризорностью детей и правонарушений несовершеннолетних, направлены на население в целом, и являются с точки зрения общественного здоровья, более эффективными и приоритетными. Этот комплекс мер должен осуществляться на межведомственной и системной основе, то есть в тесном сотрудничестве учреждений культуры, организаций, учреждений, предприятий Тазовского района, общественников и средств массовой информации.</a:t>
            </a:r>
            <a:endParaRPr/>
          </a:p>
          <a:p>
            <a:pPr>
              <a:defRPr/>
            </a:pPr>
            <a:endParaRPr lang="ru-RU" b="1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F0">
                <a:tint val="45000"/>
                <a:satMod val="400000"/>
              </a:srgbClr>
            </a:duotone>
          </a:blip>
          <a:stretch/>
        </p:blipFill>
        <p:spPr bwMode="auto">
          <a:xfrm>
            <a:off x="0" y="6202907"/>
            <a:ext cx="12191999" cy="6550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2870580" y="5422457"/>
            <a:ext cx="9116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2"/>
                </a:solidFill>
              </a:rPr>
              <a:t>Сроки реализации проекта: июнь-август 2019 </a:t>
            </a:r>
            <a:r>
              <a:rPr lang="ru-RU" sz="2400" b="1">
                <a:solidFill>
                  <a:schemeClr val="bg2"/>
                </a:solidFill>
              </a:rPr>
              <a:t>год;</a:t>
            </a:r>
            <a:endParaRPr lang="ru-RU" sz="2400" b="1">
              <a:solidFill>
                <a:schemeClr val="bg2"/>
              </a:solidFill>
            </a:endParaRPr>
          </a:p>
          <a:p>
            <a:pPr>
              <a:defRPr/>
            </a:pPr>
            <a:r>
              <a:rPr lang="ru-RU" sz="2400" b="1">
                <a:solidFill>
                  <a:schemeClr val="bg2"/>
                </a:solidFill>
              </a:rPr>
              <a:t>Общая </a:t>
            </a:r>
            <a:r>
              <a:rPr lang="ru-RU" sz="2400" b="1">
                <a:solidFill>
                  <a:schemeClr val="bg2"/>
                </a:solidFill>
              </a:rPr>
              <a:t>координация проекта: Управление </a:t>
            </a:r>
            <a:r>
              <a:rPr lang="ru-RU" sz="2400" b="1">
                <a:solidFill>
                  <a:schemeClr val="bg2"/>
                </a:solidFill>
              </a:rPr>
              <a:t>КФКиСМПиТ</a:t>
            </a:r>
            <a:r>
              <a:rPr lang="ru-RU" sz="2400" b="1">
                <a:solidFill>
                  <a:schemeClr val="bg2"/>
                </a:solidFill>
              </a:rPr>
              <a:t>.</a:t>
            </a:r>
            <a:endParaRPr lang="ru-RU" sz="2400" b="1">
              <a:solidFill>
                <a:schemeClr val="bg2"/>
              </a:solidFill>
            </a:endParaRPr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13775" y="618517"/>
            <a:ext cx="11041664" cy="3292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Цель проекта</a:t>
            </a:r>
            <a:br>
              <a:rPr lang="ru-RU"/>
            </a:b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 bwMode="auto">
          <a:xfrm>
            <a:off x="913775" y="947725"/>
            <a:ext cx="10702745" cy="3424107"/>
          </a:xfrm>
        </p:spPr>
        <p:txBody>
          <a:bodyPr/>
          <a:lstStyle/>
          <a:p>
            <a:pPr algn="just">
              <a:defRPr/>
            </a:pPr>
            <a:r>
              <a:rPr lang="ru-RU" i="1"/>
              <a:t>Формирование </a:t>
            </a:r>
            <a:r>
              <a:rPr lang="ru-RU" i="1"/>
              <a:t>у коренных жителей, проживающих в экстремальных условиях Крайнего Севера, на рыболовецких угодьях в муниципальном образовании Тазовский район ответственного отношения к своему здоровью и здоровью своих детей и близких, мотивирование их к ведению здорового образа жизни путем создания единого межведомственного профилактического пространства. 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92480" y="1036605"/>
            <a:ext cx="10735022" cy="54938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F0">
                <a:tint val="45000"/>
                <a:satMod val="400000"/>
              </a:srgbClr>
            </a:duotone>
          </a:blip>
          <a:stretch/>
        </p:blipFill>
        <p:spPr bwMode="auto">
          <a:xfrm>
            <a:off x="0" y="6202907"/>
            <a:ext cx="12191999" cy="6550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4638" y="583474"/>
            <a:ext cx="11962719" cy="18288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1800">
                <a:solidFill>
                  <a:schemeClr val="accent2">
                    <a:lumMod val="50000"/>
                  </a:schemeClr>
                </a:solidFill>
              </a:rPr>
              <a:t>Задачи проекта</a:t>
            </a:r>
            <a:br>
              <a:rPr lang="ru-RU">
                <a:solidFill>
                  <a:schemeClr val="accent2">
                    <a:lumMod val="50000"/>
                  </a:schemeClr>
                </a:solidFill>
              </a:rPr>
            </a:br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 bwMode="auto">
          <a:xfrm>
            <a:off x="435430" y="4039801"/>
            <a:ext cx="11460480" cy="2163106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ru-RU" i="1"/>
              <a:t> </a:t>
            </a:r>
            <a:r>
              <a:rPr lang="ru-RU" sz="2300" i="1"/>
              <a:t>Управление культуры, физической культуры и спорта, молодежной политики и туризма Администрации Тазовского района;</a:t>
            </a:r>
            <a:endParaRPr/>
          </a:p>
          <a:p>
            <a:pPr>
              <a:defRPr/>
            </a:pPr>
            <a:r>
              <a:rPr lang="ru-RU" sz="2300" i="1"/>
              <a:t>муниципальное </a:t>
            </a:r>
            <a:r>
              <a:rPr lang="ru-RU" sz="2300" i="1"/>
              <a:t>бюджетное учреждение «Централизованная сеть культурно-досуговых учреждений Тазовского района»;</a:t>
            </a:r>
            <a:endParaRPr/>
          </a:p>
          <a:p>
            <a:pPr>
              <a:defRPr/>
            </a:pPr>
            <a:r>
              <a:rPr lang="ru-RU" sz="2300" i="1"/>
              <a:t>ГКУ </a:t>
            </a:r>
            <a:r>
              <a:rPr lang="ru-RU" sz="2300" i="1"/>
              <a:t>ЯНАО ЦЗН Тазовского района; </a:t>
            </a:r>
            <a:endParaRPr/>
          </a:p>
          <a:p>
            <a:pPr>
              <a:defRPr/>
            </a:pPr>
            <a:r>
              <a:rPr lang="ru-RU" sz="2300" i="1"/>
              <a:t>Общество </a:t>
            </a:r>
            <a:r>
              <a:rPr lang="ru-RU" sz="2300" i="1"/>
              <a:t>с ограниченной ответственностью «ТАЗАГРОРЫБПРОМ»;</a:t>
            </a:r>
            <a:endParaRPr/>
          </a:p>
          <a:p>
            <a:pPr>
              <a:defRPr/>
            </a:pPr>
            <a:r>
              <a:rPr lang="ru-RU" sz="2300" i="1"/>
              <a:t>МБУ </a:t>
            </a:r>
            <a:r>
              <a:rPr lang="ru-RU" sz="2300" i="1"/>
              <a:t>«СМИ Тазовского района»;</a:t>
            </a:r>
            <a:endParaRPr/>
          </a:p>
          <a:p>
            <a:pPr>
              <a:defRPr/>
            </a:pPr>
            <a:r>
              <a:rPr lang="ru-RU" sz="2300" i="1"/>
              <a:t>волонтеры</a:t>
            </a:r>
            <a:r>
              <a:rPr lang="ru-RU" sz="2300" i="1"/>
              <a:t>.</a:t>
            </a:r>
            <a:endParaRPr/>
          </a:p>
          <a:p>
            <a:pPr marL="0" indent="0" algn="ctr">
              <a:buNone/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</a:rPr>
              <a:t>Целевая </a:t>
            </a:r>
            <a:r>
              <a:rPr lang="ru-RU" b="1">
                <a:solidFill>
                  <a:schemeClr val="accent2">
                    <a:lumMod val="50000"/>
                  </a:schemeClr>
                </a:solidFill>
              </a:rPr>
              <a:t>аудитория: </a:t>
            </a:r>
            <a:r>
              <a:rPr lang="ru-RU" b="1" i="1">
                <a:solidFill>
                  <a:schemeClr val="accent2">
                    <a:lumMod val="50000"/>
                  </a:schemeClr>
                </a:solidFill>
              </a:rPr>
              <a:t>тундровое население, проживающее на рыболовецких угодьях МО Тазовский район. 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tretch/>
        </p:blipFill>
        <p:spPr bwMode="auto">
          <a:xfrm>
            <a:off x="0" y="6202907"/>
            <a:ext cx="12191999" cy="6550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5075205" y="3594235"/>
            <a:ext cx="2041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solidFill>
                  <a:schemeClr val="accent2">
                    <a:lumMod val="50000"/>
                  </a:schemeClr>
                </a:solidFill>
              </a:rPr>
              <a:t>Участники проекта</a:t>
            </a:r>
            <a:endParaRPr lang="ru-RU"/>
          </a:p>
        </p:txBody>
      </p:sp>
      <p:sp>
        <p:nvSpPr>
          <p:cNvPr id="6" name="Объект 2"/>
          <p:cNvSpPr txBox="1"/>
          <p:nvPr/>
        </p:nvSpPr>
        <p:spPr bwMode="auto">
          <a:xfrm>
            <a:off x="435429" y="674914"/>
            <a:ext cx="11338559" cy="291932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/>
              <a:buChar char="•"/>
              <a:defRPr sz="20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/>
              <a:buChar char="•"/>
              <a:defRPr sz="18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/>
              <a:buChar char="•"/>
              <a:defRPr sz="16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/>
              <a:buChar char="•"/>
              <a:defRPr sz="14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/>
              <a:buChar char="•"/>
              <a:defRPr sz="14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/>
              <a:buChar char="•"/>
              <a:defRPr sz="14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/>
              <a:buChar char="•"/>
              <a:defRPr sz="14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/>
              <a:buChar char="•"/>
              <a:defRPr sz="14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/>
              <a:buChar char="•"/>
              <a:defRPr sz="14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Организация содержательного, активного досуга для тундрового населения, в том числе детей, проживающих на рыболовецких угодьях муниципального образования Тазовский район.</a:t>
            </a:r>
            <a:endParaRPr/>
          </a:p>
          <a:p>
            <a:pPr>
              <a:lnSpc>
                <a:spcPct val="110000"/>
              </a:lnSpc>
              <a:defRPr/>
            </a:pP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Проведение культурно-досуговых и спортивных мероприятий для тундрового населения, в том числе детей, проживающих на рыболовецких угодьях муниципального образования Тазовский район.</a:t>
            </a:r>
            <a:endParaRPr/>
          </a:p>
          <a:p>
            <a:pPr>
              <a:lnSpc>
                <a:spcPct val="110000"/>
              </a:lnSpc>
              <a:defRPr/>
            </a:pP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Реализация потребности детей в общении, удовлетворении познавательных интересов, развитие их творческих способностей и навыков.</a:t>
            </a:r>
            <a:endParaRPr/>
          </a:p>
          <a:p>
            <a:pPr>
              <a:lnSpc>
                <a:spcPct val="110000"/>
              </a:lnSpc>
              <a:defRPr/>
            </a:pP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Укрепление физического и духовного здоровья детей и формирование ответственного отношения к своему здоровью и здоровью окружающих.</a:t>
            </a:r>
            <a:endParaRPr/>
          </a:p>
          <a:p>
            <a:pPr>
              <a:lnSpc>
                <a:spcPct val="110000"/>
              </a:lnSpc>
              <a:defRPr/>
            </a:pP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Профилактика безнадзорности детей и правонарушений несовершеннолетних в период летних каникул.</a:t>
            </a:r>
            <a:endParaRPr/>
          </a:p>
          <a:p>
            <a:pPr>
              <a:lnSpc>
                <a:spcPct val="110000"/>
              </a:lnSpc>
              <a:defRPr/>
            </a:pP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Объединение межведомственных усилий в вопросах профилактики с привлечением волонтеров. </a:t>
            </a:r>
            <a:endParaRPr/>
          </a:p>
          <a:p>
            <a:pPr>
              <a:lnSpc>
                <a:spcPct val="110000"/>
              </a:lnSpc>
              <a:defRPr/>
            </a:pP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Трудоустройство в соответствии с ТК РФ подростков на летний период, проживающих на рыболовецких угодьях Тазовского района.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13775" y="618517"/>
            <a:ext cx="10364451" cy="50059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>
                <a:solidFill>
                  <a:schemeClr val="accent2">
                    <a:lumMod val="50000"/>
                  </a:schemeClr>
                </a:solidFill>
                <a:latin typeface="Bahnschrift Light SemiCondensed"/>
              </a:rPr>
              <a:t>План мероприятий</a:t>
            </a:r>
            <a:br>
              <a:rPr lang="ru-RU">
                <a:solidFill>
                  <a:schemeClr val="accent2">
                    <a:lumMod val="50000"/>
                  </a:schemeClr>
                </a:solidFill>
                <a:latin typeface="Bahnschrift Light SemiCondensed"/>
              </a:rPr>
            </a:br>
            <a:r>
              <a:rPr lang="ru-RU">
                <a:solidFill>
                  <a:schemeClr val="accent2">
                    <a:lumMod val="50000"/>
                  </a:schemeClr>
                </a:solidFill>
                <a:latin typeface="Bahnschrift Light SemiCondensed"/>
              </a:rPr>
              <a:t>межведомственного проекта «Чумовое лето»</a:t>
            </a:r>
            <a:br>
              <a:rPr lang="ru-RU">
                <a:solidFill>
                  <a:schemeClr val="accent2">
                    <a:lumMod val="50000"/>
                  </a:schemeClr>
                </a:solidFill>
                <a:latin typeface="Bahnschrift Light SemiCondensed"/>
              </a:rPr>
            </a:br>
            <a:endParaRPr lang="ru-RU">
              <a:solidFill>
                <a:schemeClr val="accent2">
                  <a:lumMod val="50000"/>
                </a:schemeClr>
              </a:solidFill>
              <a:latin typeface="Bahnschrift Light SemiCondensed"/>
            </a:endParaRPr>
          </a:p>
        </p:txBody>
      </p:sp>
      <p:graphicFrame>
        <p:nvGraphicFramePr>
          <p:cNvPr id="6" name="Таблица 5"/>
          <p:cNvGraphicFramePr>
            <a:graphicFrameLocks xmlns:a="http://schemas.openxmlformats.org/drawingml/2006/main" noGrp="1"/>
          </p:cNvGraphicFramePr>
          <p:nvPr/>
        </p:nvGraphicFramePr>
        <p:xfrm>
          <a:off x="327547" y="1119116"/>
          <a:ext cx="11627892" cy="498143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70286"/>
                <a:gridCol w="3659590"/>
                <a:gridCol w="1614168"/>
                <a:gridCol w="2798599"/>
                <a:gridCol w="2585249"/>
              </a:tblGrid>
              <a:tr h="498144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№п/п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Наименование мероприятия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Сроки проведения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Ответственные исполнители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Целевая аудитория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747215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Досуговые мероприятия.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Настольные игры, рисование, занятия ДПТ.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Июль-август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МБУ «ЦСКДУ Тазовского района»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Дети и подростки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747215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Культурно – массовые мероприятия: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1. Фотовыставка  «Рыбацкие кочевья»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2. Фотовыставка  «Будни </a:t>
                      </a: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тундровиков</a:t>
                      </a: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Июль-август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МБУ «ЦСКДУ Тазовского района»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Население рыболовецких угодий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1992573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Спортивно - оздоровительные мероприятия:</a:t>
                      </a:r>
                      <a:b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</a:b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3.   Соревнование «По футболу»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4.   Соревнование «По перетягиванию каната»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5.   Соревнование «По волейболу»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6. Беседы «Мы за здоровый образ жизни!»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14999"/>
                        </a:lnSpc>
                        <a:spcAft>
                          <a:spcPts val="1000"/>
                        </a:spcAf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Июль-август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МБУ «ЦСКДУ Тазовского района»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Население рыболовецких угодий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996286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Выездные культурные программы (творческие конкурсы, тематические вечера, кино-видео-показ различных фильмов.)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Июль-август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МБУ «ЦСКДУ Тазовского района»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19500" algn="l"/>
                        </a:tabLst>
                        <a:defRPr/>
                      </a:pPr>
                      <a:r>
                        <a:rPr lang="ru-RU" sz="14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Население рыболовецких угодий</a:t>
                      </a:r>
                      <a:endParaRPr lang="ru-RU" sz="140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6" marR="5999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tretch/>
        </p:blipFill>
        <p:spPr bwMode="auto">
          <a:xfrm>
            <a:off x="0" y="6202907"/>
            <a:ext cx="12191999" cy="6550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 bwMode="auto">
          <a:xfrm>
            <a:off x="772732" y="510804"/>
            <a:ext cx="11009450" cy="3424107"/>
          </a:xfrm>
        </p:spPr>
        <p:txBody>
          <a:bodyPr/>
          <a:lstStyle/>
          <a:p>
            <a:pPr algn="ctr">
              <a:defRPr/>
            </a:pPr>
            <a:r>
              <a:rPr lang="ru-RU" i="1"/>
              <a:t>На каждом </a:t>
            </a:r>
            <a:r>
              <a:rPr lang="ru-RU" i="1"/>
              <a:t>рыбоугодии</a:t>
            </a:r>
            <a:r>
              <a:rPr lang="ru-RU" i="1"/>
              <a:t> были организованны выездные культурно-развлекательные программы, в рамках которых были проведены фотовыставки, где отображены быт, культура и трудовые будни рыбаков. А также детские познавательно-развлекательные программы – это конкурсы рисунков, мастер-класс по плетению венков из живых цветов, веселые старты, настольные игры и показ мультфильмов отечественного и зарубежного производства. 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tretch/>
        </p:blipFill>
        <p:spPr bwMode="auto">
          <a:xfrm>
            <a:off x="0" y="6202907"/>
            <a:ext cx="12191999" cy="6550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2975021"/>
            <a:ext cx="3640428" cy="32278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640428" y="2975022"/>
            <a:ext cx="4511899" cy="32278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152328" y="2975021"/>
            <a:ext cx="4039672" cy="322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:\чумовое лето\20190720_112806.jpg"/>
          <p:cNvPicPr/>
          <p:nvPr/>
        </p:nvPicPr>
        <p:blipFill>
          <a:blip r:embed="rId2"/>
          <a:srcRect l="0" t="15399" r="0" b="13989"/>
          <a:stretch/>
        </p:blipFill>
        <p:spPr bwMode="auto">
          <a:xfrm>
            <a:off x="-1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91447" y="168140"/>
            <a:ext cx="10364451" cy="746259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bg1"/>
                </a:solidFill>
              </a:rPr>
              <a:t>Показатели эффективности проекта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 bwMode="auto">
          <a:xfrm>
            <a:off x="103031" y="860528"/>
            <a:ext cx="5898523" cy="53423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defRPr/>
            </a:pP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Реализация данного проекта </a:t>
            </a: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позволило </a:t>
            </a: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организовать досуг жителей  рыболовецких угодий, а также </a:t>
            </a: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увеличило </a:t>
            </a: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охват детей из числа КМНС организованным отдыхом, при этом, не отрывая, детей от традиционных мест проживания и их </a:t>
            </a: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родителей</a:t>
            </a: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;</a:t>
            </a:r>
            <a:endParaRPr lang="ru-RU" i="1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Повышение ответственного отношения у коренных жителей, проживающих в экстремальных условиях Крайнего Севера, на рыболовецких угодьях в муниципальном образовании Тазовский район </a:t>
            </a: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к </a:t>
            </a:r>
            <a:r>
              <a:rPr lang="ru-RU" i="1">
                <a:solidFill>
                  <a:schemeClr val="accent2">
                    <a:lumMod val="50000"/>
                  </a:schemeClr>
                </a:solidFill>
              </a:rPr>
              <a:t>своему здоровью и здоровью своих детей и близких и выполнение всех задач проекта. 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F0">
                <a:tint val="45000"/>
                <a:satMod val="400000"/>
              </a:srgbClr>
            </a:duotone>
          </a:blip>
          <a:stretch/>
        </p:blipFill>
        <p:spPr bwMode="auto">
          <a:xfrm>
            <a:off x="0" y="6202907"/>
            <a:ext cx="12191999" cy="6550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Капля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апля">
      <a:majorFont>
        <a:latin typeface="Tw Cen MT"/>
        <a:ea typeface="Arial"/>
        <a:cs typeface="Arial"/>
      </a:majorFont>
      <a:minorFont>
        <a:latin typeface="Tw Cen MT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0</TotalTime>
  <Words>0</Words>
  <Application>Р7-Офис/7.2.0.134</Application>
  <DocSecurity>0</DocSecurity>
  <PresentationFormat>Широкоэкранный</PresentationFormat>
  <Paragraphs>0</Paragraphs>
  <Slides>10</Slides>
  <Notes>10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Manager/>
  <Company>SPecialiST RePack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Межведомственный проект  «ЧУМОВОЕ ЛЕТО»  для тундрового населения на рыболовецких угодьях   муниципального образования Тазовский район</dc:title>
  <dc:subject/>
  <dc:creator>5</dc:creator>
  <cp:keywords/>
  <dc:description/>
  <dc:identifier/>
  <dc:language/>
  <cp:lastModifiedBy/>
  <cp:revision>43</cp:revision>
  <dcterms:created xsi:type="dcterms:W3CDTF">2020-03-10T09:46:35Z</dcterms:created>
  <dcterms:modified xsi:type="dcterms:W3CDTF">2023-05-26T05:51:47Z</dcterms:modified>
  <cp:category/>
  <cp:contentStatus/>
  <cp:version/>
</cp:coreProperties>
</file>