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8" r:id="rId1"/>
    <p:sldMasterId id="2147484453" r:id="rId2"/>
  </p:sldMasterIdLst>
  <p:sldIdLst>
    <p:sldId id="256" r:id="rId3"/>
    <p:sldId id="334" r:id="rId4"/>
    <p:sldId id="335" r:id="rId5"/>
    <p:sldId id="358" r:id="rId6"/>
    <p:sldId id="359" r:id="rId7"/>
    <p:sldId id="261" r:id="rId8"/>
    <p:sldId id="386" r:id="rId9"/>
    <p:sldId id="387" r:id="rId10"/>
    <p:sldId id="341" r:id="rId11"/>
    <p:sldId id="360" r:id="rId12"/>
    <p:sldId id="396" r:id="rId13"/>
    <p:sldId id="372" r:id="rId14"/>
    <p:sldId id="268" r:id="rId15"/>
    <p:sldId id="377" r:id="rId16"/>
    <p:sldId id="382" r:id="rId17"/>
    <p:sldId id="378" r:id="rId18"/>
    <p:sldId id="392" r:id="rId19"/>
    <p:sldId id="381" r:id="rId20"/>
    <p:sldId id="379" r:id="rId21"/>
    <p:sldId id="380" r:id="rId22"/>
    <p:sldId id="384" r:id="rId23"/>
    <p:sldId id="376" r:id="rId24"/>
    <p:sldId id="390" r:id="rId25"/>
    <p:sldId id="389" r:id="rId26"/>
    <p:sldId id="395" r:id="rId27"/>
    <p:sldId id="393" r:id="rId28"/>
    <p:sldId id="394" r:id="rId29"/>
  </p:sldIdLst>
  <p:sldSz cx="6858000" cy="9144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55621C"/>
    <a:srgbClr val="2AF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58" autoAdjust="0"/>
    <p:restoredTop sz="94660"/>
  </p:normalViewPr>
  <p:slideViewPr>
    <p:cSldViewPr>
      <p:cViewPr varScale="1">
        <p:scale>
          <a:sx n="53" d="100"/>
          <a:sy n="53" d="100"/>
        </p:scale>
        <p:origin x="181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Знаете ли Вы, кто такие люди с ОВЗ и есть ли такие люди в вашем окружении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 кто такие люди с ОВЗ и есть ли такие люди в вашем окружении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знаю, нет</c:v>
                </c:pt>
                <c:pt idx="1">
                  <c:v>Знаю, но нет таких людей в окружении</c:v>
                </c:pt>
                <c:pt idx="2">
                  <c:v>Знаю, есть такие люди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0.75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955476999274018E-2"/>
          <c:y val="0.6908665553677219"/>
          <c:w val="0.58831915438169002"/>
          <c:h val="0.28053301885376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Как Вы думаете, достаточно ли уделяется внимания людям с ОВЗ в нашем поселке?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100"/>
        <c:axId val="89029088"/>
        <c:axId val="89029648"/>
      </c:barChart>
      <c:catAx>
        <c:axId val="890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029648"/>
        <c:crosses val="autoZero"/>
        <c:auto val="1"/>
        <c:lblAlgn val="ctr"/>
        <c:lblOffset val="100"/>
        <c:noMultiLvlLbl val="0"/>
      </c:catAx>
      <c:valAx>
        <c:axId val="89029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902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Как Вы себя чувствуете, когда встречаетесь с людьми с ОВЗ?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Неловко</c:v>
                </c:pt>
                <c:pt idx="1">
                  <c:v>Мне их жаль</c:v>
                </c:pt>
                <c:pt idx="2">
                  <c:v>Как ко всем остальным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Неловко</c:v>
                </c:pt>
                <c:pt idx="1">
                  <c:v>Мне их жаль</c:v>
                </c:pt>
                <c:pt idx="2">
                  <c:v>Как ко всем остальным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Неловко</c:v>
                </c:pt>
                <c:pt idx="1">
                  <c:v>Мне их жаль</c:v>
                </c:pt>
                <c:pt idx="2">
                  <c:v>Как ко всем остальным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100"/>
        <c:axId val="89033568"/>
        <c:axId val="89034128"/>
      </c:barChart>
      <c:catAx>
        <c:axId val="890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034128"/>
        <c:crosses val="autoZero"/>
        <c:auto val="1"/>
        <c:lblAlgn val="ctr"/>
        <c:lblOffset val="100"/>
        <c:noMultiLvlLbl val="0"/>
      </c:catAx>
      <c:valAx>
        <c:axId val="89034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903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Как Вы считаете, люди с ОВЗ должны быть в своей среде или в социуме?</a:t>
            </a:r>
            <a:endParaRPr lang="ru-RU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своей среде</c:v>
                </c:pt>
                <c:pt idx="1">
                  <c:v>В социуме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В своей среде</c:v>
                </c:pt>
                <c:pt idx="1">
                  <c:v>В социуме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В своей среде</c:v>
                </c:pt>
                <c:pt idx="1">
                  <c:v>В социуме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100"/>
        <c:axId val="89041408"/>
        <c:axId val="89041968"/>
      </c:barChart>
      <c:catAx>
        <c:axId val="890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041968"/>
        <c:crosses val="autoZero"/>
        <c:auto val="1"/>
        <c:lblAlgn val="ctr"/>
        <c:lblOffset val="100"/>
        <c:noMultiLvlLbl val="0"/>
      </c:catAx>
      <c:valAx>
        <c:axId val="89041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904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Считаете ли Вы нужным создание для людей с ОВЗ условий, в которых они будут реализовывать свои потребности в общении и чувствовать себя неотделимыми от других?</a:t>
            </a:r>
            <a:endParaRPr lang="ru-RU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100"/>
        <c:axId val="89038608"/>
        <c:axId val="89044768"/>
      </c:barChart>
      <c:catAx>
        <c:axId val="8903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044768"/>
        <c:crosses val="autoZero"/>
        <c:auto val="1"/>
        <c:lblAlgn val="ctr"/>
        <c:lblOffset val="100"/>
        <c:noMultiLvlLbl val="0"/>
      </c:catAx>
      <c:valAx>
        <c:axId val="89044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903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9373"/>
            <a:ext cx="5143500" cy="3183467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9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9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0483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0483"/>
            <a:ext cx="4350544" cy="77491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6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352802"/>
            <a:ext cx="4950338" cy="301704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369841"/>
            <a:ext cx="4950338" cy="150171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23789" y="5761545"/>
            <a:ext cx="1046605" cy="104237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039389"/>
            <a:ext cx="438734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2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832147"/>
            <a:ext cx="4941899" cy="170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2844800"/>
            <a:ext cx="4943989" cy="5036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18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766083"/>
            <a:ext cx="4943989" cy="19584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4775200"/>
            <a:ext cx="4943989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0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2848942"/>
            <a:ext cx="2398148" cy="50231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2848942"/>
            <a:ext cx="2397820" cy="50231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6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2968835"/>
            <a:ext cx="2155947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3737185"/>
            <a:ext cx="2398149" cy="41409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2964531"/>
            <a:ext cx="215492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3732881"/>
            <a:ext cx="2396760" cy="41409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3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3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99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594784"/>
            <a:ext cx="1972188" cy="1301749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594786"/>
            <a:ext cx="2843180" cy="721995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131484"/>
            <a:ext cx="1972188" cy="568324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9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02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400800"/>
            <a:ext cx="4943989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846620"/>
            <a:ext cx="4943989" cy="513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156451"/>
            <a:ext cx="4943989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08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12800"/>
            <a:ext cx="4943989" cy="415605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7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4673600"/>
            <a:ext cx="4240416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543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251202"/>
            <a:ext cx="4943989" cy="363312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60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5791200"/>
            <a:ext cx="501621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6908800"/>
            <a:ext cx="501621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706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36543"/>
            <a:ext cx="4943988" cy="384002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5791200"/>
            <a:ext cx="494398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54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836542"/>
            <a:ext cx="1242099" cy="7045089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836542"/>
            <a:ext cx="3537261" cy="70450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5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83231"/>
            <a:ext cx="5915025" cy="3801611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070178"/>
            <a:ext cx="5915025" cy="2000249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6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2438401"/>
            <a:ext cx="2914650" cy="58017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8401"/>
            <a:ext cx="2914650" cy="58017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2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242467"/>
            <a:ext cx="2900363" cy="110093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3343401"/>
            <a:ext cx="2900363" cy="49073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2468"/>
            <a:ext cx="2914651" cy="110093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3401"/>
            <a:ext cx="2914651" cy="49073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0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0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3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09601"/>
            <a:ext cx="2211705" cy="2133596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320800"/>
            <a:ext cx="3471863" cy="65024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743199"/>
            <a:ext cx="2211705" cy="508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09600"/>
            <a:ext cx="2211705" cy="21336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1320800"/>
            <a:ext cx="3471863" cy="65024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743200"/>
            <a:ext cx="2211705" cy="508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4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487680"/>
            <a:ext cx="5915025" cy="1767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438401"/>
            <a:ext cx="5915025" cy="580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1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04800"/>
            <a:ext cx="1485900" cy="88515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380"/>
            <a:ext cx="1464204" cy="9137291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2844800"/>
            <a:ext cx="4943989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180120"/>
            <a:ext cx="574785" cy="493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181080"/>
            <a:ext cx="4287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050378"/>
            <a:ext cx="43873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  <p:sldLayoutId id="2147484467" r:id="rId14"/>
    <p:sldLayoutId id="2147484468" r:id="rId15"/>
    <p:sldLayoutId id="214748446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42226" y="559730"/>
            <a:ext cx="6192688" cy="170801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 rtl="0">
              <a:buNone/>
            </a:pPr>
            <a:endParaRPr lang="ru-RU" sz="800" kern="1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7942" y="8388424"/>
            <a:ext cx="1341788" cy="3969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2018 год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5" y="833950"/>
            <a:ext cx="6212362" cy="1316850"/>
          </a:xfrm>
          <a:prstGeom prst="rect">
            <a:avLst/>
          </a:prstGeom>
          <a:effectLst>
            <a:outerShdw blurRad="12319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91" y="2193518"/>
            <a:ext cx="4757628" cy="17313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914400" dist="50800" dir="5400000" algn="ctr" rotWithShape="0">
              <a:schemeClr val="accent1">
                <a:lumMod val="75000"/>
              </a:scheme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956291" y="3967584"/>
            <a:ext cx="49010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«От сердца к сердцу»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001" y="5721910"/>
            <a:ext cx="1872208" cy="24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1240" y="2699792"/>
            <a:ext cx="5714256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31240" y="1220800"/>
            <a:ext cx="5403718" cy="655272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endParaRPr lang="ru-RU" sz="1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1750" y="273224"/>
            <a:ext cx="611284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Нормативно – правовая база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845" y="1442373"/>
            <a:ext cx="529330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Ответственный исполнитель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</a:p>
          <a:p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труда и социальной защиты Российской Федерации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1240" y="2990653"/>
            <a:ext cx="5403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связи и массовых коммуникаций Российской Федерации,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агентство по печати и массовым коммуникациям,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медико-биологическое агентство,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Фонд социального страхования Российской Федерации,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образования и науки Российской Федерации,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строительства и жилищно-коммунального хозяйства Российской Федерации,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промышленности и торговли Российской Федерации,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транспорта Российской Федерации,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финансов Российской Федерации,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спорта Российской Федерации,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культуры Российской Федерации,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Пенсионный фонд Российской Федерации,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агентство по техническому регулированию и метрологии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326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6378" y="539552"/>
            <a:ext cx="5112568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2696" y="2123728"/>
            <a:ext cx="5608841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Исследовав проблему  организации досуга для людей с ОВЗ, мы сделали следующий вывод: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поселке не уделяют должного внимания людям с ОВЗ и из-за этого возникает проблема появления социальных барьеров, не позволяющих им активно включаться в общественную жизнь.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ситуация – следствие неправильной социальной политики, недостаток внимания к ней со стороны властей. Общаясь с жителями мы выяснили, что на самом деле и люди с ОВЗ и инвалиды практически не участвуют в жизни поселка. Также, реализация проекта способствует духовно-нравственному воспитанию и повышению социальной активности молодежи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волонтерского отряда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ДОБРОдеятели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являющиеся учащимися объединения «Сталкер» организуют и проводят мероприятия, акции, мастер-классы.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достаточно сил, чтобы делать добро людям. В нашем непростом мире, мы сможем жить достойно если научимся держаться вместе, поддерживать, ценить и уважать друг друга. Это относится и к людям С ОВЗ, инвалидам, которые нуждаются в поддержке общества больше других и тогда они смогут смотреть на мир по-другому.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случае, начало положено…</a:t>
            </a:r>
          </a:p>
        </p:txBody>
      </p:sp>
    </p:spTree>
    <p:extLst>
      <p:ext uri="{BB962C8B-B14F-4D97-AF65-F5344CB8AC3E}">
        <p14:creationId xmlns:p14="http://schemas.microsoft.com/office/powerpoint/2010/main" val="124612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680" y="539551"/>
            <a:ext cx="5760640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80" y="755576"/>
            <a:ext cx="57606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подкрепив актуальность поднятой нами проблемы реальными фактами мы определили название проекта, отражающее его суть, цель 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8680" y="1634355"/>
            <a:ext cx="5287155" cy="707886"/>
          </a:xfrm>
          <a:prstGeom prst="rect">
            <a:avLst/>
          </a:prstGeom>
          <a:solidFill>
            <a:srgbClr val="99FF33"/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проекта: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6242" y="3525061"/>
            <a:ext cx="3324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 </a:t>
            </a:r>
            <a:endParaRPr lang="ru-RU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2678" y="4204965"/>
            <a:ext cx="6124673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досуга и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особой творческой среды для инвалидов, людей с ОВЗ, пожилых людей, посредством организации Клуба общения.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88840" y="65162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59820" y="4972074"/>
            <a:ext cx="38370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3467" y="2379932"/>
            <a:ext cx="51433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 сердца к сердцу»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696" y="5847053"/>
            <a:ext cx="56715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Организовать информационную компанию по популяризации проекта.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инициативную группу по реализации проекта из числа волонтеров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и воспитания».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Изучить законодательную и нормативно – правовую базу по теме проекта.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Разработать программу деятельности Клуба общения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«Радость».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Вовлечь общественность, учащихся, педагогов, родителей в деятельность Клуба общения.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Реализовать программу деятельности Клуба общения.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Распространить опыт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волонтерской деятельности в области организации работы с инвалидами, детьми с ОВЗ и пожилыми людьми.</a:t>
            </a:r>
          </a:p>
          <a:p>
            <a:pPr algn="just"/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808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659005" y="-377362"/>
            <a:ext cx="6104321" cy="2808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>
              <a:buNone/>
            </a:pPr>
            <a:endParaRPr lang="ru-RU" sz="900" b="1" kern="1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Impac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936" y="323528"/>
            <a:ext cx="5976664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РЕШЕНИЯ ПРОБЛЕМЫ</a:t>
            </a:r>
            <a:endParaRPr lang="ru-RU" sz="2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384" y="1475656"/>
            <a:ext cx="5994960" cy="678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проекта планируется применение следующих методов: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литературой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сценариев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 «От сердца к сердцу» начнется с создания творческой группы из представителей целевых групп – молодежного объединения «Сталкер» и социальных партнеров «Центра творчества и воспитания». Далее будет изучена нормативно-правовая база, регулирующая деятельность по организации работы с инвалидами и людьми с ОВЗ, а также определяющая государственную политику в области организации волонтерского движения. После этого начнется работа над Программой деятельности Клуба общения «Радость». В Программе будут прописаны концептуальные положения деятельности Клуба общения и конкретные мероприятия, направленные на создание условий для общения членов клуба. Планируется проведение 2-3 встреч в месяц. Каждая встреча будет проходить в творческой форме: мастер-класс, театрализованное представление, тренинг, тематический вечер, просмотр и обсуждение кинофильмов и т.д. Все встречи будут наполнены игровыми моментами, которые позволят раскрепоститься, научат не зацикливаться на недостатках, проявлять внимание к окружающим, приобрести навыки коммуникации.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635" algn="just">
              <a:lnSpc>
                <a:spcPct val="115000"/>
              </a:lnSpc>
              <a:spcAft>
                <a:spcPts val="0"/>
              </a:spcAft>
              <a:tabLst>
                <a:tab pos="-54038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323528"/>
            <a:ext cx="5760640" cy="7318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достижения цели проекта будут реализованы в полной мере следующие мероприятия: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цикла мероприятий, способствующих социализации, формированию коммуникабельности уверенности в себе;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algn="just">
              <a:lnSpc>
                <a:spcPct val="115000"/>
              </a:lnSpc>
              <a:tabLst>
                <a:tab pos="-539750" algn="l"/>
                <a:tab pos="920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учебных занятий по следующим модулям: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635" algn="just">
              <a:lnSpc>
                <a:spcPct val="115000"/>
              </a:lnSpc>
              <a:tabLst>
                <a:tab pos="-540385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модуль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algn="just">
              <a:lnSpc>
                <a:spcPct val="115000"/>
              </a:lnSpc>
              <a:tabLst>
                <a:tab pos="-540385" algn="l"/>
                <a:tab pos="4015105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ролевым играм – разыгрывание различных ситуаций, с которыми человек часто сталкивается в повседневной жизни. Помимо освоения навыков поведения в жизни, люди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борятся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стеснением, застенчивостью, ведь игра предполагает мини – выступления перед публикой, где нужно импровизировать и фантазировать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635" algn="just">
              <a:lnSpc>
                <a:spcPct val="115000"/>
              </a:lnSpc>
              <a:spcAft>
                <a:spcPts val="0"/>
              </a:spcAft>
              <a:tabLst>
                <a:tab pos="-540385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635" algn="just">
              <a:lnSpc>
                <a:spcPct val="115000"/>
              </a:lnSpc>
              <a:spcAft>
                <a:spcPts val="0"/>
              </a:spcAft>
              <a:tabLst>
                <a:tab pos="-5403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творческих мастерских: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-540385" algn="l"/>
                <a:tab pos="40151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оригами, которые развивает моторику и снижают напряжение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-540385" algn="l"/>
                <a:tab pos="40151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-540385" algn="l"/>
                <a:tab pos="40151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пластилином, глиной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-540385" algn="l"/>
                <a:tab pos="40151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песочная терапия.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635" algn="just">
              <a:lnSpc>
                <a:spcPct val="115000"/>
              </a:lnSpc>
              <a:spcAft>
                <a:spcPts val="0"/>
              </a:spcAft>
              <a:tabLst>
                <a:tab pos="-54038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635" algn="just">
              <a:lnSpc>
                <a:spcPct val="115000"/>
              </a:lnSpc>
              <a:spcAft>
                <a:spcPts val="0"/>
              </a:spcAft>
              <a:tabLst>
                <a:tab pos="-5403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участия в дистанционных конкурсах районного, Всероссийского, Международного уровней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algn="just">
              <a:lnSpc>
                <a:spcPct val="107000"/>
              </a:lnSpc>
              <a:tabLst>
                <a:tab pos="4015105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театрализованное выступление будет проводиться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РЦД перед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и другими лицами. В этот же день будет организована выставка работ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 ОВЗ.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артистов будет зафиксировано на видео, каждому члену группы будет подарен диск с фильмом. По окончанию проделанной работы в Клубе общения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с ОВЗ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организаторам будет необходимо оформить альбом</a:t>
            </a:r>
            <a:r>
              <a:rPr lang="ru-RU" sz="1400" dirty="0"/>
              <a:t>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4015105" algn="l"/>
              </a:tabLst>
            </a:pP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80" y="7596336"/>
            <a:ext cx="5976664" cy="1274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635" algn="just">
              <a:lnSpc>
                <a:spcPct val="115000"/>
              </a:lnSpc>
              <a:tabLst>
                <a:tab pos="-540385" algn="l"/>
                <a:tab pos="401510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 по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окончании проекта «От сердца к сердцу» будет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 досуг и творческая </a:t>
            </a: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доброты, любви, понимания, открытости, погружаясь в которую инвалиды и люди с ОВЗ начнут чувствовать себя полноценными </a:t>
            </a: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членами общества.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8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04664" y="1463867"/>
            <a:ext cx="6146992" cy="1235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Спорткомплекс «Арена»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состязания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29411" r="11151" b="20052"/>
          <a:stretch/>
        </p:blipFill>
        <p:spPr>
          <a:xfrm>
            <a:off x="304064" y="7481349"/>
            <a:ext cx="3304367" cy="1293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9" r="13250"/>
          <a:stretch/>
        </p:blipFill>
        <p:spPr>
          <a:xfrm>
            <a:off x="3861048" y="7308304"/>
            <a:ext cx="2708920" cy="1466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0693" r="13250" b="6951"/>
          <a:stretch/>
        </p:blipFill>
        <p:spPr>
          <a:xfrm>
            <a:off x="304064" y="5292080"/>
            <a:ext cx="2736304" cy="1796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21925" r="15350" b="20052"/>
          <a:stretch/>
        </p:blipFill>
        <p:spPr>
          <a:xfrm>
            <a:off x="3138665" y="4868325"/>
            <a:ext cx="3438128" cy="1719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2697" y="272819"/>
            <a:ext cx="588409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i="1" dirty="0">
                <a:ln w="12700">
                  <a:solidFill>
                    <a:srgbClr val="A53010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A5301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 smtClean="0">
                <a:ln w="12700">
                  <a:solidFill>
                    <a:srgbClr val="A53010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A5301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>
                <a:ln w="12700">
                  <a:solidFill>
                    <a:srgbClr val="A53010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A5301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3200" b="1" dirty="0">
              <a:ln w="12700">
                <a:solidFill>
                  <a:srgbClr val="A53010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A53010"/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697" y="2976440"/>
            <a:ext cx="5616624" cy="14995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спорткомплексе «Арена» провели спортивное мероприятие, в котором приняли участие 5 семей имеющих детей ОВЗ. Спортивные состязания состояли из различных эстафет, конкурсов, были задания на эрудицию. Между конкурсами выступали учащиеся объединения «Музыкальная шкатулка». Все команды были награждены грамотами и памятными призами.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7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28672" y="603630"/>
            <a:ext cx="6237312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для дома престарелых и инвалидов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«Кукла на здоровье»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7540" r="19551"/>
          <a:stretch/>
        </p:blipFill>
        <p:spPr>
          <a:xfrm>
            <a:off x="1916832" y="4160428"/>
            <a:ext cx="4657964" cy="2862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6375" r="24801" b="25587"/>
          <a:stretch/>
        </p:blipFill>
        <p:spPr>
          <a:xfrm>
            <a:off x="512798" y="6084168"/>
            <a:ext cx="2304256" cy="2811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648" y="3792726"/>
            <a:ext cx="4554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8671" y="2392530"/>
            <a:ext cx="5694219" cy="13692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ноября прошел мастер – класс для дома престарелых . Гостей научили делать «Кукол на здоровье», а так же рассказали историю их происхождения. Мастер – класс очень понравился нашим гостям. Все ушли с хорошим настроением и с улыбкой на лице. Они высказали свое пожелание в проведении таких мероприятий чаще.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78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30" y="3131840"/>
            <a:ext cx="3778337" cy="2263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63" y="5782587"/>
            <a:ext cx="2527168" cy="2165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152" y="5550901"/>
            <a:ext cx="1761897" cy="2408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048" y="6156176"/>
            <a:ext cx="1698952" cy="268495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08678" y="373824"/>
            <a:ext cx="5544616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«Новогоднее чудо»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696" y="1649400"/>
            <a:ext cx="5760598" cy="1327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преддверии Новогодних праздников мы провели акцию «Новогоднее чудо.» Целью, которой являлся сбор новогодних подарков для детей с ОВЗ. Учащимися «»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ЦТиВ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были оформлены  корзины и расставлены по магазинам. Жители нашего поселка активно приняли участие  наполняя корзины игрушками и сладостями.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32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8263" r="8001" b="27951"/>
          <a:stretch/>
        </p:blipFill>
        <p:spPr>
          <a:xfrm>
            <a:off x="332656" y="5364088"/>
            <a:ext cx="2280896" cy="329915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76672" y="323528"/>
            <a:ext cx="6264696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детей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 годом на дому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20075" r="23401" b="16925"/>
          <a:stretch/>
        </p:blipFill>
        <p:spPr>
          <a:xfrm>
            <a:off x="2439498" y="3033031"/>
            <a:ext cx="2270475" cy="3632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000" b="18501"/>
          <a:stretch/>
        </p:blipFill>
        <p:spPr>
          <a:xfrm>
            <a:off x="4149079" y="5364088"/>
            <a:ext cx="2558935" cy="340155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92696" y="2051720"/>
            <a:ext cx="5764080" cy="9618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Новым годом Дед Мороз и Снегурочка побывали в гостях у самых маленьких ребят и подарили им подарки, которые были собраны жителями нашего района на акции «Новогоднее чудо»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5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48680" y="251520"/>
            <a:ext cx="6120680" cy="10584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Новогоднее поздравления для дома престарелых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8718" r="18500"/>
          <a:stretch/>
        </p:blipFill>
        <p:spPr>
          <a:xfrm>
            <a:off x="836712" y="5868144"/>
            <a:ext cx="4586800" cy="3018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6951" r="10101"/>
          <a:stretch/>
        </p:blipFill>
        <p:spPr>
          <a:xfrm>
            <a:off x="2008367" y="3131840"/>
            <a:ext cx="4538399" cy="293012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48680" y="1691680"/>
            <a:ext cx="5832648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канун Нового года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поздравили людей из  дома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престарелых и инвалидов с этим замечательным праздником. В ходе этого мероприятия мы показали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небольшое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в конце которого подарили им сладкие подарки, которые были собраны на акции «Новогоднее чуд».</a:t>
            </a:r>
          </a:p>
        </p:txBody>
      </p:sp>
    </p:spTree>
    <p:extLst>
      <p:ext uri="{BB962C8B-B14F-4D97-AF65-F5344CB8AC3E}">
        <p14:creationId xmlns:p14="http://schemas.microsoft.com/office/powerpoint/2010/main" val="423219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6367" y="279325"/>
            <a:ext cx="597529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7142" r="24127" b="9524"/>
          <a:stretch/>
        </p:blipFill>
        <p:spPr>
          <a:xfrm>
            <a:off x="382048" y="6457204"/>
            <a:ext cx="1992695" cy="24908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7239" y="4901472"/>
            <a:ext cx="6093443" cy="1279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107576" y="1414724"/>
            <a:ext cx="5040560" cy="3176834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1028700" dist="50800" dir="5400000" algn="ct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Зырянова Анастасия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Левченко Антонина</a:t>
            </a: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Суханкина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Алена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Кислова Анжелика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55697" y="6457204"/>
            <a:ext cx="3492439" cy="2397272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1270000" dist="50800" dir="5400000" algn="ct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Копаньчук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Юрьевна,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Халилова Анна Валерьевна,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8762" y="4857563"/>
            <a:ext cx="611048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Консультанты проекта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433" y="279325"/>
            <a:ext cx="603705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Творческая группа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0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672" y="179512"/>
            <a:ext cx="6237312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елка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4437" r="8001" b="16310"/>
          <a:stretch/>
        </p:blipFill>
        <p:spPr>
          <a:xfrm>
            <a:off x="548108" y="6077101"/>
            <a:ext cx="4465068" cy="2708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4" r="13250"/>
          <a:stretch/>
        </p:blipFill>
        <p:spPr>
          <a:xfrm>
            <a:off x="2215073" y="3286110"/>
            <a:ext cx="4454916" cy="2572747"/>
          </a:xfrm>
          <a:prstGeom prst="rect">
            <a:avLst/>
          </a:prstGeom>
        </p:spPr>
      </p:pic>
      <p:pic>
        <p:nvPicPr>
          <p:cNvPr id="2050" name="Picture 2" descr="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-2730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-2730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👩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-2730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🎤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💃🏼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🎭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🤣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🎄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🎁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✨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✨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📸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✨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✨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60413" y="1374627"/>
            <a:ext cx="5883780" cy="1653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 ограниченными возможностями здоровья мы провели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Новогоднее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представление. Детишки полностью погрузились в Сказочную атмосферу. Они дружно помогали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Морозу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Емеле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спасать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Снегурочку.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дружно пели песни, танцевали, играли, веселились.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как всегда, под ёлочкой были спрятаны подарки  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детишек.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02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91760" y="467544"/>
            <a:ext cx="5976664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изготовление куклы Масленица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5796136"/>
            <a:ext cx="4554214" cy="3142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64" y="3131840"/>
            <a:ext cx="4891584" cy="327810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91760" y="1700955"/>
            <a:ext cx="5976664" cy="11118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проведен мастер-класс по изготовлению куклы «Масленица» для дома престарелых и инвалидов.  Наши гости делали обрядовую куклу для оберега из подручных материалов.  </a:t>
            </a:r>
          </a:p>
        </p:txBody>
      </p:sp>
    </p:spTree>
    <p:extLst>
      <p:ext uri="{BB962C8B-B14F-4D97-AF65-F5344CB8AC3E}">
        <p14:creationId xmlns:p14="http://schemas.microsoft.com/office/powerpoint/2010/main" val="177112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672" y="251520"/>
            <a:ext cx="5904656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5" r="8000" b="21651"/>
          <a:stretch/>
        </p:blipFill>
        <p:spPr>
          <a:xfrm>
            <a:off x="263084" y="3556208"/>
            <a:ext cx="3165916" cy="3950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6" r="5201" b="30313"/>
          <a:stretch/>
        </p:blipFill>
        <p:spPr>
          <a:xfrm>
            <a:off x="3567066" y="3347864"/>
            <a:ext cx="3075378" cy="267958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62952" y="251520"/>
            <a:ext cx="6133108" cy="100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 «Семицветик»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30314" r="1001" b="25587"/>
          <a:stretch/>
        </p:blipFill>
        <p:spPr>
          <a:xfrm>
            <a:off x="3212976" y="6463848"/>
            <a:ext cx="3015170" cy="268015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20688" y="1763336"/>
            <a:ext cx="5975372" cy="12753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районном центре досуга проводилось мероприятие посвященное Дню Инвалида. На этом мероприятии мы тоже были задействованы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мастер-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необычайно красивые цветики-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семицветики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802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27162" r="6602" b="35826"/>
          <a:stretch/>
        </p:blipFill>
        <p:spPr>
          <a:xfrm>
            <a:off x="2858811" y="5993960"/>
            <a:ext cx="3975277" cy="2919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4013" r="5199" b="40551"/>
          <a:stretch/>
        </p:blipFill>
        <p:spPr>
          <a:xfrm>
            <a:off x="1954299" y="3559131"/>
            <a:ext cx="3304367" cy="23233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60648" y="251520"/>
            <a:ext cx="6381327" cy="14945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для детей с ОВЗ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«Масленичное солнышко»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3" r="8000" b="6688"/>
          <a:stretch/>
        </p:blipFill>
        <p:spPr>
          <a:xfrm>
            <a:off x="396001" y="5621726"/>
            <a:ext cx="2240911" cy="327365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64703" y="1858385"/>
            <a:ext cx="5877271" cy="1624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празднику «Масленица» был проведен  мастер – класс для детей с ОВЗ по изготовлению солнца – символа праздника. Руками детей, под руководством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Фархуллиной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Елены Ивановны педагога по ДПИ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ЦТиВ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были изготовлены поделки для продажи на «Масленичной ярмарке». Вырученные деньги были переданы в местное общество инвалидов, которые были потрачены на нужды детей с ОВЗ.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27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08720" y="395536"/>
            <a:ext cx="5400600" cy="12241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" y="3923928"/>
            <a:ext cx="3396822" cy="3396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00" y="6208944"/>
            <a:ext cx="3671494" cy="2753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33462" r="29000" b="10626"/>
          <a:stretch/>
        </p:blipFill>
        <p:spPr>
          <a:xfrm>
            <a:off x="4506980" y="3607625"/>
            <a:ext cx="1905280" cy="270549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20688" y="1807425"/>
            <a:ext cx="5886136" cy="16124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масленичной недели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с ОВЗ разных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возрастов, мы провели благотворительную ярмарку с праздничными викторинами, спортивными играми, презентациями.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Вырученные деньги за ярмарку были переданы в общество инвалидов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38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179512"/>
            <a:ext cx="6383065" cy="182895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15554"/>
              </p:ext>
            </p:extLst>
          </p:nvPr>
        </p:nvGraphicFramePr>
        <p:xfrm>
          <a:off x="764704" y="2008471"/>
          <a:ext cx="5472608" cy="700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4752528"/>
              </a:tblGrid>
              <a:tr h="648072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928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 – терапевтический тренинг «Самопознание и рефлексия»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Спартакиада «Мы вместе»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–игра «Я и космос»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Мастер–класс «Готовимся к параду»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Тематический вечер,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посвященный победе ВОВ «Дорогами войны»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«Венки из цветов»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Кинопросмотр психологических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фильмов с обсуждениями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Маскотерапия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«Портрет личности»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 «Здоровье»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 «Дары осени»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– класс «Стратегия развития креативного мышления»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  класс «Игровое моделирование действительности»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08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704" y="2267744"/>
            <a:ext cx="5568600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Участие в проекте позволит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людям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ОВЗ, пожилым людям, включиться 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объединения «Сталкер» получат опыт волонтерской деятельности.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едагогические работники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«Центра творчества и воспитания» получат опыт волонтерской деятельности.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 волонтерской деятельности будут привлечены социальные партнеры.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Ноглики будет организовано волонтерское движение, направленное на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социализации и организации досуга инвалидов, людей с ОВЗ, пожилых людей.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8648" y="395536"/>
            <a:ext cx="6120680" cy="1202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23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712" y="971600"/>
            <a:ext cx="5472608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4000" b="1" dirty="0">
                <a:ln w="12700">
                  <a:solidFill>
                    <a:srgbClr val="30ACEC"/>
                  </a:solidFill>
                  <a:prstDash val="solid"/>
                </a:ln>
                <a:effectLst>
                  <a:outerShdw dist="38100" dir="2640000" algn="bl" rotWithShape="0">
                    <a:srgbClr val="30ACEC"/>
                  </a:outerShdw>
                </a:effectLst>
                <a:latin typeface="Corbel" panose="020B0503020204020204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Помните, у добровольца не всегда есть время - у него просто есть сердце.</a:t>
            </a:r>
            <a:endParaRPr lang="ru-RU" sz="2800" b="1" dirty="0">
              <a:ln w="12700">
                <a:solidFill>
                  <a:srgbClr val="30ACEC"/>
                </a:solidFill>
                <a:prstDash val="solid"/>
              </a:ln>
              <a:effectLst>
                <a:outerShdw dist="38100" dir="2640000" algn="bl" rotWithShape="0">
                  <a:srgbClr val="30ACEC"/>
                </a:outerShdw>
              </a:effectLst>
              <a:latin typeface="Corbel" panose="020B05030202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856" y="4211960"/>
            <a:ext cx="3420726" cy="41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0688" y="1060372"/>
            <a:ext cx="5688632" cy="753590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нас сам вычеканивает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личности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воли».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Сэмюэл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Смайлс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Выбор проблемы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современном обществе проблема социализации инвалидов и людей с ограниченными возможностями здоровья является частью общей интеграционной проблемы. Сегодня социализация, как активное приспособление к условиям социальной среды, служит основой благополучия человека в обществе. В последнее время этот вопрос приобретает дополнительную важность и остроту в связи с большими изменениями в подходах к людям, которые являются инвалидами. Инвалидность – это не проблема определенного круга «неполноценных людей», а проблема общества в целом.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Самые серьёзные стороны проблемы инвалидности связаны с возникновением многочисленных социальных барьеров, не позволяющих инвалидам 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 людям с ОВЗ активно включаться в жизнь общества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Данная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- следствие неверной социальной политики, которая ориентирована только на часть “здорового” населения и выражает интересы этой категории граждан. Именно поэтому структура производства и быта, культуры и досуга, социальных услуг зачастую остаётся неприспособленной к нуждам больных людей.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110" y="370319"/>
            <a:ext cx="592021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1. ВЫБОР </a:t>
            </a:r>
            <a:r>
              <a:rPr lang="ru-RU" sz="40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ПРОБЛЕМЫ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8" y="1331640"/>
            <a:ext cx="1944216" cy="27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712" y="683568"/>
            <a:ext cx="5256584" cy="640871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период с 2016 по 2017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г.г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 «Центре творчества и воспитания» членами волонтерского отряда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ДОБРОдеятели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реализовывался проект «Жизнь без преград», целью которого являлось «привлечение внимания общественности, властей и населения к проблемам инвалидов, проживающих в нашем поселке». В рамках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 проекта: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изучена результативность выполнения Плана мероприятий муниципальной программы «Доступная среда» в МО «Городской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округ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Ногликский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результаты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 исследования доведены до мэра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общественного совета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проекта «Жизнь без преград» было выявлено множество пробелов в организации деятельности по созданию «доступной среды». Одним таким слабым звеном явилась слабая организация досуговых мероприятий для инвалидов. Членами волонтерского отряда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ДОБРОдеятели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было принято решение о создании Клуба общения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«Радость»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инвалидов и людей с ограниченными возможностями здоровья. Эта деятельность будет организована в рамках проекта «От сердца к сердцу».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Клубе общения будет сформирована особая среда доброты, любви, понимания, открытости, погружаясь в которую инвалиды и люди с ОВЗ начнут чувствовать себя полноценными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людьми.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аудитория: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с ограниченными возможностями здоровья, проживающие в Сахалинской области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Ноглики.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рассчитан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разновозрастную категорию людей с ограниченными возможностями здоровья и их ближайшее окружение.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2696" y="7518232"/>
            <a:ext cx="5697354" cy="1269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проект «От сердца к сердцу» будет направлен на решение проблемы организации досуга и общения инвалидов, людей с ОВЗ, пожилых людей, проживающих в </a:t>
            </a:r>
            <a:r>
              <a:rPr lang="ru-RU" sz="14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Ноглики.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664" y="6444208"/>
            <a:ext cx="59853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5" y="611561"/>
            <a:ext cx="5976664" cy="64807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/>
              </a:rPr>
              <a:t> 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6364" y="1588993"/>
            <a:ext cx="525924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Социологический опрос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636" y="567952"/>
            <a:ext cx="608670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Исследование проблемы</a:t>
            </a:r>
            <a:endParaRPr lang="ru-RU" sz="3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688" y="3419872"/>
            <a:ext cx="5976664" cy="30739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659" y="2548920"/>
            <a:ext cx="597869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Нашей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инициативной группой был проведен опрос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населения в рамках проекта. Всего было опрошено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46 человек.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Результаты опроса:</a:t>
            </a:r>
          </a:p>
          <a:p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62165513"/>
              </p:ext>
            </p:extLst>
          </p:nvPr>
        </p:nvGraphicFramePr>
        <p:xfrm>
          <a:off x="645597" y="3923928"/>
          <a:ext cx="57357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39" y="6804248"/>
            <a:ext cx="3060671" cy="23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6834" y="2015320"/>
            <a:ext cx="5517232" cy="30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2247435"/>
              </p:ext>
            </p:extLst>
          </p:nvPr>
        </p:nvGraphicFramePr>
        <p:xfrm>
          <a:off x="404664" y="827188"/>
          <a:ext cx="6264696" cy="367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97409435"/>
              </p:ext>
            </p:extLst>
          </p:nvPr>
        </p:nvGraphicFramePr>
        <p:xfrm>
          <a:off x="404664" y="5004048"/>
          <a:ext cx="61926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7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548807191"/>
              </p:ext>
            </p:extLst>
          </p:nvPr>
        </p:nvGraphicFramePr>
        <p:xfrm>
          <a:off x="980729" y="323528"/>
          <a:ext cx="54200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Рисунок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590787"/>
              </p:ext>
            </p:extLst>
          </p:nvPr>
        </p:nvGraphicFramePr>
        <p:xfrm>
          <a:off x="908720" y="3995936"/>
          <a:ext cx="5492081" cy="474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270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19" y="1115616"/>
            <a:ext cx="3237155" cy="172819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сказать, что жители поселка не равнодушны к людям с ОВЗ, считают их полноценными членами общества, которые как и все нуждаются во внимании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74" y="3351660"/>
            <a:ext cx="3100449" cy="4133932"/>
          </a:xfrm>
          <a:prstGeom prst="rect">
            <a:avLst/>
          </a:prstGeo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0" t="15040" r="22952"/>
          <a:stretch/>
        </p:blipFill>
        <p:spPr>
          <a:xfrm>
            <a:off x="3615768" y="547760"/>
            <a:ext cx="2980022" cy="260894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72" y="4206214"/>
            <a:ext cx="3369347" cy="46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2769" y="538615"/>
            <a:ext cx="63822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769" y="1773241"/>
            <a:ext cx="606056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696" y="1547664"/>
            <a:ext cx="5610676" cy="3154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обратились к члену общества инвалидов Татьяне Анатольевне  Лебедевой. В обществе она курирует детей-инвалидов.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мы встретились 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Людмилой Николаевной Ярцевой зам. директора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бюджетного учреждения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Ногликский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специальный Дом престарелых и инвалидов». Мы попросили Татьяну Анатольевну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Людмилу Николаевну выступить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роли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консультантов,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охотно согласилась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поделились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нами информацией о проблемах людей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ОВЗ, приводили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из их жизни,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рассказали,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мероприятия они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хотели бы, чтобы мы провели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года, в чем нуждаются.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Анатольевна отметила, что реализация нашего проекта очень важна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социализации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досуга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 ОВЗ. 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b="12201"/>
          <a:stretch/>
        </p:blipFill>
        <p:spPr>
          <a:xfrm>
            <a:off x="836712" y="5138374"/>
            <a:ext cx="5089696" cy="344634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36712" y="323529"/>
            <a:ext cx="546666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Сбор статистических данных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6663</TotalTime>
  <Words>1628</Words>
  <Application>Microsoft Office PowerPoint</Application>
  <PresentationFormat>Экран (4:3)</PresentationFormat>
  <Paragraphs>210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-apple-system</vt:lpstr>
      <vt:lpstr>Arial</vt:lpstr>
      <vt:lpstr>Calibri</vt:lpstr>
      <vt:lpstr>Calibri Light</vt:lpstr>
      <vt:lpstr>Century Gothic</vt:lpstr>
      <vt:lpstr>Corbel</vt:lpstr>
      <vt:lpstr>Courier New</vt:lpstr>
      <vt:lpstr>Impact</vt:lpstr>
      <vt:lpstr>Times New Roman</vt:lpstr>
      <vt:lpstr>Wingdings</vt:lpstr>
      <vt:lpstr>Wingdings 2</vt:lpstr>
      <vt:lpstr>Wingdings 3</vt:lpstr>
      <vt:lpstr>HDOfficeLightV0</vt:lpstr>
      <vt:lpstr>Легкий дым</vt:lpstr>
      <vt:lpstr>Презентация PowerPoint</vt:lpstr>
      <vt:lpstr>Презентация PowerPoint</vt:lpstr>
      <vt:lpstr>Презентация PowerPoint</vt:lpstr>
      <vt:lpstr>В период с 2016 по 2017 г.г. в «Центре творчества и воспитания» членами волонтерского отряда «ДОБРОдеятели» реализовывался проект «Жизнь без преград», целью которого являлось «привлечение внимания общественности, властей и населения к проблемам инвалидов, проживающих в нашем поселке». В рамках данного проекта: - была изучена результативность выполнения Плана мероприятий муниципальной программы «Доступная среда» в МО «Городской округ Ногликский»  - результаты данного исследования доведены до мэра и общественного совета. В рамках проекта «Жизнь без преград» было выявлено множество пробелов в организации деятельности по созданию «доступной среды». Одним таким слабым звеном явилась слабая организация досуговых мероприятий для инвалидов. Членами волонтерского отряда «ДОБРОдеятели» было принято решение о создании Клуба общения «Радость» для инвалидов и людей с ограниченными возможностями здоровья. Эта деятельность будет организована в рамках проекта «От сердца к сердцу». В Клубе общения будет сформирована особая среда доброты, любви, понимания, открытости, погружаясь в которую инвалиды и люди с ОВЗ начнут чувствовать себя полноценными людьми.  Целевая аудитория:  Люди с ограниченными возможностями здоровья, проживающие в Сахалинской области пгт Ноглики.   Проект рассчитан на разновозрастную категорию людей с ограниченными возможностями здоровья и их ближайшее окружение.          </vt:lpstr>
      <vt:lpstr> </vt:lpstr>
      <vt:lpstr>Презентация PowerPoint</vt:lpstr>
      <vt:lpstr>Презентация PowerPoint</vt:lpstr>
      <vt:lpstr> ВЫВОД Мы можем сказать, что жители поселка не равнодушны к людям с ОВЗ, считают их полноценными членами общества, которые как и все нуждаются во внимании</vt:lpstr>
      <vt:lpstr>Презентация PowerPoint</vt:lpstr>
      <vt:lpstr>     Участники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CDT</dc:creator>
  <cp:lastModifiedBy>user</cp:lastModifiedBy>
  <cp:revision>900</cp:revision>
  <cp:lastPrinted>2018-03-02T00:22:41Z</cp:lastPrinted>
  <dcterms:modified xsi:type="dcterms:W3CDTF">2018-03-04T23:31:46Z</dcterms:modified>
</cp:coreProperties>
</file>