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27" r:id="rId4"/>
  </p:sldMasterIdLst>
  <p:notesMasterIdLst>
    <p:notesMasterId r:id="rId18"/>
  </p:notesMasterIdLst>
  <p:handoutMasterIdLst>
    <p:handoutMasterId r:id="rId19"/>
  </p:handoutMasterIdLst>
  <p:sldIdLst>
    <p:sldId id="325" r:id="rId5"/>
    <p:sldId id="341" r:id="rId6"/>
    <p:sldId id="342" r:id="rId7"/>
    <p:sldId id="344" r:id="rId8"/>
    <p:sldId id="346" r:id="rId9"/>
    <p:sldId id="353" r:id="rId10"/>
    <p:sldId id="352" r:id="rId11"/>
    <p:sldId id="351" r:id="rId12"/>
    <p:sldId id="354" r:id="rId13"/>
    <p:sldId id="350" r:id="rId14"/>
    <p:sldId id="348" r:id="rId15"/>
    <p:sldId id="312" r:id="rId16"/>
    <p:sldId id="321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 autoAdjust="0"/>
    <p:restoredTop sz="95449" autoAdjust="0"/>
  </p:normalViewPr>
  <p:slideViewPr>
    <p:cSldViewPr snapToGrid="0">
      <p:cViewPr varScale="1">
        <p:scale>
          <a:sx n="85" d="100"/>
          <a:sy n="85" d="100"/>
        </p:scale>
        <p:origin x="108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60"/>
    </p:cViewPr>
  </p:sorterViewPr>
  <p:notesViewPr>
    <p:cSldViewPr snapToGrid="0">
      <p:cViewPr varScale="1">
        <p:scale>
          <a:sx n="82" d="100"/>
          <a:sy n="82" d="100"/>
        </p:scale>
        <p:origin x="39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004B9809-3C73-CA2B-1791-620EA168C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C7B1C58-A1FD-D1E1-33AB-1303C48435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D3A13045-B659-47D0-90C1-79280E91ABCE}" type="datetime1">
              <a:rPr lang="ru-RU" smtClean="0"/>
              <a:pPr rtl="0"/>
              <a:t>17.02.2025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717A0D9-659F-DDC6-CBD8-29B61E0FF7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9E0617-6128-05F5-8F48-6A0A1D1479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C0A24AC-02A6-46A1-A072-EAC8AC25DCA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919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4E3C68B3-F683-4E6C-9836-37FEFF5201AD}" type="datetime1">
              <a:rPr lang="ru-RU" smtClean="0"/>
              <a:pPr/>
              <a:t>17.02.2025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DC92804-03A6-47F6-A893-4DDB8903A80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71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DC92804-03A6-47F6-A893-4DDB8903A808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DC92804-03A6-47F6-A893-4DDB8903A808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97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DC92804-03A6-47F6-A893-4DDB8903A808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84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F7D84AA-0BCE-9C85-4510-34EBAE061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524" y="708955"/>
            <a:ext cx="12193526" cy="5463893"/>
            <a:chOff x="-1524" y="708955"/>
            <a:chExt cx="12193526" cy="546389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E41002A6-9DB7-26A1-2425-8C496B953CA4}"/>
                </a:ext>
              </a:extLst>
            </p:cNvPr>
            <p:cNvSpPr/>
            <p:nvPr userDrawn="1"/>
          </p:nvSpPr>
          <p:spPr>
            <a:xfrm>
              <a:off x="-1524" y="709613"/>
              <a:ext cx="12192000" cy="5463235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9F029623-B14D-1CDC-9D8F-47D563937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43670" t="-7182" r="-9886" b="52046"/>
            <a:stretch/>
          </p:blipFill>
          <p:spPr>
            <a:xfrm>
              <a:off x="-1" y="1162050"/>
              <a:ext cx="5568949" cy="500903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B4D8031F-ED2A-8D7E-D369-6BF3256FE3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56" t="-7183" r="44925" b="48899"/>
            <a:stretch/>
          </p:blipFill>
          <p:spPr>
            <a:xfrm rot="16200000">
              <a:off x="7239292" y="366674"/>
              <a:ext cx="4610430" cy="5294991"/>
            </a:xfrm>
            <a:prstGeom prst="rect">
              <a:avLst/>
            </a:prstGeom>
          </p:spPr>
        </p:pic>
      </p:grp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8A28D3FB-54EA-410D-A062-8F118E5D0C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6593477A-1279-4BCC-8257-14CC2361F8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97F04C86-E215-DFBB-8302-70BCCDFC2D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708956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CF29577F-647F-5850-5636-6ED05B9959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4828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F7CBFB4F-DC16-FC59-E9E7-B92910449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16429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A3690604-E7DB-AFA3-7E13-CAFF46FF50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7968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CE2874C2-BA39-4778-DC11-487CC4FCA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50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46D6334D-FB4A-4843-F2FB-1CAC50021C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86958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C043C06-5053-E291-E708-44B684DC5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932" y="1115167"/>
            <a:ext cx="8534136" cy="4655385"/>
          </a:xfrm>
        </p:spPr>
        <p:txBody>
          <a:bodyPr rtlCol="0">
            <a:noAutofit/>
          </a:bodyPr>
          <a:lstStyle>
            <a:lvl1pPr algn="ctr">
              <a:defRPr lang="ru-RU" sz="7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758379460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рыт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79BDEB7A-D103-487A-8C1B-9145FB24B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897" y="539496"/>
            <a:ext cx="5228393" cy="2697190"/>
          </a:xfrm>
        </p:spPr>
        <p:txBody>
          <a:bodyPr rtlCol="0" anchor="b">
            <a:normAutofit/>
          </a:bodyPr>
          <a:lstStyle>
            <a:lvl1pPr>
              <a:defRPr lang="ru-RU" sz="4400"/>
            </a:lvl1pPr>
          </a:lstStyle>
          <a:p>
            <a:pPr rtl="0"/>
            <a:r>
              <a:rPr lang="ru-RU" sz="4800"/>
              <a:t>Заголовок слайда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F3017A3E-25F7-41D5-AABB-24D0E2673A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897" y="3354749"/>
            <a:ext cx="5228392" cy="2582470"/>
          </a:xfrm>
        </p:spPr>
        <p:txBody>
          <a:bodyPr rtlCol="0">
            <a:noAutofit/>
          </a:bodyPr>
          <a:lstStyle>
            <a:lvl1pPr marL="0" indent="0">
              <a:buNone/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05C0C26-4C66-47DC-B079-5B94C22F15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07E30B1-7066-9D31-7A11-7B81B65DD8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72E672D-C862-C853-0730-15E3C4953D67}"/>
              </a:ext>
            </a:extLst>
          </p:cNvPr>
          <p:cNvSpPr/>
          <p:nvPr userDrawn="1"/>
        </p:nvSpPr>
        <p:spPr>
          <a:xfrm>
            <a:off x="9884230" y="1"/>
            <a:ext cx="1611954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910336ED-3DCB-4524-8A3F-9FBBD0B18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50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15F86B-1A6A-ECD5-F63A-4280BADEF7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84230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7B5534F0-444E-1FA5-FC8F-F04505FC0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768622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5119972F-DA18-8749-FF59-A83CA1E1F4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372495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067D80A1-B7E7-2F80-975E-2E87C591BB67}"/>
              </a:ext>
            </a:extLst>
          </p:cNvPr>
          <p:cNvSpPr/>
          <p:nvPr userDrawn="1"/>
        </p:nvSpPr>
        <p:spPr>
          <a:xfrm>
            <a:off x="7760541" y="1"/>
            <a:ext cx="1611954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BE88F6AB-6890-F7DE-7C01-CE237F7786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481352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5F6575E3-45E3-206E-9037-D8FD562B72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7605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9BE4BC31-600E-ECD3-1E7F-FE4F6F720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644933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F8CA839-B327-1ECD-C35D-02164F5B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1706" t="12194" r="49126" b="12256"/>
          <a:stretch/>
        </p:blipFill>
        <p:spPr>
          <a:xfrm>
            <a:off x="9884229" y="-5609"/>
            <a:ext cx="1611955" cy="68636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1A97957-D274-4D24-1862-D53BF7282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0790" t="12194" r="70042" b="12256"/>
          <a:stretch/>
        </p:blipFill>
        <p:spPr>
          <a:xfrm>
            <a:off x="7753789" y="5610"/>
            <a:ext cx="1611955" cy="68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09523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F9E0CFE-F27B-4D50-AA2F-7146CA90E1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2138289"/>
            <a:ext cx="12188952" cy="4033912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21" name="Графический объект 20">
            <a:extLst>
              <a:ext uri="{FF2B5EF4-FFF2-40B4-BE49-F238E27FC236}">
                <a16:creationId xmlns="" xmlns:a16="http://schemas.microsoft.com/office/drawing/2014/main" id="{2C488A36-B0CB-7B46-C2A6-BA57D39EC4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7860" r="37853" b="27738"/>
          <a:stretch/>
        </p:blipFill>
        <p:spPr>
          <a:xfrm>
            <a:off x="6962087" y="2143124"/>
            <a:ext cx="5226865" cy="4033839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A8614BA2-9387-F1B5-B7DB-B34DAE90F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77" y="365125"/>
            <a:ext cx="10778937" cy="1325563"/>
          </a:xfrm>
        </p:spPr>
        <p:txBody>
          <a:bodyPr rtlCol="0">
            <a:normAutofit/>
          </a:bodyPr>
          <a:lstStyle>
            <a:lvl1pPr>
              <a:defRPr lang="ru-RU" sz="44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6994EC89-4FAE-445C-A6E8-D55E4A34DE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899" y="2350108"/>
            <a:ext cx="10778221" cy="3609461"/>
          </a:xfrm>
        </p:spPr>
        <p:txBody>
          <a:bodyPr rtlCol="0" anchor="ctr" anchorCtr="0">
            <a:normAutofit/>
          </a:bodyPr>
          <a:lstStyle>
            <a:lvl1pPr>
              <a:buNone/>
              <a:defRPr lang="ru-RU" sz="2400"/>
            </a:lvl1pPr>
            <a:lvl2pPr>
              <a:defRPr lang="ru-RU" sz="2400"/>
            </a:lvl2pPr>
            <a:lvl3pPr>
              <a:defRPr lang="ru-RU" sz="2400"/>
            </a:lvl3pPr>
            <a:lvl4pPr>
              <a:defRPr lang="ru-RU" sz="2400"/>
            </a:lvl4pPr>
            <a:lvl5pPr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sz="1800" dirty="0">
              <a:solidFill>
                <a:schemeClr val="tx1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09ECF93F-3E86-4C44-BAF1-ADE160CADF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7A80DA6A-71F3-6286-F60A-EEEC91887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2"/>
                </a:solidFill>
              </a:defRPr>
            </a:lvl1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75F98B46-5DFC-3487-EB05-148905CA6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138288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5D768F8E-3DFF-8D92-E3CF-5AE5F6DA54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045761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2E83A1EA-5EE3-D81A-D135-860F481F67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64727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44EA58FF-2FB1-3B78-FDCF-E5DC2EFE5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241035"/>
      </p:ext>
    </p:extLst>
  </p:cSld>
  <p:clrMapOvr>
    <a:masterClrMapping/>
  </p:clrMapOvr>
  <p:transition spd="med">
    <p:pull dir="r"/>
  </p:transition>
  <p:extLst mod="1"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BC2EA47A-F66B-4005-A5A4-458E90C096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97" y="576262"/>
            <a:ext cx="5646541" cy="5295371"/>
          </a:xfrm>
        </p:spPr>
        <p:txBody>
          <a:bodyPr rtlCol="0" anchor="ctr" anchorCtr="0">
            <a:normAutofit/>
          </a:bodyPr>
          <a:lstStyle>
            <a:lvl1pPr>
              <a:defRPr lang="ru-RU" sz="4400"/>
            </a:lvl1pPr>
          </a:lstStyle>
          <a:p>
            <a:pPr algn="l" rtl="0">
              <a:lnSpc>
                <a:spcPts val="5800"/>
              </a:lnSpc>
            </a:pPr>
            <a:r>
              <a:rPr lang="ru-RU" sz="4800"/>
              <a:t>Заголовок слайда </a:t>
            </a:r>
          </a:p>
        </p:txBody>
      </p:sp>
      <p:sp>
        <p:nvSpPr>
          <p:cNvPr id="2" name="Рисунок 13">
            <a:extLst>
              <a:ext uri="{FF2B5EF4-FFF2-40B4-BE49-F238E27FC236}">
                <a16:creationId xmlns="" xmlns:a16="http://schemas.microsoft.com/office/drawing/2014/main" id="{6379D45C-F78A-E101-CD9D-C98EA6E6C5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95" y="-1"/>
            <a:ext cx="5013087" cy="6857998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 algn="ctr">
              <a:buNone/>
              <a:defRPr lang="ru-RU" sz="18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26386035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вед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77B93E-437F-D9D6-D3D1-6DE5F025A4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4200" y="1"/>
            <a:ext cx="751984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74AAE1C-171A-32A3-E6FD-75252CAB87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796" t="12194" r="49125" b="12256"/>
          <a:stretch/>
        </p:blipFill>
        <p:spPr>
          <a:xfrm>
            <a:off x="10732660" y="-5609"/>
            <a:ext cx="763524" cy="686360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581E4B7-6D97-63BF-7E87-5E71F8BD8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78" y="365125"/>
            <a:ext cx="9733538" cy="1325563"/>
          </a:xfrm>
        </p:spPr>
        <p:txBody>
          <a:bodyPr rtlCol="0">
            <a:normAutofit/>
          </a:bodyPr>
          <a:lstStyle>
            <a:lvl1pPr>
              <a:defRPr lang="ru-RU" sz="44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5B630934-DBD2-4535-961F-B198ABA2D0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6" y="2198915"/>
            <a:ext cx="9741183" cy="3345316"/>
          </a:xfrm>
        </p:spPr>
        <p:txBody>
          <a:bodyPr rtlCol="0" anchor="t" anchorCtr="0">
            <a:normAutofit/>
          </a:bodyPr>
          <a:lstStyle>
            <a:lvl1pPr marL="0" indent="0">
              <a:buNone/>
              <a:defRPr lang="ru-RU" sz="1800" baseline="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sz="1800" dirty="0">
              <a:solidFill>
                <a:schemeClr val="tx1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0020D2A6-7700-487F-AC7E-A5A2C30DC1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FC30D6A-6415-42E1-89E9-EF806C3FE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E05DBF26-BAB3-D5FD-5EA7-310263D4C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2"/>
                </a:solidFill>
              </a:defRPr>
            </a:lvl1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6940584B-2A03-52F7-B667-9CD1A2BD7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50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4A3C0872-DC48-53B1-8569-7A913D92D8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744200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635D700-0F05-E0E7-FB42-2FC890C26C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630770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E5C00B3F-62BE-8535-5239-46279DF1B7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052457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74017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B7AE2FB-B934-16AA-2537-04016B7F1A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97" y="576263"/>
            <a:ext cx="5646541" cy="3304494"/>
          </a:xfrm>
        </p:spPr>
        <p:txBody>
          <a:bodyPr rtlCol="0" anchor="b" anchorCtr="0">
            <a:normAutofit/>
          </a:bodyPr>
          <a:lstStyle>
            <a:lvl1pPr>
              <a:defRPr lang="ru-RU" sz="4400"/>
            </a:lvl1pPr>
          </a:lstStyle>
          <a:p>
            <a:pPr algn="l" rtl="0">
              <a:lnSpc>
                <a:spcPts val="5800"/>
              </a:lnSpc>
            </a:pPr>
            <a:r>
              <a:rPr lang="ru-RU" sz="4800"/>
              <a:t>Заголовок слайда </a:t>
            </a:r>
          </a:p>
        </p:txBody>
      </p:sp>
      <p:sp>
        <p:nvSpPr>
          <p:cNvPr id="4" name="Текст 14">
            <a:extLst>
              <a:ext uri="{FF2B5EF4-FFF2-40B4-BE49-F238E27FC236}">
                <a16:creationId xmlns="" xmlns:a16="http://schemas.microsoft.com/office/drawing/2014/main" id="{B5241927-0828-2C0E-290E-E82A357BC8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275" y="4148138"/>
            <a:ext cx="5673726" cy="1528762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2" name="Рисунок 13">
            <a:extLst>
              <a:ext uri="{FF2B5EF4-FFF2-40B4-BE49-F238E27FC236}">
                <a16:creationId xmlns="" xmlns:a16="http://schemas.microsoft.com/office/drawing/2014/main" id="{6379D45C-F78A-E101-CD9D-C98EA6E6C5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95" y="-1"/>
            <a:ext cx="5013087" cy="6857998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 algn="ctr">
              <a:buNone/>
              <a:defRPr lang="ru-RU" sz="18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A4F6DF6-2D97-1E21-15A5-D0E9397E2F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504656" y="2020824"/>
            <a:ext cx="687343" cy="1896697"/>
          </a:xfrm>
          <a:prstGeom prst="rect">
            <a:avLst/>
          </a:prstGeom>
          <a:solidFill>
            <a:schemeClr val="accent3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>
              <a:defRPr lang="ru-RU"/>
            </a:def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14855666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8B6FBD3-8FFB-2E51-CAC4-CFB7B5AF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91640" y="0"/>
            <a:ext cx="708823" cy="713232"/>
          </a:xfrm>
          <a:prstGeom prst="rect">
            <a:avLst/>
          </a:prstGeom>
          <a:solidFill>
            <a:schemeClr val="accent3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>
              <a:defRPr lang="ru-RU"/>
            </a:def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78" y="365125"/>
            <a:ext cx="10660350" cy="1325563"/>
          </a:xfrm>
        </p:spPr>
        <p:txBody>
          <a:bodyPr rtlCol="0">
            <a:normAutofit/>
          </a:bodyPr>
          <a:lstStyle>
            <a:lvl1pPr>
              <a:defRPr lang="ru-RU" sz="44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2178" y="2198914"/>
            <a:ext cx="5157787" cy="3455925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28600">
              <a:spcBef>
                <a:spcPts val="1000"/>
              </a:spcBef>
              <a:defRPr lang="ru-RU" sz="1800"/>
            </a:lvl2pPr>
            <a:lvl3pPr marL="685800">
              <a:spcBef>
                <a:spcPts val="1000"/>
              </a:spcBef>
              <a:defRPr lang="ru-RU" sz="1800"/>
            </a:lvl3pPr>
            <a:lvl4pPr marL="1143000">
              <a:spcBef>
                <a:spcPts val="1000"/>
              </a:spcBef>
              <a:defRPr lang="ru-RU" sz="1800"/>
            </a:lvl4pPr>
            <a:lvl5pPr marL="1600200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7198C3F1-4E77-7888-CDB8-CF9406E4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493561D3-90F6-AD82-BCFE-90F9427D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932F9B33-3FA7-526F-7B45-342EB64A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3" name="Объект 3">
            <a:extLst>
              <a:ext uri="{FF2B5EF4-FFF2-40B4-BE49-F238E27FC236}">
                <a16:creationId xmlns="" xmlns:a16="http://schemas.microsoft.com/office/drawing/2014/main" id="{E620B83B-1673-865A-1958-873C4765EFA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924741" y="2198913"/>
            <a:ext cx="5157787" cy="3455925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28600">
              <a:spcBef>
                <a:spcPts val="1000"/>
              </a:spcBef>
              <a:defRPr lang="ru-RU" sz="1800"/>
            </a:lvl2pPr>
            <a:lvl3pPr marL="685800">
              <a:spcBef>
                <a:spcPts val="1000"/>
              </a:spcBef>
              <a:defRPr lang="ru-RU" sz="1800"/>
            </a:lvl3pPr>
            <a:lvl4pPr marL="1143000">
              <a:spcBef>
                <a:spcPts val="1000"/>
              </a:spcBef>
              <a:defRPr lang="ru-RU" sz="1800"/>
            </a:lvl4pPr>
            <a:lvl5pPr marL="1600200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007063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ани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3" y="365760"/>
            <a:ext cx="11067089" cy="1325880"/>
          </a:xfrm>
        </p:spPr>
        <p:txBody>
          <a:bodyPr rtlCol="0" anchor="ctr">
            <a:normAutofit/>
          </a:bodyPr>
          <a:lstStyle>
            <a:lvl1pPr>
              <a:lnSpc>
                <a:spcPts val="2800"/>
              </a:lnSpc>
              <a:spcBef>
                <a:spcPts val="1000"/>
              </a:spcBef>
              <a:defRPr lang="ru-RU" sz="4400" b="0" i="0"/>
            </a:lvl1pPr>
          </a:lstStyle>
          <a:p>
            <a:pPr rtl="0"/>
            <a:r>
              <a:rPr lang="ru-RU" sz="4400"/>
              <a:t>Заголовок слайда 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A6BF945-F985-4A89-9868-A82E90E105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504656" y="2020824"/>
            <a:ext cx="687343" cy="1896697"/>
          </a:xfrm>
          <a:prstGeom prst="rect">
            <a:avLst/>
          </a:prstGeom>
          <a:solidFill>
            <a:schemeClr val="accent3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>
              <a:defRPr lang="ru-RU"/>
            </a:def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8A7B33CF-0773-56F3-9F3B-1619AA6667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624" y="2189377"/>
            <a:ext cx="3568990" cy="3517679"/>
          </a:xfrm>
        </p:spPr>
        <p:txBody>
          <a:bodyPr tIns="0" bIns="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Местозаполнитель таблицы 3">
            <a:extLst>
              <a:ext uri="{FF2B5EF4-FFF2-40B4-BE49-F238E27FC236}">
                <a16:creationId xmlns="" xmlns:a16="http://schemas.microsoft.com/office/drawing/2014/main" id="{EB4A43A1-5A81-D0D1-BD71-0485EDDD4CC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01469" y="2189377"/>
            <a:ext cx="6565769" cy="3517686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6A39699-E09B-80CC-75A3-1A20865AB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2"/>
                </a:solidFill>
              </a:defRPr>
            </a:lvl1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717061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365125"/>
            <a:ext cx="10654936" cy="1325563"/>
          </a:xfrm>
        </p:spPr>
        <p:txBody>
          <a:bodyPr rtlCol="0">
            <a:normAutofit/>
          </a:bodyPr>
          <a:lstStyle>
            <a:lvl1pPr>
              <a:defRPr lang="ru-RU" sz="4400"/>
            </a:lvl1pPr>
          </a:lstStyle>
          <a:p>
            <a:pPr rtl="0"/>
            <a:r>
              <a:rPr lang="ru-RU" sz="4400"/>
              <a:t>Заголовок слайда 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13657" y="2198914"/>
            <a:ext cx="3970218" cy="3445987"/>
          </a:xfrm>
        </p:spPr>
        <p:txBody>
          <a:bodyPr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1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21213" y="2198914"/>
            <a:ext cx="6154347" cy="3445987"/>
          </a:xfrm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  <a:lvl2pPr>
              <a:defRPr lang="ru-RU" sz="18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1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53A46AB-E26C-4F66-A0B8-4CDBD5F401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94040" y="4282928"/>
            <a:ext cx="699477" cy="1898809"/>
          </a:xfrm>
          <a:prstGeom prst="rect">
            <a:avLst/>
          </a:prstGeom>
          <a:solidFill>
            <a:schemeClr val="accent3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>
              <a:defRPr lang="ru-RU"/>
            </a:def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B845EA08-ECD8-E8B5-40BF-E899F31509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2"/>
                </a:solidFill>
              </a:defRPr>
            </a:lvl1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765622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365125"/>
            <a:ext cx="10661904" cy="1325563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lang="ru-RU" sz="44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Дата 10">
            <a:extLst>
              <a:ext uri="{FF2B5EF4-FFF2-40B4-BE49-F238E27FC236}">
                <a16:creationId xmlns="" xmlns:a16="http://schemas.microsoft.com/office/drawing/2014/main" id="{A25CBB87-BE9B-82CE-8A24-F21EEA03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="" xmlns:a16="http://schemas.microsoft.com/office/drawing/2014/main" id="{B2131628-C033-9728-C4CF-90CDBCB8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текста нижнего колонтитула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B67216CA-9A26-BBE7-68A3-9237D22C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3A4F6043-7A67-491B-98BC-F933DED7226D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5" name="Местозаполнитель таблицы 4">
            <a:extLst>
              <a:ext uri="{FF2B5EF4-FFF2-40B4-BE49-F238E27FC236}">
                <a16:creationId xmlns="" xmlns:a16="http://schemas.microsoft.com/office/drawing/2014/main" id="{402F1FD3-6A03-65D9-EE3B-3A0AE0FD8D8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20688" y="2189377"/>
            <a:ext cx="10661840" cy="3490925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440937209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53B790B-70BD-FD52-2540-F1DA4882170E}"/>
              </a:ext>
            </a:extLst>
          </p:cNvPr>
          <p:cNvSpPr/>
          <p:nvPr/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 descr="Тэг=ЦветВыделения&#10;Flavor=Light&#10;Целевой объект=линия">
            <a:extLst>
              <a:ext uri="{FF2B5EF4-FFF2-40B4-BE49-F238E27FC236}">
                <a16:creationId xmlns="" xmlns:a16="http://schemas.microsoft.com/office/drawing/2014/main" id="{7D4FC5F0-CBD6-AEEB-4902-28D624068890}"/>
              </a:ext>
            </a:extLst>
          </p:cNvPr>
          <p:cNvCxnSpPr>
            <a:cxnSpLocks/>
          </p:cNvCxnSpPr>
          <p:nvPr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 descr="Tag=AccentColor&#10;Flavor=Light&#10;Целевой объект=линия">
            <a:extLst>
              <a:ext uri="{FF2B5EF4-FFF2-40B4-BE49-F238E27FC236}">
                <a16:creationId xmlns="" xmlns:a16="http://schemas.microsoft.com/office/drawing/2014/main" id="{FA9EB4DB-DDA5-1A45-7D87-B2BF67D2D1C3}"/>
              </a:ext>
            </a:extLst>
          </p:cNvPr>
          <p:cNvCxnSpPr>
            <a:cxnSpLocks/>
          </p:cNvCxnSpPr>
          <p:nvPr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ru-RU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-18288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fld id="{3A4F6043-7A67-491B-98BC-F933DED7226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27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55" r:id="rId3"/>
    <p:sldLayoutId id="2147483841" r:id="rId4"/>
    <p:sldLayoutId id="2147483856" r:id="rId5"/>
    <p:sldLayoutId id="2147483832" r:id="rId6"/>
    <p:sldLayoutId id="2147483854" r:id="rId7"/>
    <p:sldLayoutId id="2147483857" r:id="rId8"/>
    <p:sldLayoutId id="2147483829" r:id="rId9"/>
    <p:sldLayoutId id="2147483853" r:id="rId10"/>
  </p:sldLayoutIdLst>
  <p:transition spd="med">
    <p:pull dir="r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6000" kern="120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lang="ru-RU" sz="180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lang="ru-RU" sz="180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lang="ru-RU" sz="180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lang="ru-RU" sz="180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lang="ru-RU" sz="1800" kern="1200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37913085?w=wall-37913085_522" TargetMode="External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37913085?w=wall-37913085_51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k.com/club37913085?w=wall-37913085_4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02107B0-826E-4E2E-390A-A0CBF1F8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9" y="1201431"/>
            <a:ext cx="10559584" cy="4913100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lnSpc>
                <a:spcPct val="100000"/>
              </a:lnSpc>
            </a:pPr>
            <a: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6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6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Волонтерское объединение </a:t>
            </a:r>
            <a:r>
              <a:rPr lang="ru-RU" sz="4000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000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000" b="1" cap="all" dirty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000" b="1" cap="all" dirty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000" b="1" u="sng" cap="all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«Делаем добро»</a:t>
            </a:r>
            <a:br>
              <a:rPr lang="ru-RU" sz="4000" b="1" u="sng" cap="all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8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2400" b="1" cap="all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маоу</a:t>
            </a:r>
            <a:r>
              <a:rPr lang="ru-RU" sz="24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 «</a:t>
            </a:r>
            <a:r>
              <a:rPr lang="ru-RU" sz="2400" b="1" cap="all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Светловская</a:t>
            </a:r>
            <a:r>
              <a:rPr lang="ru-RU" sz="24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 СОШ имени Солёнова Б.А.»</a:t>
            </a:r>
            <a:r>
              <a:rPr lang="ru-RU" sz="3600" b="1" cap="all" dirty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600" b="1" cap="all" dirty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6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600" b="1" cap="all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600" b="1" cap="all" dirty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600" b="1" cap="all" dirty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Руководитель:</a:t>
            </a:r>
            <a:r>
              <a:rPr lang="en-US" sz="1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en-US" sz="1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1200" b="1" cap="all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Гилязова</a:t>
            </a:r>
            <a:r>
              <a:rPr lang="ru-RU" sz="1200" b="1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 Алсу </a:t>
            </a:r>
            <a:r>
              <a:rPr lang="ru-RU" sz="1200" b="1" cap="all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Рамилевна</a:t>
            </a:r>
            <a:r>
              <a:rPr lang="ru-RU" sz="1200" b="1" cap="all" dirty="0" smtClean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1200" b="1" cap="all" dirty="0" smtClean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800" b="1" cap="all" dirty="0" smtClean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800" b="1" cap="all" dirty="0" smtClean="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4000" b="1" cap="all" spc="600" dirty="0">
                <a:solidFill>
                  <a:srgbClr val="73EBF9">
                    <a:lumMod val="7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4000" b="1" cap="all" spc="600" dirty="0">
                <a:solidFill>
                  <a:srgbClr val="73EBF9">
                    <a:lumMod val="7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876" y="120770"/>
            <a:ext cx="1693334" cy="16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108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8" y="1"/>
            <a:ext cx="10660350" cy="942917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</a:t>
            </a:r>
            <a:r>
              <a:rPr lang="en-US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#</a:t>
            </a:r>
            <a:r>
              <a:rPr lang="ru-RU" sz="31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ЮграСобирает</a:t>
            </a:r>
            <a:r>
              <a:rPr lang="ru-RU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добрые крышечки»</a:t>
            </a:r>
            <a:br>
              <a:rPr lang="ru-RU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https://vk.com/wall-37913085_364</a:t>
            </a:r>
            <a:endParaRPr lang="ru-RU" sz="2000" b="1" u="sng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Рисунок 13" descr="крыш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73" y="1078173"/>
            <a:ext cx="5779827" cy="5779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955" y="1"/>
            <a:ext cx="1694835" cy="16948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9" y="1078172"/>
            <a:ext cx="5779827" cy="5779827"/>
          </a:xfrm>
        </p:spPr>
      </p:pic>
      <p:pic>
        <p:nvPicPr>
          <p:cNvPr id="13" name="Содержимое 12" descr="югракрышечки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16272" y="217690"/>
            <a:ext cx="1355161" cy="192575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110" y="110270"/>
            <a:ext cx="1694835" cy="1694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  <a:t>Акция «Чистый поселок»</a:t>
            </a:r>
            <a:br>
              <a:rPr lang="ru-RU" sz="2800" b="1" u="sng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</a:br>
            <a:r>
              <a:rPr lang="ru-RU" sz="2800" u="sng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u="sng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en-US" sz="2200" b="1" u="sng" dirty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  <a:hlinkClick r:id="rId3"/>
              </a:rPr>
              <a:t>https://</a:t>
            </a:r>
            <a:r>
              <a:rPr lang="en-US" sz="2200" b="1" u="sng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  <a:hlinkClick r:id="rId3"/>
              </a:rPr>
              <a:t>vk.com/club37913085?w=wall-37913085_522</a:t>
            </a:r>
            <a:r>
              <a:rPr lang="ru-RU" sz="2200" b="1" u="sng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</a:rPr>
              <a:t> </a:t>
            </a:r>
            <a:endParaRPr lang="ru-RU" sz="2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8" name="Содержимое 17" descr="исты поселок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60856" y="2055813"/>
            <a:ext cx="2308955" cy="410819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Рисунок 15" descr="53102834992127604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81" y="2055813"/>
            <a:ext cx="3044871" cy="405982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Рисунок 21" descr="эт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688" y="1805105"/>
            <a:ext cx="3127800" cy="23458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88" y="4356340"/>
            <a:ext cx="3138742" cy="235405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391794-986C-4679-93EA-5F3C3EE6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78" y="250763"/>
            <a:ext cx="11067089" cy="75852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 достижения:</a:t>
            </a:r>
            <a:endParaRPr lang="ru-RU" sz="2000" b="1" u="sng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138" y="81449"/>
            <a:ext cx="1694835" cy="1694835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3" y="1694835"/>
            <a:ext cx="4813112" cy="481311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A391794-986C-4679-93EA-5F3C3EE6C82F}"/>
              </a:ext>
            </a:extLst>
          </p:cNvPr>
          <p:cNvSpPr txBox="1">
            <a:spLocks/>
          </p:cNvSpPr>
          <p:nvPr/>
        </p:nvSpPr>
        <p:spPr>
          <a:xfrm>
            <a:off x="5348377" y="5532120"/>
            <a:ext cx="6771738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ts val="2800"/>
              </a:lnSpc>
              <a:spcBef>
                <a:spcPts val="1000"/>
              </a:spcBef>
              <a:buNone/>
              <a:defRPr lang="ru-RU" sz="4400" b="0" i="0" kern="12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67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ноябре 2023 года наше Волонтерское объединение с проектом «Волонтерские отряды Первых» </a:t>
            </a:r>
            <a:r>
              <a:rPr lang="ru-RU" sz="67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вошло в 5ку окружного рейтинга</a:t>
            </a:r>
            <a:r>
              <a:rPr lang="ru-RU" sz="67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Представители сообщества стали участниками окружного слета Волонтерских отрядов в г. Ханты-Мансийск</a:t>
            </a:r>
            <a:r>
              <a:rPr lang="ru-RU" sz="6700" u="sng" dirty="0" smtClean="0">
                <a:latin typeface="Bookman Old Style" pitchFamily="18" charset="0"/>
              </a:rPr>
              <a:t/>
            </a:r>
            <a:br>
              <a:rPr lang="ru-RU" sz="6700" u="sng" dirty="0" smtClean="0">
                <a:latin typeface="Bookman Old Style" pitchFamily="18" charset="0"/>
              </a:rPr>
            </a:br>
            <a:r>
              <a:rPr lang="ru-RU" sz="2000" u="sng" dirty="0" smtClean="0">
                <a:latin typeface="Bookman Old Style" pitchFamily="18" charset="0"/>
              </a:rPr>
              <a:t/>
            </a:r>
            <a:br>
              <a:rPr lang="ru-RU" sz="2000" u="sng" dirty="0" smtClean="0">
                <a:latin typeface="Bookman Old Style" pitchFamily="18" charset="0"/>
              </a:rPr>
            </a:br>
            <a:endParaRPr lang="ru-RU" sz="2000" b="1" u="sng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CA391794-986C-4679-93EA-5F3C3EE6C82F}"/>
              </a:ext>
            </a:extLst>
          </p:cNvPr>
          <p:cNvSpPr txBox="1">
            <a:spLocks/>
          </p:cNvSpPr>
          <p:nvPr/>
        </p:nvSpPr>
        <p:spPr>
          <a:xfrm>
            <a:off x="141530" y="110383"/>
            <a:ext cx="11067089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ts val="2800"/>
              </a:lnSpc>
              <a:spcBef>
                <a:spcPts val="1000"/>
              </a:spcBef>
              <a:buNone/>
              <a:defRPr lang="ru-RU" sz="4400" b="0" i="0" kern="12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u="sng" dirty="0" smtClean="0">
                <a:latin typeface="Bookman Old Style" pitchFamily="18" charset="0"/>
              </a:rPr>
              <a:t/>
            </a:r>
            <a:br>
              <a:rPr lang="ru-RU" sz="2000" u="sng" dirty="0" smtClean="0">
                <a:latin typeface="Bookman Old Style" pitchFamily="18" charset="0"/>
              </a:rPr>
            </a:br>
            <a:r>
              <a:rPr lang="ru-RU" sz="2000" u="sng" dirty="0" smtClean="0">
                <a:latin typeface="Bookman Old Style" pitchFamily="18" charset="0"/>
              </a:rPr>
              <a:t/>
            </a:r>
            <a:br>
              <a:rPr lang="ru-RU" sz="2000" u="sng" dirty="0" smtClean="0">
                <a:latin typeface="Bookman Old Style" pitchFamily="18" charset="0"/>
              </a:rPr>
            </a:br>
            <a:r>
              <a:rPr lang="ru-RU" sz="2000" b="1" u="sng" dirty="0" smtClean="0">
                <a:solidFill>
                  <a:srgbClr val="C00000"/>
                </a:solidFill>
                <a:latin typeface="Bookman Old Style" pitchFamily="18" charset="0"/>
              </a:rPr>
              <a:t>https://vk.com/wall-220477266_378</a:t>
            </a:r>
            <a:endParaRPr lang="ru-RU" sz="2000" b="1" u="sng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58874268377836231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242" y="2144005"/>
            <a:ext cx="2358983" cy="2358983"/>
          </a:xfrm>
          <a:prstGeom prst="rect">
            <a:avLst/>
          </a:prstGeom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 r="6506"/>
          <a:stretch/>
        </p:blipFill>
        <p:spPr>
          <a:xfrm>
            <a:off x="5802319" y="1687026"/>
            <a:ext cx="2764407" cy="31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824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DF1F15-46F5-4A2B-AF38-34F3B802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35" y="597627"/>
            <a:ext cx="6124659" cy="1831171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Хочешь быть</a:t>
            </a:r>
            <a:b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курсе событий нашего объединения?</a:t>
            </a:r>
            <a:endParaRPr lang="ru-RU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0A4C54-B3B2-4B02-A340-C72E57FEE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69" y="3376777"/>
            <a:ext cx="3778167" cy="2192037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Мы все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публикуем здесь!</a:t>
            </a:r>
          </a:p>
          <a:p>
            <a:pPr rt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36" y="3174520"/>
            <a:ext cx="3683480" cy="368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855" y="86265"/>
            <a:ext cx="1864488" cy="186448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360A4C54-B3B2-4B02-A340-C72E57FEE5FE}"/>
              </a:ext>
            </a:extLst>
          </p:cNvPr>
          <p:cNvSpPr txBox="1">
            <a:spLocks/>
          </p:cNvSpPr>
          <p:nvPr/>
        </p:nvSpPr>
        <p:spPr>
          <a:xfrm>
            <a:off x="203026" y="4671202"/>
            <a:ext cx="3778167" cy="961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ru-RU" sz="1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lang="ru-RU" sz="1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lang="ru-RU" sz="1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lang="ru-RU" sz="1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lang="ru-RU" sz="18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***Будем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рады подписке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😉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4595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cap="all" dirty="0">
                <a:solidFill>
                  <a:srgbClr val="002060"/>
                </a:solidFill>
                <a:latin typeface="Bookman Old Style" panose="02050604050505020204" pitchFamily="18" charset="0"/>
              </a:rPr>
              <a:t>Для чего мы есть или зачем </a:t>
            </a:r>
            <a:r>
              <a:rPr lang="ru-RU" sz="3100" b="1" cap="all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мы здесь?</a:t>
            </a:r>
            <a:br>
              <a:rPr lang="ru-RU" sz="3100" b="1" cap="all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200" cap="all" spc="3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700" spc="3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Для </a:t>
            </a:r>
            <a:r>
              <a:rPr lang="ru-RU" sz="27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популяризации </a:t>
            </a:r>
            <a:r>
              <a:rPr lang="ru-RU" sz="2700" dirty="0">
                <a:solidFill>
                  <a:srgbClr val="C00000"/>
                </a:solidFill>
                <a:latin typeface="Bookman Old Style" panose="02050604050505020204" pitchFamily="18" charset="0"/>
              </a:rPr>
              <a:t>волонтерского </a:t>
            </a:r>
            <a:r>
              <a:rPr lang="ru-RU" sz="27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движения и привлечения </a:t>
            </a:r>
            <a:r>
              <a:rPr lang="ru-RU" sz="2700" dirty="0">
                <a:solidFill>
                  <a:srgbClr val="C00000"/>
                </a:solidFill>
                <a:latin typeface="Bookman Old Style" panose="02050604050505020204" pitchFamily="18" charset="0"/>
              </a:rPr>
              <a:t>молодёжи к решению социально – значимых задач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6658" y="1856096"/>
            <a:ext cx="5238771" cy="4299044"/>
          </a:xfrm>
        </p:spPr>
        <p:txBody>
          <a:bodyPr>
            <a:normAutofit fontScale="92500" lnSpcReduction="20000"/>
          </a:bodyPr>
          <a:lstStyle/>
          <a:p>
            <a:endParaRPr lang="ru-RU" sz="3200" b="1" u="sng" cap="all" dirty="0" smtClean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ru-RU" sz="2600" b="1" u="sng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В каких направлениях мы работаем?</a:t>
            </a:r>
          </a:p>
          <a:p>
            <a:pPr marL="0" lvl="0" indent="0">
              <a:lnSpc>
                <a:spcPct val="120000"/>
              </a:lnSpc>
              <a:spcAft>
                <a:spcPts val="200"/>
              </a:spcAft>
              <a:buClr>
                <a:srgbClr val="94A088"/>
              </a:buClr>
              <a:buSzPct val="100000"/>
            </a:pP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- «</a:t>
            </a:r>
            <a:r>
              <a:rPr lang="ru-RU" sz="2600" b="1" dirty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Береги </a:t>
            </a: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планету!»</a:t>
            </a:r>
            <a:endParaRPr lang="ru-RU" sz="2600" b="1" i="1" dirty="0">
              <a:solidFill>
                <a:srgbClr val="C00000"/>
              </a:solidFill>
              <a:latin typeface="Bookman Old Style" panose="02050604050505020204" pitchFamily="18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lvl="0" indent="0">
              <a:lnSpc>
                <a:spcPct val="120000"/>
              </a:lnSpc>
              <a:spcAft>
                <a:spcPts val="200"/>
              </a:spcAft>
              <a:buClr>
                <a:srgbClr val="94A088"/>
              </a:buClr>
              <a:buSzPct val="100000"/>
            </a:pP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- «</a:t>
            </a:r>
            <a:r>
              <a:rPr lang="ru-RU" sz="2600" b="1" dirty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Учись и познавай</a:t>
            </a: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!»</a:t>
            </a:r>
            <a:endParaRPr lang="ru-RU" sz="2600" b="1" i="1" dirty="0">
              <a:solidFill>
                <a:srgbClr val="C00000"/>
              </a:solidFill>
              <a:latin typeface="Bookman Old Style" panose="02050604050505020204" pitchFamily="18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lvl="0" indent="0">
              <a:lnSpc>
                <a:spcPct val="120000"/>
              </a:lnSpc>
              <a:spcAft>
                <a:spcPts val="200"/>
              </a:spcAft>
              <a:buClr>
                <a:srgbClr val="94A088"/>
              </a:buClr>
              <a:buSzPct val="100000"/>
            </a:pPr>
            <a:r>
              <a:rPr lang="ru-RU" sz="26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- </a:t>
            </a: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«</a:t>
            </a:r>
            <a:r>
              <a:rPr lang="ru-RU" sz="2600" b="1" dirty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Создавай и вдохновляй!» </a:t>
            </a:r>
          </a:p>
          <a:p>
            <a:pPr marL="0" lvl="0" indent="0">
              <a:lnSpc>
                <a:spcPct val="120000"/>
              </a:lnSpc>
              <a:spcAft>
                <a:spcPts val="200"/>
              </a:spcAft>
              <a:buClr>
                <a:srgbClr val="94A088"/>
              </a:buClr>
              <a:buSzPct val="100000"/>
            </a:pP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- «</a:t>
            </a:r>
            <a:r>
              <a:rPr lang="ru-RU" sz="2600" b="1" dirty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Будь здоров</a:t>
            </a:r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+mn-cs"/>
              </a:rPr>
              <a:t>!»</a:t>
            </a:r>
            <a:endParaRPr lang="ru-RU" sz="2600" b="1" u="sng" cap="all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r>
              <a:rPr lang="ru-RU" sz="26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- «Патриотизм и историческая память.»</a:t>
            </a:r>
            <a:endParaRPr lang="ru-RU" sz="2600" u="sng" cap="all" dirty="0" smtClean="0">
              <a:solidFill>
                <a:srgbClr val="C00000"/>
              </a:solidFill>
            </a:endParaRPr>
          </a:p>
          <a:p>
            <a:endParaRPr lang="ru-RU" sz="3200" u="sng" cap="all" dirty="0">
              <a:solidFill>
                <a:srgbClr val="865640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187" y="0"/>
            <a:ext cx="1694835" cy="1694835"/>
          </a:xfrm>
          <a:prstGeom prst="rect">
            <a:avLst/>
          </a:prstGeom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225" y="4303942"/>
            <a:ext cx="3211772" cy="240882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30" y="4853913"/>
            <a:ext cx="2258048" cy="16935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94" y="1856096"/>
            <a:ext cx="2726053" cy="272605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эту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1168" y="1856096"/>
            <a:ext cx="1657887" cy="22105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84770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8" y="365126"/>
            <a:ext cx="10660350" cy="7186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 проекты: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2178" y="1083734"/>
            <a:ext cx="5157787" cy="5057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u="sng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«Могу научить/Хочу научиться</a:t>
            </a:r>
            <a:r>
              <a:rPr lang="ru-RU" sz="1900" b="1" u="sng" dirty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»  </a:t>
            </a:r>
          </a:p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заключается в обмене опытом и знаниями. Существует два способа участия в проекте: в качестве ведущего мастер-класса и в качестве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слушателя.</a:t>
            </a:r>
          </a:p>
          <a:p>
            <a:endParaRPr lang="ru-RU" sz="3200" b="1" u="sng" cap="all" dirty="0" smtClean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3200" u="sng" cap="all" dirty="0" smtClean="0">
              <a:solidFill>
                <a:srgbClr val="865640">
                  <a:lumMod val="75000"/>
                </a:srgbClr>
              </a:solidFill>
            </a:endParaRPr>
          </a:p>
          <a:p>
            <a:endParaRPr lang="ru-RU" sz="3200" u="sng" cap="all" dirty="0">
              <a:solidFill>
                <a:srgbClr val="865640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3"/>
          </p:nvPr>
        </p:nvSpPr>
        <p:spPr>
          <a:xfrm>
            <a:off x="5791201" y="1083734"/>
            <a:ext cx="5034843" cy="4571105"/>
          </a:xfrm>
        </p:spPr>
        <p:txBody>
          <a:bodyPr/>
          <a:lstStyle/>
          <a:p>
            <a:pPr lvl="0" algn="ctr">
              <a:lnSpc>
                <a:spcPct val="100000"/>
              </a:lnSpc>
              <a:buClr>
                <a:srgbClr val="D6947C"/>
              </a:buClr>
            </a:pPr>
            <a:r>
              <a:rPr lang="ru-RU" sz="1900" b="1" u="sng" dirty="0" smtClean="0">
                <a:solidFill>
                  <a:srgbClr val="C0000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«Игры нашего двора» </a:t>
            </a:r>
          </a:p>
          <a:p>
            <a:pPr lvl="0" algn="ctr">
              <a:lnSpc>
                <a:spcPct val="100000"/>
              </a:lnSpc>
              <a:buClr>
                <a:srgbClr val="D6947C"/>
              </a:buClr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направлен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на создание игрового пространства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для детей нашего поселения. Научить играть в различные командные игры. Создать поле для бесконфликтного общения и веселья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endParaRPr lang="en-US" dirty="0">
              <a:solidFill>
                <a:srgbClr val="002060"/>
              </a:solidFill>
              <a:latin typeface="Bookman Old Style" panose="02050604050505020204" pitchFamily="18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0">
              <a:buClr>
                <a:srgbClr val="D6947C"/>
              </a:buClr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374" y="26005"/>
            <a:ext cx="1694835" cy="16948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6" y="2672088"/>
            <a:ext cx="4106174" cy="4106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3037688"/>
            <a:ext cx="4987432" cy="37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908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8" y="1"/>
            <a:ext cx="10660350" cy="68579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 проекты: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2890" y="575734"/>
            <a:ext cx="5467076" cy="5079106"/>
          </a:xfrm>
        </p:spPr>
        <p:txBody>
          <a:bodyPr>
            <a:normAutofit/>
          </a:bodyPr>
          <a:lstStyle/>
          <a:p>
            <a:pPr algn="ctr"/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«Волонтерские </a:t>
            </a:r>
            <a:r>
              <a:rPr lang="ru-RU" sz="1900" b="1" u="sng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отряды </a:t>
            </a:r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Первых»</a:t>
            </a:r>
            <a:endParaRPr lang="ru-RU" sz="1900" b="1" u="sng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Проект реализуется в рамках «Движения Первых" и предполагает выполнение социально-значимых дел, популяризацию волонтерской деятельности, приобщение к волонтерской эко-системе. Участие в социально-значимых мероприятиях поселка Светлый</a:t>
            </a:r>
            <a:r>
              <a:rPr lang="ru-RU" cap="all" dirty="0" smtClean="0">
                <a:solidFill>
                  <a:srgbClr val="002060"/>
                </a:solidFill>
                <a:latin typeface="Bookman Old Style" panose="02050604050505020204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endParaRPr lang="ru-RU" sz="3200" b="1" u="sng" cap="all" dirty="0" smtClean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3200" u="sng" cap="all" dirty="0" smtClean="0">
              <a:solidFill>
                <a:srgbClr val="865640">
                  <a:lumMod val="75000"/>
                </a:srgbClr>
              </a:solidFill>
            </a:endParaRPr>
          </a:p>
          <a:p>
            <a:endParaRPr lang="ru-RU" sz="3200" u="sng" cap="all" dirty="0">
              <a:solidFill>
                <a:srgbClr val="865640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3"/>
          </p:nvPr>
        </p:nvSpPr>
        <p:spPr>
          <a:xfrm>
            <a:off x="5924741" y="685800"/>
            <a:ext cx="5157787" cy="6019800"/>
          </a:xfrm>
        </p:spPr>
        <p:txBody>
          <a:bodyPr/>
          <a:lstStyle/>
          <a:p>
            <a:pPr lvl="0" algn="ctr">
              <a:lnSpc>
                <a:spcPct val="120000"/>
              </a:lnSpc>
              <a:buClr>
                <a:srgbClr val="D6947C"/>
              </a:buClr>
            </a:pPr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Танцуй с Первыми» </a:t>
            </a:r>
          </a:p>
          <a:p>
            <a:pPr lvl="0" algn="ctr">
              <a:lnSpc>
                <a:spcPct val="120000"/>
              </a:lnSpc>
              <a:buClr>
                <a:srgbClr val="D6947C"/>
              </a:buClr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направлен на популяризацию здорового образа жизни, вовлечение детей и подростков в танцевальное сообщество, а также в российское движение детей и молодежи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«Движение Первых»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70" y="0"/>
            <a:ext cx="1589005" cy="15890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66" y="3270376"/>
            <a:ext cx="6266086" cy="3529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2" y="3275912"/>
            <a:ext cx="4698712" cy="35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246" y="152050"/>
            <a:ext cx="1509623" cy="15096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8" y="1"/>
            <a:ext cx="10660350" cy="68579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 проекты: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2890" y="575734"/>
            <a:ext cx="5467076" cy="507910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Клуб настольных и ролевых игр живого действия «Вне сети» </a:t>
            </a:r>
          </a:p>
          <a:p>
            <a:pPr algn="ctr">
              <a:lnSpc>
                <a:spcPct val="10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Bookman Old Style" pitchFamily="18" charset="0"/>
              </a:rPr>
              <a:t>Проект заключается в создании в школе игрового клуба. Встречи клуба планируется проводить 2 раза в неделю и один раз в месяц проводить большую открытую игру, в которой одновременно могут принимать участие от 20-ти до 35 человек. </a:t>
            </a:r>
            <a:endParaRPr lang="ru-RU" sz="1900" u="sng" cap="all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3"/>
          </p:nvPr>
        </p:nvSpPr>
        <p:spPr>
          <a:xfrm>
            <a:off x="5759355" y="685800"/>
            <a:ext cx="5323173" cy="60198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Bookman Old Style" pitchFamily="18" charset="0"/>
              </a:rPr>
              <a:t>Так как кабинет клуба расположен</a:t>
            </a:r>
          </a:p>
          <a:p>
            <a:pPr algn="ctr">
              <a:lnSpc>
                <a:spcPct val="10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Bookman Old Style" pitchFamily="18" charset="0"/>
              </a:rPr>
              <a:t> в школе, он будет открыт для свободного посещения детьми на переменах, в это время на столах будут подготовлены игры по интересам. За кабинетом закрепляются ответственные из числа организаторов </a:t>
            </a:r>
          </a:p>
          <a:p>
            <a:pPr algn="ctr">
              <a:lnSpc>
                <a:spcPct val="100000"/>
              </a:lnSpc>
            </a:pPr>
            <a:r>
              <a:rPr lang="ru-RU" sz="1900" dirty="0" smtClean="0">
                <a:solidFill>
                  <a:srgbClr val="002060"/>
                </a:solidFill>
              </a:rPr>
              <a:t>(открытие клуба в ноябре 2024)</a:t>
            </a:r>
          </a:p>
          <a:p>
            <a:pPr lvl="0">
              <a:lnSpc>
                <a:spcPct val="120000"/>
              </a:lnSpc>
              <a:buClr>
                <a:srgbClr val="D6947C"/>
              </a:buClr>
            </a:pPr>
            <a:endParaRPr lang="ru-RU" sz="1600" dirty="0">
              <a:solidFill>
                <a:srgbClr val="2C394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" y="3934301"/>
            <a:ext cx="3842043" cy="215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39" y="3640594"/>
            <a:ext cx="3497179" cy="2622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r="5305" b="8931"/>
          <a:stretch/>
        </p:blipFill>
        <p:spPr>
          <a:xfrm>
            <a:off x="4694033" y="3765098"/>
            <a:ext cx="2776095" cy="232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Ни одно крупное мероприятие не проходит без участия волонтерского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2206" y="1732432"/>
            <a:ext cx="5157787" cy="3964151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Акция «Стена памяти»;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Акция «Окна России»;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Акция «Свеча памяти»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Акция «Вам родные, любимые»;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Почетный караул «Вахта памяти»;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Общепоселковый смотр строя и песни, посвященный Дню Победы;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Посвящение в пешеходы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День защиты детей;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509" y="-4147"/>
            <a:ext cx="1591406" cy="159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3" y="1518248"/>
            <a:ext cx="2510813" cy="2510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3" y="4244196"/>
            <a:ext cx="2544792" cy="2544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58" y="1587259"/>
            <a:ext cx="2924354" cy="2924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39" y="4655045"/>
            <a:ext cx="3107618" cy="208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58571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237" y="65050"/>
            <a:ext cx="1694835" cy="1694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7" y="365125"/>
            <a:ext cx="10778937" cy="15652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  <a:t>Организация игрового пространства для детей начальной школы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  <a:ea typeface="Noto Sans"/>
                <a:cs typeface="Noto Sans"/>
              </a:rPr>
              <a:t/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  <a:ea typeface="Noto Sans"/>
                <a:cs typeface="Noto Sans"/>
              </a:rPr>
            </a:b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  <a:hlinkClick r:id="rId3"/>
              </a:rPr>
              <a:t>https://vk.com/club37913085?w=wall-37913085_516</a:t>
            </a:r>
            <a:endParaRPr lang="ru-RU" sz="2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Содержимое 8" descr="игровая пер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158431"/>
            <a:ext cx="7016879" cy="3955766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Рисунок 11" descr="20241014_1133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679" y="2210937"/>
            <a:ext cx="4011303" cy="40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757" y="365125"/>
            <a:ext cx="1105435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  <a:t>День самоуправления</a:t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ea typeface="Noto Sans"/>
                <a:cs typeface="Noto Sans"/>
              </a:rPr>
              <a:t>в школе</a:t>
            </a:r>
            <a:r>
              <a:rPr lang="ru-RU" sz="2000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</a:rPr>
            </a:b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Noto Sans"/>
                <a:cs typeface="Noto Sans"/>
                <a:hlinkClick r:id="rId2"/>
              </a:rPr>
              <a:t>https://vk.com/club37913085?w=wall-37913085_481</a:t>
            </a:r>
            <a:endParaRPr lang="ru-RU" sz="2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20840"/>
            <a:ext cx="11435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697" y="26005"/>
            <a:ext cx="1694835" cy="1694835"/>
          </a:xfrm>
          <a:prstGeom prst="rect">
            <a:avLst/>
          </a:prstGeom>
        </p:spPr>
      </p:pic>
      <p:pic>
        <p:nvPicPr>
          <p:cNvPr id="12" name="Содержимое 11" descr="photo_5305311391667843205_y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1319" y="2204438"/>
            <a:ext cx="5376784" cy="4032589"/>
          </a:xfrm>
        </p:spPr>
      </p:pic>
      <p:pic>
        <p:nvPicPr>
          <p:cNvPr id="14" name="Рисунок 13" descr="photo_5305311391667843209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645" y="2187052"/>
            <a:ext cx="5472753" cy="41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55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77" y="1"/>
            <a:ext cx="10778937" cy="1196621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День рождения ХМАО</a:t>
            </a:r>
            <a:br>
              <a:rPr lang="ru-RU" sz="2800" b="1" u="sng" dirty="0" smtClean="0">
                <a:solidFill>
                  <a:srgbClr val="002060"/>
                </a:solidFill>
              </a:rPr>
            </a:br>
            <a:r>
              <a:rPr lang="en-US" sz="2800" b="1" u="sng" dirty="0">
                <a:solidFill>
                  <a:schemeClr val="accent1"/>
                </a:solidFill>
              </a:rPr>
              <a:t>https://vk.com/wall-37913085_1145</a:t>
            </a:r>
            <a:endParaRPr lang="ru-RU" sz="2800" b="1" u="sng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" y="1388532"/>
            <a:ext cx="5604933" cy="560493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3A4F6043-7A67-491B-98BC-F933DED7226D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18" y="1388532"/>
            <a:ext cx="5604933" cy="56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6199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OffsetVTI">
  <a:themeElements>
    <a:clrScheme name="Custom 20">
      <a:dk1>
        <a:srgbClr val="000000"/>
      </a:dk1>
      <a:lt1>
        <a:sysClr val="window" lastClr="FFFFFF"/>
      </a:lt1>
      <a:dk2>
        <a:srgbClr val="2C3948"/>
      </a:dk2>
      <a:lt2>
        <a:srgbClr val="F4F4F4"/>
      </a:lt2>
      <a:accent1>
        <a:srgbClr val="F49D90"/>
      </a:accent1>
      <a:accent2>
        <a:srgbClr val="D6947C"/>
      </a:accent2>
      <a:accent3>
        <a:srgbClr val="BF8484"/>
      </a:accent3>
      <a:accent4>
        <a:srgbClr val="96A9AA"/>
      </a:accent4>
      <a:accent5>
        <a:srgbClr val="DD796C"/>
      </a:accent5>
      <a:accent6>
        <a:srgbClr val="D09145"/>
      </a:accent6>
      <a:hlink>
        <a:srgbClr val="DF686A"/>
      </a:hlink>
      <a:folHlink>
        <a:srgbClr val="F93F1C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338807_win32_SL_V9" id="{C7D2D44D-6573-4294-9114-06BEE844F9A8}" vid="{1CF61198-78F4-4F53-A39D-36B52B6A835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CFBFAD-0D5C-4560-A0B6-6D94F8C673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6D0E89-8FE5-4564-B75D-6D6A80E92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66BB56-E71F-413C-A17E-3C61B4BD4737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230e9df3-be65-4c73-a93b-d1236ebd677e"/>
    <ds:schemaRef ds:uri="http://purl.org/dc/elements/1.1/"/>
    <ds:schemaRef ds:uri="16c05727-aa75-4e4a-9b5f-8a80a1165891"/>
    <ds:schemaRef ds:uri="http://schemas.microsoft.com/sharepoint/v3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422</Words>
  <Application>Microsoft Office PowerPoint</Application>
  <PresentationFormat>Широкоэкранный</PresentationFormat>
  <Paragraphs>70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Bookman Old Style</vt:lpstr>
      <vt:lpstr>Calibri</vt:lpstr>
      <vt:lpstr>Dante</vt:lpstr>
      <vt:lpstr>Helvetica Neue Medium</vt:lpstr>
      <vt:lpstr>Noto Sans</vt:lpstr>
      <vt:lpstr>Times New Roman</vt:lpstr>
      <vt:lpstr>Wingdings 2</vt:lpstr>
      <vt:lpstr>OffsetVTI</vt:lpstr>
      <vt:lpstr>   Волонтерское объединение   «Делаем добро»  маоу «Светловская СОШ имени Солёнова Б.А.»   Руководитель:  Гилязова Алсу Рамилевна   </vt:lpstr>
      <vt:lpstr>Для чего мы есть или зачем мы здесь?  Для популяризации волонтерского движения и привлечения молодёжи к решению социально – значимых задач</vt:lpstr>
      <vt:lpstr>Наши проекты:</vt:lpstr>
      <vt:lpstr>Наши проекты:</vt:lpstr>
      <vt:lpstr>Наши проекты:</vt:lpstr>
      <vt:lpstr>Ни одно крупное мероприятие не проходит без участия волонтерского движения</vt:lpstr>
      <vt:lpstr>Организация игрового пространства для детей начальной школы https://vk.com/club37913085?w=wall-37913085_516</vt:lpstr>
      <vt:lpstr>День самоуправления в школе https://vk.com/club37913085?w=wall-37913085_481</vt:lpstr>
      <vt:lpstr>День рождения ХМАО https://vk.com/wall-37913085_1145</vt:lpstr>
      <vt:lpstr>«#ЮграСобирает добрые крышечки»  https://vk.com/wall-37913085_364</vt:lpstr>
      <vt:lpstr> Акция «Чистый поселок»  https://vk.com/club37913085?w=wall-37913085_522 </vt:lpstr>
      <vt:lpstr>Наши достижения:</vt:lpstr>
      <vt:lpstr>Хочешь быть в курсе событий нашего объединения?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2024-01-08T20:32:41Z</dcterms:created>
  <dcterms:modified xsi:type="dcterms:W3CDTF">2025-02-17T10:31:30Z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