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7" r:id="rId3"/>
    <p:sldId id="291" r:id="rId4"/>
    <p:sldId id="284" r:id="rId5"/>
    <p:sldId id="283" r:id="rId6"/>
    <p:sldId id="282" r:id="rId7"/>
    <p:sldId id="285" r:id="rId8"/>
    <p:sldId id="281" r:id="rId9"/>
    <p:sldId id="286" r:id="rId10"/>
    <p:sldId id="287" r:id="rId11"/>
    <p:sldId id="288" r:id="rId12"/>
    <p:sldId id="289" r:id="rId13"/>
    <p:sldId id="290" r:id="rId14"/>
    <p:sldId id="280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1A595-DAD0-4048-AA57-C594821DAE0A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C58EE-83E7-4A36-8743-6D17DD7FE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69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B83F-B752-46B1-A409-889E0F23044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ABEB6-4971-45E6-93FD-1C2B53057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976823"/>
      </p:ext>
    </p:extLst>
  </p:cSld>
  <p:clrMapOvr>
    <a:masterClrMapping/>
  </p:clrMapOvr>
  <p:transition spd="slow" advClick="0" advTm="2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B83F-B752-46B1-A409-889E0F23044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ABEB6-4971-45E6-93FD-1C2B53057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416053"/>
      </p:ext>
    </p:extLst>
  </p:cSld>
  <p:clrMapOvr>
    <a:masterClrMapping/>
  </p:clrMapOvr>
  <p:transition spd="slow" advClick="0" advTm="2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B83F-B752-46B1-A409-889E0F23044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ABEB6-4971-45E6-93FD-1C2B53057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54506"/>
      </p:ext>
    </p:extLst>
  </p:cSld>
  <p:clrMapOvr>
    <a:masterClrMapping/>
  </p:clrMapOvr>
  <p:transition spd="slow" advClick="0" advTm="2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B83F-B752-46B1-A409-889E0F23044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ABEB6-4971-45E6-93FD-1C2B53057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06382"/>
      </p:ext>
    </p:extLst>
  </p:cSld>
  <p:clrMapOvr>
    <a:masterClrMapping/>
  </p:clrMapOvr>
  <p:transition spd="slow" advClick="0" advTm="2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B83F-B752-46B1-A409-889E0F23044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ABEB6-4971-45E6-93FD-1C2B53057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47057"/>
      </p:ext>
    </p:extLst>
  </p:cSld>
  <p:clrMapOvr>
    <a:masterClrMapping/>
  </p:clrMapOvr>
  <p:transition spd="slow" advClick="0" advTm="2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B83F-B752-46B1-A409-889E0F23044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ABEB6-4971-45E6-93FD-1C2B53057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18839"/>
      </p:ext>
    </p:extLst>
  </p:cSld>
  <p:clrMapOvr>
    <a:masterClrMapping/>
  </p:clrMapOvr>
  <p:transition spd="slow" advClick="0" advTm="2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B83F-B752-46B1-A409-889E0F23044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ABEB6-4971-45E6-93FD-1C2B53057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77874"/>
      </p:ext>
    </p:extLst>
  </p:cSld>
  <p:clrMapOvr>
    <a:masterClrMapping/>
  </p:clrMapOvr>
  <p:transition spd="slow" advClick="0" advTm="2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B83F-B752-46B1-A409-889E0F23044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ABEB6-4971-45E6-93FD-1C2B53057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038171"/>
      </p:ext>
    </p:extLst>
  </p:cSld>
  <p:clrMapOvr>
    <a:masterClrMapping/>
  </p:clrMapOvr>
  <p:transition spd="slow" advClick="0" advTm="2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B83F-B752-46B1-A409-889E0F23044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ABEB6-4971-45E6-93FD-1C2B53057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74684"/>
      </p:ext>
    </p:extLst>
  </p:cSld>
  <p:clrMapOvr>
    <a:masterClrMapping/>
  </p:clrMapOvr>
  <p:transition spd="slow" advClick="0" advTm="2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B83F-B752-46B1-A409-889E0F23044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ABEB6-4971-45E6-93FD-1C2B53057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61168"/>
      </p:ext>
    </p:extLst>
  </p:cSld>
  <p:clrMapOvr>
    <a:masterClrMapping/>
  </p:clrMapOvr>
  <p:transition spd="slow" advClick="0" advTm="2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B83F-B752-46B1-A409-889E0F23044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ABEB6-4971-45E6-93FD-1C2B53057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616868"/>
      </p:ext>
    </p:extLst>
  </p:cSld>
  <p:clrMapOvr>
    <a:masterClrMapping/>
  </p:clrMapOvr>
  <p:transition spd="slow" advClick="0" advTm="2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4B83F-B752-46B1-A409-889E0F23044D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ABEB6-4971-45E6-93FD-1C2B53057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5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DR_VLG" TargetMode="External"/><Relationship Id="rId7" Type="http://schemas.openxmlformats.org/officeDocument/2006/relationships/image" Target="../media/image26.png"/><Relationship Id="rId2" Type="http://schemas.openxmlformats.org/officeDocument/2006/relationships/hyperlink" Target="mailto:OLGA-PONOMAREVA-76@BK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DETI.34" TargetMode="External"/><Relationship Id="rId5" Type="http://schemas.openxmlformats.org/officeDocument/2006/relationships/hyperlink" Target="https://vk.com/DETI_VLG" TargetMode="External"/><Relationship Id="rId4" Type="http://schemas.openxmlformats.org/officeDocument/2006/relationships/hyperlink" Target="https://vk.com/DR_VL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91611" y="2996952"/>
            <a:ext cx="6696744" cy="2088232"/>
          </a:xfrm>
        </p:spPr>
        <p:txBody>
          <a:bodyPr>
            <a:noAutofit/>
          </a:bodyPr>
          <a:lstStyle/>
          <a:p>
            <a:r>
              <a:rPr lang="ru-RU" sz="6000" dirty="0" smtClean="0">
                <a:latin typeface="Bahnschrift Condensed" panose="020B0502040204020203" pitchFamily="34" charset="0"/>
              </a:rPr>
              <a:t>Они-Мы-Будущее, ПОКОЛЕНИЕ ПАТРИОТОВ</a:t>
            </a:r>
            <a:endParaRPr lang="ru-RU" sz="6000" dirty="0">
              <a:latin typeface="Bahnschrift Condensed" panose="020B0502040204020203" pitchFamily="34" charset="0"/>
            </a:endParaRPr>
          </a:p>
        </p:txBody>
      </p:sp>
      <p:pic>
        <p:nvPicPr>
          <p:cNvPr id="1027" name="Picture 3" descr="C:\Users\akish\Desktop\3_b716eaebbd4e25721d38bf710a7b82e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1824067" cy="390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kish\Desktop\syl6wsQ0qb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52" y="15430"/>
            <a:ext cx="223910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k-bernes-zhuravl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21703" y="37338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3175"/>
            <a:ext cx="869025" cy="869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3" y="44480"/>
            <a:ext cx="2160868" cy="1030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12" y="95145"/>
            <a:ext cx="793719" cy="822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-6400"/>
            <a:ext cx="1175585" cy="9275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17" y="72438"/>
            <a:ext cx="1583588" cy="148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5389"/>
      </p:ext>
    </p:extLst>
  </p:cSld>
  <p:clrMapOvr>
    <a:masterClrMapping/>
  </p:clrMapOvr>
  <p:transition spd="slow" advClick="0" advTm="51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Bahnschrift Condensed" panose="020B0502040204020203" pitchFamily="34" charset="0"/>
              </a:rPr>
              <a:t>ОПЫТ КОМАНДЫ ПРОЕКТА.</a:t>
            </a:r>
            <a:endParaRPr lang="ru-RU" sz="3600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3"/>
            <a:ext cx="8496944" cy="37444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Bahnschrift Condensed" panose="020B0502040204020203" pitchFamily="34" charset="0"/>
              </a:rPr>
              <a:t>Команда проекта обладает высоким потенциалом для </a:t>
            </a:r>
            <a:r>
              <a:rPr lang="ru-RU" dirty="0" smtClean="0">
                <a:latin typeface="Bahnschrift Condensed" panose="020B0502040204020203" pitchFamily="34" charset="0"/>
              </a:rPr>
              <a:t>организации деятельности</a:t>
            </a:r>
            <a:r>
              <a:rPr lang="ru-RU" dirty="0">
                <a:latin typeface="Bahnschrift Condensed" panose="020B0502040204020203" pitchFamily="34" charset="0"/>
              </a:rPr>
              <a:t>, направленной на развитие социальной активности </a:t>
            </a:r>
            <a:r>
              <a:rPr lang="ru-RU" dirty="0" smtClean="0">
                <a:latin typeface="Bahnschrift Condensed" panose="020B0502040204020203" pitchFamily="34" charset="0"/>
              </a:rPr>
              <a:t>и творческих </a:t>
            </a:r>
            <a:r>
              <a:rPr lang="ru-RU" dirty="0">
                <a:latin typeface="Bahnschrift Condensed" panose="020B0502040204020203" pitchFamily="34" charset="0"/>
              </a:rPr>
              <a:t>способностей детей с инвалидностью и </a:t>
            </a:r>
            <a:r>
              <a:rPr lang="ru-RU" dirty="0" smtClean="0">
                <a:latin typeface="Bahnschrift Condensed" panose="020B0502040204020203" pitchFamily="34" charset="0"/>
              </a:rPr>
              <a:t>ограниченными возможностями </a:t>
            </a:r>
            <a:r>
              <a:rPr lang="ru-RU" dirty="0">
                <a:latin typeface="Bahnschrift Condensed" panose="020B0502040204020203" pitchFamily="34" charset="0"/>
              </a:rPr>
              <a:t>здоровья.</a:t>
            </a:r>
            <a:endParaRPr lang="ru-RU" dirty="0" smtClean="0">
              <a:latin typeface="Bahnschrift Condensed" panose="020B0502040204020203" pitchFamily="34" charset="0"/>
            </a:endParaRPr>
          </a:p>
          <a:p>
            <a:endParaRPr lang="ru-RU" dirty="0">
              <a:latin typeface="Bahnschrift Condensed" panose="020B0502040204020203" pitchFamily="34" charset="0"/>
            </a:endParaRPr>
          </a:p>
          <a:p>
            <a:endParaRPr lang="ru-RU" sz="2000" dirty="0"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77418"/>
            <a:ext cx="4459826" cy="2954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2934243"/>
            <a:ext cx="3584635" cy="22949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55617"/>
      </p:ext>
    </p:extLst>
  </p:cSld>
  <p:clrMapOvr>
    <a:masterClrMapping/>
  </p:clrMapOvr>
  <p:transition spd="slow" advClick="0" advTm="12378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ahnschrift Condensed" panose="020B0502040204020203" pitchFamily="34" charset="0"/>
              </a:rPr>
              <a:t>РУКОВОДИТЕЛЬ ПРОЕКТА </a:t>
            </a:r>
            <a:endParaRPr lang="ru-RU" sz="3600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3"/>
            <a:ext cx="5796136" cy="475252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dirty="0" smtClean="0">
              <a:latin typeface="Bahnschrift Condensed" panose="020B0502040204020203" pitchFamily="34" charset="0"/>
            </a:endParaRPr>
          </a:p>
          <a:p>
            <a:r>
              <a:rPr lang="ru-RU" dirty="0" smtClean="0">
                <a:latin typeface="Bahnschrift Condensed" pitchFamily="34" charset="0"/>
              </a:rPr>
              <a:t>Ольга Сергеевна Пономарева – многодетная мама, имеет большой опыт в воспитании детей с ОВЗ и инвалидностью, является </a:t>
            </a:r>
            <a:r>
              <a:rPr lang="ru-RU" dirty="0">
                <a:latin typeface="Bahnschrift Condensed" pitchFamily="34" charset="0"/>
              </a:rPr>
              <a:t>помощником Уполномоченного по правам ребенка в Волгоградской области. Активно помогаю людям в трудной жизненной ситуации, особое внимание уделяя детям, оставшимся без попечения родителей, и выпускникам детских </a:t>
            </a:r>
            <a:r>
              <a:rPr lang="ru-RU" dirty="0" smtClean="0">
                <a:latin typeface="Bahnschrift Condensed" pitchFamily="34" charset="0"/>
              </a:rPr>
              <a:t>домов</a:t>
            </a:r>
          </a:p>
          <a:p>
            <a:r>
              <a:rPr lang="ru-RU" dirty="0" smtClean="0">
                <a:latin typeface="Bahnschrift Condensed" pitchFamily="34" charset="0"/>
              </a:rPr>
              <a:t>Является </a:t>
            </a:r>
            <a:r>
              <a:rPr lang="ru-RU" dirty="0">
                <a:latin typeface="Bahnschrift Condensed" pitchFamily="34" charset="0"/>
              </a:rPr>
              <a:t>председателем Координационного Совета Регионального отделения Всероссийской общественной организации "Содружество выпускников детских домов "Дети всей страны" , организуя целевую деятельности организации на территории Волгоградской области</a:t>
            </a:r>
            <a:r>
              <a:rPr lang="ru-RU" dirty="0" smtClean="0">
                <a:latin typeface="Bahnschrift Condensed" pitchFamily="34" charset="0"/>
              </a:rPr>
              <a:t>.</a:t>
            </a:r>
          </a:p>
          <a:p>
            <a:r>
              <a:rPr lang="ru-RU" dirty="0">
                <a:latin typeface="Bahnschrift Condensed" pitchFamily="34" charset="0"/>
              </a:rPr>
              <a:t>За активную общественную работу, помощь людям в трудной жизненной ситуации была </a:t>
            </a:r>
            <a:r>
              <a:rPr lang="ru-RU" dirty="0" smtClean="0">
                <a:latin typeface="Bahnschrift Condensed" pitchFamily="34" charset="0"/>
              </a:rPr>
              <a:t>награждена почетным «Волгоградская Слава», грамотой президента РФ В.В. Путина, благодарственными </a:t>
            </a:r>
            <a:r>
              <a:rPr lang="ru-RU" dirty="0">
                <a:latin typeface="Bahnschrift Condensed" pitchFamily="34" charset="0"/>
              </a:rPr>
              <a:t>письмами Волгоградской городской и областной Думы и других учреждений.</a:t>
            </a:r>
            <a:endParaRPr lang="ru-RU" dirty="0">
              <a:latin typeface="Bahnschrift Condensed" panose="020B0502040204020203" pitchFamily="34" charset="0"/>
            </a:endParaRPr>
          </a:p>
          <a:p>
            <a:endParaRPr lang="ru-RU" sz="2000" dirty="0">
              <a:latin typeface="Bahnschrift Condensed" panose="020B0502040204020203" pitchFamily="34" charset="0"/>
            </a:endParaRPr>
          </a:p>
        </p:txBody>
      </p:sp>
      <p:pic>
        <p:nvPicPr>
          <p:cNvPr id="4" name="Picture 2" descr="https://sun9-56.userapi.com/impg/36IUK75uadTDSyORLKzQuv35eBHlWBZD0ZMLZQ/NZOVoWrTgNk.jpg?size=1195x852&amp;quality=96&amp;sign=6c207ed370cd86231ba503669c65928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3419872" cy="243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524274"/>
      </p:ext>
    </p:extLst>
  </p:cSld>
  <p:clrMapOvr>
    <a:masterClrMapping/>
  </p:clrMapOvr>
  <p:transition spd="slow" advClick="0" advTm="12378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ahnschrift Condensed" panose="020B0502040204020203" pitchFamily="34" charset="0"/>
              </a:rPr>
              <a:t>ПАРТНЕРЫ ПРОЕКТА</a:t>
            </a:r>
            <a:endParaRPr lang="ru-RU" sz="3600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3"/>
            <a:ext cx="8496944" cy="374441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Bahnschrift Condensed" panose="020B0502040204020203" pitchFamily="34" charset="0"/>
              </a:rPr>
              <a:t>Администрация города Волгограда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Bahnschrift Condensed" panose="020B0502040204020203" pitchFamily="34" charset="0"/>
              </a:rPr>
              <a:t>Комитет социальной защиты населения Волгоградской области,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Bahnschrift Condensed" panose="020B0502040204020203" pitchFamily="34" charset="0"/>
              </a:rPr>
              <a:t>Д</a:t>
            </a:r>
            <a:r>
              <a:rPr lang="ru-RU" sz="2000" dirty="0" smtClean="0">
                <a:latin typeface="Bahnschrift Condensed" panose="020B0502040204020203" pitchFamily="34" charset="0"/>
              </a:rPr>
              <a:t>епутат Государственной Думы Алексей Анатольевич </a:t>
            </a:r>
            <a:r>
              <a:rPr lang="ru-RU" sz="2000" dirty="0" err="1" smtClean="0">
                <a:latin typeface="Bahnschrift Condensed" panose="020B0502040204020203" pitchFamily="34" charset="0"/>
              </a:rPr>
              <a:t>Волоцков</a:t>
            </a:r>
            <a:endParaRPr lang="ru-RU" sz="2000" dirty="0" smtClean="0">
              <a:latin typeface="Bahnschrift Condensed" panose="020B0502040204020203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Bahnschrift Condensed" panose="020B0502040204020203" pitchFamily="34" charset="0"/>
              </a:rPr>
              <a:t>Комитет культуры Волгоградской области в лице ГКУК ВО «Волгоградская областная библиотека для молодежи»,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Bahnschrift Condensed" panose="020B0502040204020203" pitchFamily="34" charset="0"/>
              </a:rPr>
              <a:t>ГКСУ СО «</a:t>
            </a:r>
            <a:r>
              <a:rPr lang="ru-RU" sz="2000" dirty="0" err="1" smtClean="0">
                <a:latin typeface="Bahnschrift Condensed" panose="020B0502040204020203" pitchFamily="34" charset="0"/>
              </a:rPr>
              <a:t>Камышински</a:t>
            </a:r>
            <a:r>
              <a:rPr lang="ru-RU" sz="2000" dirty="0" err="1" smtClean="0">
                <a:latin typeface="Bahnschrift Condensed" panose="020B0502040204020203" pitchFamily="34" charset="0"/>
              </a:rPr>
              <a:t>й</a:t>
            </a:r>
            <a:r>
              <a:rPr lang="ru-RU" sz="2000" dirty="0" smtClean="0">
                <a:latin typeface="Bahnschrift Condensed" panose="020B0502040204020203" pitchFamily="34" charset="0"/>
              </a:rPr>
              <a:t> и </a:t>
            </a:r>
            <a:r>
              <a:rPr lang="ru-RU" sz="2000" dirty="0" smtClean="0">
                <a:latin typeface="Bahnschrift Condensed" panose="020B0502040204020203" pitchFamily="34" charset="0"/>
              </a:rPr>
              <a:t>Волжский центр помощи детям, оставшимся без попечения родителей»,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Bahnschrift Condensed" panose="020B0502040204020203" pitchFamily="34" charset="0"/>
              </a:rPr>
              <a:t>Волгоградская региональная молодежная общественная организация «Поиск»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Bahnschrift Condensed" panose="020B0502040204020203" pitchFamily="34" charset="0"/>
              </a:rPr>
              <a:t>Муниципальное общеобразовательное учреждение «Лицей №5 им. Ю.А. Гагарина»</a:t>
            </a:r>
            <a:endParaRPr lang="ru-RU" sz="2000" dirty="0" smtClean="0">
              <a:latin typeface="Bahnschrift Condensed" panose="020B0502040204020203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Bahnschrift Condensed" panose="020B0502040204020203" pitchFamily="34" charset="0"/>
              </a:rPr>
              <a:t>Волгоградский городской совет ветеранов</a:t>
            </a:r>
            <a:endParaRPr lang="ru-RU" sz="2000" dirty="0">
              <a:latin typeface="Bahnschrift Condensed" panose="020B0502040204020203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Bahnschrift Condensed" panose="020B0502040204020203" pitchFamily="34" charset="0"/>
              </a:rPr>
              <a:t>ЧРОО «Союз </a:t>
            </a:r>
            <a:r>
              <a:rPr lang="ru-RU" sz="2000" dirty="0">
                <a:latin typeface="Bahnschrift Condensed" panose="020B0502040204020203" pitchFamily="34" charset="0"/>
              </a:rPr>
              <a:t>ветеранов Группы Советских войск в Германии  Чеченской Республики</a:t>
            </a:r>
            <a:r>
              <a:rPr lang="ru-RU" sz="2000" dirty="0" smtClean="0">
                <a:latin typeface="Bahnschrift Condensed" panose="020B0502040204020203" pitchFamily="34" charset="0"/>
              </a:rPr>
              <a:t>»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Bahnschrift Condensed" panose="020B0502040204020203" pitchFamily="34" charset="0"/>
              </a:rPr>
              <a:t>Всероссийская общественная организация </a:t>
            </a:r>
            <a:r>
              <a:rPr lang="ru-RU" sz="2000" dirty="0" smtClean="0">
                <a:latin typeface="Bahnschrift Condensed" panose="020B0502040204020203" pitchFamily="34" charset="0"/>
              </a:rPr>
              <a:t>«Содружество </a:t>
            </a:r>
            <a:r>
              <a:rPr lang="ru-RU" sz="2000" dirty="0">
                <a:latin typeface="Bahnschrift Condensed" panose="020B0502040204020203" pitchFamily="34" charset="0"/>
              </a:rPr>
              <a:t>выпускников детских </a:t>
            </a:r>
            <a:r>
              <a:rPr lang="ru-RU" sz="2000" dirty="0" smtClean="0">
                <a:latin typeface="Bahnschrift Condensed" panose="020B0502040204020203" pitchFamily="34" charset="0"/>
              </a:rPr>
              <a:t>домов» 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Bahnschrift Condensed" panose="020B0502040204020203" pitchFamily="34" charset="0"/>
              </a:rPr>
              <a:t>ГБУ ВО «Центр молодежной политики» в лице Ресурсного центра добровольчества</a:t>
            </a:r>
          </a:p>
          <a:p>
            <a:pPr marL="0" indent="0">
              <a:buNone/>
            </a:pPr>
            <a:r>
              <a:rPr lang="ru-RU" sz="2000" dirty="0" smtClean="0">
                <a:latin typeface="Bahnschrift Condensed" panose="020B0502040204020203" pitchFamily="34" charset="0"/>
              </a:rPr>
              <a:t> Волгоградской области</a:t>
            </a:r>
            <a:endParaRPr lang="ru-RU" sz="2000" dirty="0">
              <a:latin typeface="Bahnschrift Condensed" panose="020B0502040204020203" pitchFamily="34" charset="0"/>
            </a:endParaRPr>
          </a:p>
          <a:p>
            <a:endParaRPr lang="ru-RU" sz="18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15148"/>
      </p:ext>
    </p:extLst>
  </p:cSld>
  <p:clrMapOvr>
    <a:masterClrMapping/>
  </p:clrMapOvr>
  <p:transition spd="slow" advClick="0" advTm="12378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16"/>
            <a:ext cx="8507288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ahnschrift Condensed" panose="020B0502040204020203" pitchFamily="34" charset="0"/>
              </a:rPr>
              <a:t>НАШИ КОНТАКТЫ </a:t>
            </a:r>
            <a:endParaRPr lang="ru-RU" sz="3600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9217024" cy="5112567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+7 927 </a:t>
            </a: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523-28-97</a:t>
            </a:r>
            <a:endParaRPr 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sz="8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hlinkClick r:id="rId2"/>
              </a:rPr>
              <a:t>OLGA-PONOMAREVA-76@BK.RU</a:t>
            </a:r>
            <a:endParaRPr lang="ru-RU" sz="8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en-US" sz="8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sz="8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hlinkClick r:id="rId3"/>
              </a:rPr>
              <a:t>HTTPS://</a:t>
            </a:r>
            <a:r>
              <a:rPr lang="en-US" sz="8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hlinkClick r:id="rId3"/>
              </a:rPr>
              <a:t>WWW.INSTAGRAM.COM/DR_VLG</a:t>
            </a:r>
            <a:endParaRPr lang="ru-RU" sz="8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en-US" sz="8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sz="8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hlinkClick r:id="rId4"/>
              </a:rPr>
              <a:t>HTTPS://</a:t>
            </a:r>
            <a:r>
              <a:rPr lang="en-US" sz="8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hlinkClick r:id="rId4"/>
              </a:rPr>
              <a:t>VK.COM/DR_VLG</a:t>
            </a:r>
            <a:endParaRPr lang="ru-RU" sz="8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en-US" sz="8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sz="8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hlinkClick r:id="rId5"/>
              </a:rPr>
              <a:t>HTTPS://</a:t>
            </a:r>
            <a:r>
              <a:rPr lang="en-US" sz="8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hlinkClick r:id="rId5"/>
              </a:rPr>
              <a:t>VK.COM/DETI_VLG</a:t>
            </a:r>
            <a:endParaRPr lang="ru-RU" sz="8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en-US" sz="8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sz="8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hlinkClick r:id="rId6"/>
              </a:rPr>
              <a:t>HTTPS://</a:t>
            </a:r>
            <a:r>
              <a:rPr lang="en-US" sz="8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hlinkClick r:id="rId6"/>
              </a:rPr>
              <a:t>WWW.INSTAGRAM.COM/DETI.34</a:t>
            </a:r>
            <a:endParaRPr lang="ru-RU" sz="8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ru-RU" sz="8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endParaRPr lang="ru-RU" dirty="0">
              <a:latin typeface="Bahnschrift Condensed" panose="020B0502040204020203" pitchFamily="34" charset="0"/>
            </a:endParaRPr>
          </a:p>
          <a:p>
            <a:endParaRPr lang="ru-RU" sz="2000" dirty="0">
              <a:latin typeface="Bahnschrift Condensed" panose="020B0502040204020203" pitchFamily="34" charset="0"/>
            </a:endParaRPr>
          </a:p>
        </p:txBody>
      </p:sp>
      <p:pic>
        <p:nvPicPr>
          <p:cNvPr id="6" name="Picture 4" descr="C:\Users\akish\Desktop\syl6wsQ0qb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0"/>
            <a:ext cx="991972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95798"/>
      </p:ext>
    </p:extLst>
  </p:cSld>
  <p:clrMapOvr>
    <a:masterClrMapping/>
  </p:clrMapOvr>
  <p:transition spd="slow" advClick="0" advTm="12378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8578" y="980728"/>
            <a:ext cx="5245422" cy="55322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Bahnschrift Condensed" panose="020B0502040204020203" pitchFamily="34" charset="0"/>
              </a:rPr>
              <a:t>Очень хочется, чтобы все помнили о Героях каждый день, каждый час, каждую минуту...</a:t>
            </a:r>
            <a:br>
              <a:rPr lang="ru-RU" sz="2400" dirty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/>
            </a:r>
            <a:br>
              <a:rPr lang="ru-RU" sz="2400" dirty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>И такие проекты, как этот, должны жить вечно – потому что это наша страна, наша история и наше </a:t>
            </a:r>
            <a:r>
              <a:rPr lang="ru-RU" sz="2400" dirty="0" smtClean="0">
                <a:latin typeface="Bahnschrift Condensed" panose="020B0502040204020203" pitchFamily="34" charset="0"/>
              </a:rPr>
              <a:t>наследие!</a:t>
            </a:r>
          </a:p>
          <a:p>
            <a:pPr marL="0" indent="0" algn="ctr">
              <a:buNone/>
            </a:pPr>
            <a:endParaRPr lang="ru-RU" sz="2400" dirty="0" smtClean="0"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Bahnschrift Condensed" panose="020B0502040204020203" pitchFamily="34" charset="0"/>
              </a:rPr>
              <a:t>Для нас это не просто слова!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79335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696079"/>
      </p:ext>
    </p:extLst>
  </p:cSld>
  <p:clrMapOvr>
    <a:masterClrMapping/>
  </p:clrMapOvr>
  <p:transition spd="slow" advClick="0" advTm="11659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2348880"/>
            <a:ext cx="669674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dirty="0" smtClean="0">
                <a:latin typeface="Bahnschrift SemiLight SemiConde" panose="020B0502040204020203" pitchFamily="34" charset="0"/>
              </a:rPr>
              <a:t>Время творить добрые дела!</a:t>
            </a:r>
            <a:endParaRPr lang="ru-RU" sz="8000" dirty="0"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25460"/>
      </p:ext>
    </p:extLst>
  </p:cSld>
  <p:clrMapOvr>
    <a:masterClrMapping/>
  </p:clrMapOvr>
  <p:transition spd="slow" advClick="0" advTm="1954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122413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КРАТКОЕ ОПИСАНИЕ ПРОЕКТА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142" y="908720"/>
            <a:ext cx="8718184" cy="43924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Проект "Они-Мы-Будущее, ПОКОЛЕНИЕ ПАТРИОТОВ" направлен на культурное и патриотическое воспитание подростков оставшихся без попечения родителей и подростков, имеющих инвалидность и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ОВЗ,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а также на популяризацию бережного отношения к объектам культурного наследия и к участникам ВОВ среди подрастающего поколения на территории Волгограда и Волгоградской области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Проект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предполагает создание на площадках 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ГКУК ВО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"Волгоградская областная библиотека для молодежи" и МУ "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Молодежно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 - подростковый центр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Тракторозаводского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 района Волгограда" инфраструктуры общения, творческой деятельности и познания для подростков с инвалидностью, детей оставшихся без попечения родителей и их сверстников без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Condensed" panose="020B0502040204020203" pitchFamily="34" charset="0"/>
              </a:rPr>
              <a:t>ОВЗ.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Bahnschrift Condensed" panose="020B0502040204020203" pitchFamily="34" charset="0"/>
            </a:endParaRP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83777"/>
      </p:ext>
    </p:extLst>
  </p:cSld>
  <p:clrMapOvr>
    <a:masterClrMapping/>
  </p:clrMapOvr>
  <p:transition spd="slow" advClick="0" advTm="12378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0597"/>
            <a:ext cx="3560771" cy="356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508" y="0"/>
            <a:ext cx="5482988" cy="356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akish\Desktop\Фото дети\IMG-20200728-WA008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7" b="6111"/>
          <a:stretch/>
        </p:blipFill>
        <p:spPr bwMode="auto">
          <a:xfrm>
            <a:off x="0" y="0"/>
            <a:ext cx="3553508" cy="3180597"/>
          </a:xfrm>
          <a:prstGeom prst="rect">
            <a:avLst/>
          </a:prstGeom>
          <a:noFill/>
          <a:effectLst>
            <a:outerShdw blurRad="114300" dist="508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un9-55.userapi.com/c9Vei-_C3zLTshpjFn0CxqDRl4Ef_HVJ-vCcaw/FR1G9XeNxY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8" b="32708"/>
          <a:stretch>
            <a:fillRect/>
          </a:stretch>
        </p:blipFill>
        <p:spPr bwMode="auto">
          <a:xfrm>
            <a:off x="0" y="0"/>
            <a:ext cx="3555994" cy="3180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583444"/>
      </p:ext>
    </p:extLst>
  </p:cSld>
  <p:clrMapOvr>
    <a:masterClrMapping/>
  </p:clrMapOvr>
  <p:transition spd="slow" advClick="0" advTm="2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ЦЕЛЕВЫЕ ГРУППЫ ПРОЕКТА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630" y="980728"/>
            <a:ext cx="8910370" cy="3600400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itchFamily="2" charset="2"/>
              <a:buChar char="q"/>
            </a:pPr>
            <a:r>
              <a:rPr lang="ru-RU" dirty="0">
                <a:latin typeface="Bahnschrift Condensed" panose="020B0502040204020203" pitchFamily="34" charset="0"/>
              </a:rPr>
              <a:t>дети инвалиды, подростки с ОВЗ от 12 лет до 23 </a:t>
            </a:r>
            <a:r>
              <a:rPr lang="ru-RU" dirty="0" smtClean="0">
                <a:latin typeface="Bahnschrift Condensed" panose="020B0502040204020203" pitchFamily="34" charset="0"/>
              </a:rPr>
              <a:t>лет</a:t>
            </a:r>
          </a:p>
          <a:p>
            <a:pPr algn="ctr">
              <a:buFont typeface="Wingdings" pitchFamily="2" charset="2"/>
              <a:buChar char="q"/>
            </a:pPr>
            <a:r>
              <a:rPr lang="ru-RU" dirty="0" smtClean="0">
                <a:latin typeface="Bahnschrift Condensed" panose="020B0502040204020203" pitchFamily="34" charset="0"/>
              </a:rPr>
              <a:t> (с </a:t>
            </a:r>
            <a:r>
              <a:rPr lang="ru-RU" dirty="0">
                <a:latin typeface="Bahnschrift Condensed" panose="020B0502040204020203" pitchFamily="34" charset="0"/>
              </a:rPr>
              <a:t>нарушениями опорно-двигательного аппарата,  ДЦП, синдромом Дауна, ЗПР</a:t>
            </a:r>
            <a:r>
              <a:rPr lang="ru-RU" dirty="0" smtClean="0">
                <a:latin typeface="Bahnschrift Condensed" panose="020B0502040204020203" pitchFamily="34" charset="0"/>
              </a:rPr>
              <a:t>), </a:t>
            </a:r>
          </a:p>
          <a:p>
            <a:pPr algn="ctr">
              <a:buFont typeface="Wingdings" pitchFamily="2" charset="2"/>
              <a:buChar char="q"/>
            </a:pPr>
            <a:r>
              <a:rPr lang="ru-RU" dirty="0">
                <a:latin typeface="Bahnschrift Condensed" panose="020B0502040204020203" pitchFamily="34" charset="0"/>
              </a:rPr>
              <a:t>участники ВОВ, труженики тыла и дети военного Сталинграда проживающие на территории города Волгограда и Волгоградской </a:t>
            </a:r>
            <a:r>
              <a:rPr lang="ru-RU" dirty="0" smtClean="0">
                <a:latin typeface="Bahnschrift Condensed" panose="020B0502040204020203" pitchFamily="34" charset="0"/>
              </a:rPr>
              <a:t>области</a:t>
            </a:r>
          </a:p>
          <a:p>
            <a:pPr algn="ctr">
              <a:buFont typeface="Wingdings" pitchFamily="2" charset="2"/>
              <a:buChar char="q"/>
            </a:pPr>
            <a:r>
              <a:rPr lang="ru-RU" dirty="0">
                <a:latin typeface="Bahnschrift Condensed" panose="020B0502040204020203" pitchFamily="34" charset="0"/>
              </a:rPr>
              <a:t>подростки оставшиеся без попечения родителей, выпускники детских домов</a:t>
            </a:r>
            <a:endParaRPr lang="ru-RU" dirty="0" smtClean="0">
              <a:latin typeface="Bahnschrift Condensed" panose="020B0502040204020203" pitchFamily="34" charset="0"/>
            </a:endParaRPr>
          </a:p>
          <a:p>
            <a:endParaRPr lang="ru-RU" sz="2000" dirty="0">
              <a:latin typeface="Bahnschrift Condensed" panose="020B0502040204020203" pitchFamily="34" charset="0"/>
            </a:endParaRPr>
          </a:p>
          <a:p>
            <a:endParaRPr lang="ru-RU" sz="2400" dirty="0">
              <a:latin typeface="Bahnschrift Condensed" panose="020B0502040204020203" pitchFamily="34" charset="0"/>
            </a:endParaRPr>
          </a:p>
        </p:txBody>
      </p:sp>
      <p:pic>
        <p:nvPicPr>
          <p:cNvPr id="3078" name="Picture 6" descr="https://sun9-17.userapi.com/c854424/v854424169/3cf93/Gv90q4VAZz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8304"/>
            <a:ext cx="1763688" cy="1759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5098305"/>
            <a:ext cx="2496027" cy="1759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16" y="5081391"/>
            <a:ext cx="2096476" cy="18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75167"/>
      </p:ext>
    </p:extLst>
  </p:cSld>
  <p:clrMapOvr>
    <a:masterClrMapping/>
  </p:clrMapOvr>
  <p:transition spd="slow" advClick="0" advTm="12378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Bahnschrift Condensed" panose="020B0502040204020203" pitchFamily="34" charset="0"/>
              </a:rPr>
              <a:t>ЦЕЛЬ ПРОЕКТА 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280920" cy="32403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400" dirty="0" smtClean="0"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Bahnschrift Condensed" panose="020B0502040204020203" pitchFamily="34" charset="0"/>
              </a:rPr>
              <a:t> </a:t>
            </a:r>
            <a:r>
              <a:rPr lang="ru-RU" sz="2400" dirty="0">
                <a:latin typeface="Bahnschrift Condensed" panose="020B0502040204020203" pitchFamily="34" charset="0"/>
              </a:rPr>
              <a:t>Цель проекта - содействие развитию у подростков интереса к значимым событиям, памятникам культуры и героям ВОВ через личное участие молодого поколения в оказании помощи участникам ВОВ, организации и проведении благотворительных акций и мероприятий. Мероприятия проекта, используя средства культуры и искусства, будут способствовать раскрытию внутреннего потенциала каждого из его участников. </a:t>
            </a:r>
            <a:endParaRPr lang="ru-RU" sz="2400" dirty="0" smtClean="0"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r>
              <a:rPr lang="ru-RU" sz="2400" dirty="0">
                <a:latin typeface="Bahnschrift Condensed" panose="020B0502040204020203" pitchFamily="34" charset="0"/>
              </a:rPr>
              <a:t>создать площадку для совместной творческой самореализации, общения и познания детей-инвалидов, молодых людей и подростков с ОВЗ от 12 до 35 лет  и их здоровых сверстников, с целью вовлечения тех и других в активную социально-культурную жизнь на территории Волгоградской области.</a:t>
            </a:r>
            <a:endParaRPr lang="ru-RU" sz="2400" dirty="0" smtClean="0">
              <a:latin typeface="Bahnschrift Condensed" panose="020B0502040204020203" pitchFamily="34" charset="0"/>
            </a:endParaRPr>
          </a:p>
          <a:p>
            <a:endParaRPr lang="ru-RU" sz="2400" dirty="0">
              <a:latin typeface="Bahnschrift Condensed" panose="020B0502040204020203" pitchFamily="34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66420"/>
      </p:ext>
    </p:extLst>
  </p:cSld>
  <p:clrMapOvr>
    <a:masterClrMapping/>
  </p:clrMapOvr>
  <p:transition spd="slow" advClick="0" advTm="12378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Bahnschrift Condensed" panose="020B0502040204020203" pitchFamily="34" charset="0"/>
              </a:rPr>
              <a:t>Инициаторами создания проекта стали </a:t>
            </a:r>
            <a:br>
              <a:rPr lang="ru-RU" sz="1800" dirty="0" smtClean="0">
                <a:latin typeface="Bahnschrift Condensed" panose="020B0502040204020203" pitchFamily="34" charset="0"/>
              </a:rPr>
            </a:br>
            <a:r>
              <a:rPr lang="ru-RU" sz="1800" dirty="0" smtClean="0">
                <a:latin typeface="Bahnschrift Condensed" panose="020B0502040204020203" pitchFamily="34" charset="0"/>
              </a:rPr>
              <a:t>Ветераны Великой Отечественной Войны  и по-настоящему Дружные Родители</a:t>
            </a:r>
            <a:endParaRPr lang="ru-RU" sz="1800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836713"/>
            <a:ext cx="5040560" cy="108011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800" dirty="0" smtClean="0">
                <a:latin typeface="Bahnschrift Condensed" panose="020B0502040204020203" pitchFamily="34" charset="0"/>
              </a:rPr>
              <a:t>Во время внеочередной встречи приняли решение о воплощении совместной мечты в жизнь.</a:t>
            </a:r>
          </a:p>
          <a:p>
            <a:pPr marL="0" indent="0" algn="ctr">
              <a:buNone/>
            </a:pPr>
            <a:r>
              <a:rPr lang="ru-RU" sz="1800" dirty="0" smtClean="0">
                <a:latin typeface="Bahnschrift Condensed" panose="020B0502040204020203" pitchFamily="34" charset="0"/>
              </a:rPr>
              <a:t>Мы обязательно исполним просьбу ветерана</a:t>
            </a:r>
          </a:p>
          <a:p>
            <a:pPr marL="0" indent="0" algn="ctr">
              <a:buNone/>
            </a:pPr>
            <a:r>
              <a:rPr lang="ru-RU" sz="1800" dirty="0" smtClean="0">
                <a:latin typeface="Bahnschrift Condensed" panose="020B0502040204020203" pitchFamily="34" charset="0"/>
              </a:rPr>
              <a:t> </a:t>
            </a:r>
            <a:r>
              <a:rPr lang="ru-RU" sz="1800" dirty="0" err="1">
                <a:latin typeface="Bahnschrift Condensed" panose="020B0502040204020203" pitchFamily="34" charset="0"/>
              </a:rPr>
              <a:t>Битюцкого</a:t>
            </a:r>
            <a:r>
              <a:rPr lang="ru-RU" sz="1800" dirty="0">
                <a:latin typeface="Bahnschrift Condensed" panose="020B0502040204020203" pitchFamily="34" charset="0"/>
              </a:rPr>
              <a:t> Василия Дмитриевича и семьи Дубровиных. </a:t>
            </a:r>
          </a:p>
          <a:p>
            <a:pPr marL="0" indent="0" algn="ctr">
              <a:buNone/>
            </a:pPr>
            <a:endParaRPr lang="ru-RU" sz="1800" dirty="0" smtClean="0">
              <a:latin typeface="Bahnschrift Condensed" panose="020B0502040204020203" pitchFamily="34" charset="0"/>
            </a:endParaRPr>
          </a:p>
          <a:p>
            <a:endParaRPr lang="ru-RU" sz="1800" dirty="0">
              <a:latin typeface="Bahnschrift Condensed" panose="020B0502040204020203" pitchFamily="34" charset="0"/>
            </a:endParaRPr>
          </a:p>
          <a:p>
            <a:endParaRPr lang="ru-RU" sz="2000" dirty="0">
              <a:latin typeface="Bahnschrift Condensed" panose="020B0502040204020203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3" y="2096852"/>
            <a:ext cx="463068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s://sun9-17.userapi.com/c854424/v854424169/3cf93/Gv90q4VAZz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45638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473230"/>
      </p:ext>
    </p:extLst>
  </p:cSld>
  <p:clrMapOvr>
    <a:masterClrMapping/>
  </p:clrMapOvr>
  <p:transition spd="slow" advClick="0" advTm="12378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ahnschrift Condensed" panose="020B0502040204020203" pitchFamily="34" charset="0"/>
              </a:rPr>
              <a:t>ЗАДАЧИ ПРОЕКТА</a:t>
            </a:r>
            <a:endParaRPr lang="ru-RU" sz="3600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7"/>
            <a:ext cx="8964488" cy="4102879"/>
          </a:xfrm>
        </p:spPr>
        <p:txBody>
          <a:bodyPr>
            <a:normAutofit fontScale="92500" lnSpcReduction="10000"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800" dirty="0" smtClean="0">
                <a:latin typeface="Bahnschrift Condensed" panose="020B0502040204020203" pitchFamily="34" charset="0"/>
              </a:rPr>
              <a:t>Подготовка </a:t>
            </a:r>
            <a:r>
              <a:rPr lang="ru-RU" sz="2800" dirty="0">
                <a:latin typeface="Bahnschrift Condensed" panose="020B0502040204020203" pitchFamily="34" charset="0"/>
              </a:rPr>
              <a:t>организационно-методической основы </a:t>
            </a:r>
            <a:r>
              <a:rPr lang="ru-RU" sz="2800" dirty="0" smtClean="0">
                <a:latin typeface="Bahnschrift Condensed" panose="020B0502040204020203" pitchFamily="34" charset="0"/>
              </a:rPr>
              <a:t>проекта</a:t>
            </a:r>
          </a:p>
          <a:p>
            <a:pPr algn="ctr">
              <a:buFont typeface="Wingdings" pitchFamily="2" charset="2"/>
              <a:buChar char="Ø"/>
            </a:pPr>
            <a:r>
              <a:rPr lang="ru-RU" sz="2800" dirty="0">
                <a:latin typeface="Bahnschrift Condensed" panose="020B0502040204020203" pitchFamily="34" charset="0"/>
              </a:rPr>
              <a:t>Реализация площадок для совместной творческой самореализации молодежи и подростков с ограниченными возможностями здоровья и их здоровых сверстников,  для вовлечения тех и других в активную социально-культурную жизнь</a:t>
            </a:r>
            <a:r>
              <a:rPr lang="ru-RU" sz="2800" dirty="0" smtClean="0">
                <a:latin typeface="Bahnschrift Condensed" panose="020B0502040204020203" pitchFamily="34" charset="0"/>
              </a:rPr>
              <a:t>.</a:t>
            </a:r>
          </a:p>
          <a:p>
            <a:pPr algn="ctr">
              <a:buFont typeface="Wingdings" pitchFamily="2" charset="2"/>
              <a:buChar char="Ø"/>
            </a:pPr>
            <a:r>
              <a:rPr lang="ru-RU" sz="2800" dirty="0">
                <a:latin typeface="Bahnschrift Condensed" panose="020B0502040204020203" pitchFamily="34" charset="0"/>
              </a:rPr>
              <a:t>Формирование благоприятных условий для развития активной социально-культурной жизни и привития традиционных культурно-нравственных ценностей</a:t>
            </a:r>
            <a:r>
              <a:rPr lang="ru-RU" sz="2800" dirty="0" smtClean="0">
                <a:latin typeface="Bahnschrift Condensed" panose="020B0502040204020203" pitchFamily="34" charset="0"/>
              </a:rPr>
              <a:t>.</a:t>
            </a:r>
          </a:p>
          <a:p>
            <a:pPr algn="ctr">
              <a:buFont typeface="Wingdings" pitchFamily="2" charset="2"/>
              <a:buChar char="Ø"/>
            </a:pPr>
            <a:r>
              <a:rPr lang="ru-RU" sz="2800" dirty="0">
                <a:latin typeface="Bahnschrift Condensed" panose="020B0502040204020203" pitchFamily="34" charset="0"/>
              </a:rPr>
              <a:t>Обеспечение информационного сопровождения </a:t>
            </a:r>
            <a:r>
              <a:rPr lang="ru-RU" sz="2800" dirty="0" smtClean="0">
                <a:latin typeface="Bahnschrift Condensed" panose="020B0502040204020203" pitchFamily="34" charset="0"/>
              </a:rPr>
              <a:t>проекта</a:t>
            </a:r>
          </a:p>
          <a:p>
            <a:pPr algn="ctr">
              <a:buFont typeface="Wingdings" pitchFamily="2" charset="2"/>
              <a:buChar char="Ø"/>
            </a:pPr>
            <a:r>
              <a:rPr lang="ru-RU" sz="2800" dirty="0">
                <a:latin typeface="Bahnschrift Condensed" panose="020B0502040204020203" pitchFamily="34" charset="0"/>
              </a:rPr>
              <a:t>Мониторинг и оценка эффективности проекта</a:t>
            </a:r>
            <a:endParaRPr lang="ru-RU" sz="2800" dirty="0" smtClean="0"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Bahnschrift Condensed" panose="020B0502040204020203" pitchFamily="34" charset="0"/>
            </a:endParaRPr>
          </a:p>
          <a:p>
            <a:endParaRPr lang="ru-RU" sz="1800" dirty="0">
              <a:latin typeface="Bahnschrift Condensed" panose="020B0502040204020203" pitchFamily="34" charset="0"/>
            </a:endParaRPr>
          </a:p>
          <a:p>
            <a:endParaRPr lang="ru-RU" sz="20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539721"/>
      </p:ext>
    </p:extLst>
  </p:cSld>
  <p:clrMapOvr>
    <a:masterClrMapping/>
  </p:clrMapOvr>
  <p:transition spd="slow" advClick="0" advTm="12378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ahnschrift Condensed" panose="020B0502040204020203" pitchFamily="34" charset="0"/>
              </a:rPr>
              <a:t>ОНИ-МЫ-БУДУЩЕЕ, ПОКОЛЕНИЕ ПАТРИОТОВ</a:t>
            </a:r>
            <a:endParaRPr lang="ru-RU" sz="3600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3"/>
            <a:ext cx="8496944" cy="37444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Bahnschrift Condensed" panose="020B0502040204020203" pitchFamily="34" charset="0"/>
              </a:rPr>
              <a:t>Проект </a:t>
            </a:r>
            <a:r>
              <a:rPr lang="ru-RU" dirty="0">
                <a:latin typeface="Bahnschrift Condensed" panose="020B0502040204020203" pitchFamily="34" charset="0"/>
              </a:rPr>
              <a:t>предполагает создание на площадках  ГКУ КВО "Волгоградская областная библиотека для молодежи" и </a:t>
            </a:r>
            <a:endParaRPr lang="ru-RU" dirty="0" smtClean="0"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Bahnschrift Condensed" panose="020B0502040204020203" pitchFamily="34" charset="0"/>
              </a:rPr>
              <a:t>МУ </a:t>
            </a:r>
            <a:r>
              <a:rPr lang="ru-RU" dirty="0">
                <a:latin typeface="Bahnschrift Condensed" panose="020B0502040204020203" pitchFamily="34" charset="0"/>
              </a:rPr>
              <a:t>"</a:t>
            </a:r>
            <a:r>
              <a:rPr lang="ru-RU" dirty="0" err="1">
                <a:latin typeface="Bahnschrift Condensed" panose="020B0502040204020203" pitchFamily="34" charset="0"/>
              </a:rPr>
              <a:t>Молодежно</a:t>
            </a:r>
            <a:r>
              <a:rPr lang="ru-RU" dirty="0">
                <a:latin typeface="Bahnschrift Condensed" panose="020B0502040204020203" pitchFamily="34" charset="0"/>
              </a:rPr>
              <a:t> - подростковый центр </a:t>
            </a:r>
            <a:r>
              <a:rPr lang="ru-RU" dirty="0" err="1">
                <a:latin typeface="Bahnschrift Condensed" panose="020B0502040204020203" pitchFamily="34" charset="0"/>
              </a:rPr>
              <a:t>Тракторозаводского</a:t>
            </a:r>
            <a:r>
              <a:rPr lang="ru-RU" dirty="0">
                <a:latin typeface="Bahnschrift Condensed" panose="020B0502040204020203" pitchFamily="34" charset="0"/>
              </a:rPr>
              <a:t> района Волгограда" инфраструктуры общения, творческой деятельности и познания для подростков с инвалидностью, детей оставшихся без попечения родителей и их сверстников без </a:t>
            </a:r>
            <a:r>
              <a:rPr lang="ru-RU" dirty="0" smtClean="0">
                <a:latin typeface="Bahnschrift Condensed" panose="020B0502040204020203" pitchFamily="34" charset="0"/>
              </a:rPr>
              <a:t>ОВЗ. </a:t>
            </a:r>
            <a:endParaRPr lang="ru-RU" dirty="0">
              <a:latin typeface="Bahnschrift Condensed" panose="020B0502040204020203" pitchFamily="34" charset="0"/>
            </a:endParaRPr>
          </a:p>
          <a:p>
            <a:pPr marL="0" indent="0" algn="ctr">
              <a:buNone/>
            </a:pPr>
            <a:endParaRPr lang="ru-RU" dirty="0" smtClean="0">
              <a:latin typeface="Bahnschrift Condensed" panose="020B0502040204020203" pitchFamily="34" charset="0"/>
            </a:endParaRPr>
          </a:p>
          <a:p>
            <a:endParaRPr lang="ru-RU" dirty="0">
              <a:latin typeface="Bahnschrift Condensed" panose="020B0502040204020203" pitchFamily="34" charset="0"/>
            </a:endParaRPr>
          </a:p>
          <a:p>
            <a:endParaRPr lang="ru-RU" sz="2000" dirty="0">
              <a:latin typeface="Bahnschrift Condensed" panose="020B0502040204020203" pitchFamily="34" charset="0"/>
            </a:endParaRPr>
          </a:p>
        </p:txBody>
      </p:sp>
      <p:pic>
        <p:nvPicPr>
          <p:cNvPr id="3078" name="Picture 6" descr="https://sun9-17.userapi.com/c854424/v854424169/3cf93/Gv90q4VAZz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0088"/>
            <a:ext cx="1302406" cy="206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un9-49.userapi.com/c857220/v857220997/1a97b7/5mYtUrlwlJ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 bwMode="auto">
          <a:xfrm>
            <a:off x="1302406" y="4768434"/>
            <a:ext cx="2376264" cy="208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05" y="4802165"/>
            <a:ext cx="2045458" cy="2067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70" y="4779260"/>
            <a:ext cx="3439094" cy="206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57169"/>
      </p:ext>
    </p:extLst>
  </p:cSld>
  <p:clrMapOvr>
    <a:masterClrMapping/>
  </p:clrMapOvr>
  <p:transition spd="slow" advClick="0" advTm="12378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ahnschrift Condensed" panose="020B0502040204020203" pitchFamily="34" charset="0"/>
              </a:rPr>
              <a:t>ОСНОВНЫЕ НАПРАВЛЕНИЯ РАБОТЫ </a:t>
            </a:r>
            <a:endParaRPr lang="ru-RU" sz="3600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3"/>
            <a:ext cx="8676456" cy="4032447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 smtClean="0">
                <a:latin typeface="Bahnschrift Condensed" panose="020B0502040204020203" pitchFamily="34" charset="0"/>
              </a:rPr>
              <a:t>1</a:t>
            </a:r>
            <a:r>
              <a:rPr lang="ru-RU" sz="8000" dirty="0">
                <a:latin typeface="Bahnschrift Condensed" panose="020B0502040204020203" pitchFamily="34" charset="0"/>
              </a:rPr>
              <a:t>. Сохранение исторической памяти о подвигах наших земляков, всех тех , кто сражался в годы ВОВ.  Для достижения цели проекта мы активно вовлекаем молодое поколение г. Волгограда и Волгоградской области в изучение ключевых исторических событий ВОВ и Сталинградской битв, организуя просветительские встречи-занятия, мастер-классы, просмотры военно-патриотических фильмов, конкурсы, турниры по настольной игре "Воин",  театральное, изобразительное и литературное искусство. </a:t>
            </a:r>
          </a:p>
          <a:p>
            <a:r>
              <a:rPr lang="ru-RU" sz="8000" dirty="0">
                <a:latin typeface="Bahnschrift Condensed" panose="020B0502040204020203" pitchFamily="34" charset="0"/>
              </a:rPr>
              <a:t>2. Социальная поддержка и помощь ветеранам, оказание им адресной помощи.  для реализации проекта будет сформирован Совет "Поколение патриотов" из числа подростков при поддержке депутата государственной думы </a:t>
            </a:r>
            <a:r>
              <a:rPr lang="ru-RU" sz="8000" dirty="0" err="1">
                <a:latin typeface="Bahnschrift Condensed" panose="020B0502040204020203" pitchFamily="34" charset="0"/>
              </a:rPr>
              <a:t>Волоцкова</a:t>
            </a:r>
            <a:r>
              <a:rPr lang="ru-RU" sz="8000" dirty="0">
                <a:latin typeface="Bahnschrift Condensed" panose="020B0502040204020203" pitchFamily="34" charset="0"/>
              </a:rPr>
              <a:t> А.А. и наставничестве опытных общественных деятелей, а так же членов Совета ветеранов. </a:t>
            </a:r>
          </a:p>
          <a:p>
            <a:r>
              <a:rPr lang="ru-RU" sz="8000" dirty="0">
                <a:latin typeface="Bahnschrift Condensed" panose="020B0502040204020203" pitchFamily="34" charset="0"/>
              </a:rPr>
              <a:t>3.  Проведение и участие в Вахтах памяти, увековечивание памяти погибших защитников Отечества-перезахоронение на </a:t>
            </a:r>
            <a:r>
              <a:rPr lang="ru-RU" sz="8000" dirty="0" err="1">
                <a:latin typeface="Bahnschrift Condensed" panose="020B0502040204020203" pitchFamily="34" charset="0"/>
              </a:rPr>
              <a:t>Россошинском</a:t>
            </a:r>
            <a:r>
              <a:rPr lang="ru-RU" sz="8000" dirty="0">
                <a:latin typeface="Bahnschrift Condensed" panose="020B0502040204020203" pitchFamily="34" charset="0"/>
              </a:rPr>
              <a:t> мемориальном кладбище, выездные экскурсии по местам боевого пути защитников Сталинграда, проведение выездных выставок в школах интернатах Волгоградской области, выездных уроков мужества. Кроме того проект подразумевает онлайн-участие в мероприятиях маломобильных подростков-посредством информационно-коммуникационных технологий. </a:t>
            </a:r>
          </a:p>
          <a:p>
            <a:r>
              <a:rPr lang="ru-RU" sz="8000" dirty="0">
                <a:latin typeface="Bahnschrift Condensed" panose="020B0502040204020203" pitchFamily="34" charset="0"/>
              </a:rPr>
              <a:t>Команда проекта состоит из опытных специалистов, которые посвятили себя работе с детьми-инвалидами и детьми сиротами.</a:t>
            </a:r>
            <a:endParaRPr lang="ru-RU" sz="8000" dirty="0">
              <a:latin typeface="Bahnschrift Condensed" panose="020B0502040204020203" pitchFamily="34" charset="0"/>
            </a:endParaRPr>
          </a:p>
          <a:p>
            <a:endParaRPr lang="ru-RU" sz="20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55322"/>
      </p:ext>
    </p:extLst>
  </p:cSld>
  <p:clrMapOvr>
    <a:masterClrMapping/>
  </p:clrMapOvr>
  <p:transition spd="slow" advClick="0" advTm="12378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886</Words>
  <Application>Microsoft Office PowerPoint</Application>
  <PresentationFormat>Экран (4:3)</PresentationFormat>
  <Paragraphs>71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Они-Мы-Будущее, ПОКОЛЕНИЕ ПАТРИОТОВ</vt:lpstr>
      <vt:lpstr>КРАТКОЕ ОПИСАНИЕ ПРОЕКТА  </vt:lpstr>
      <vt:lpstr>Презентация PowerPoint</vt:lpstr>
      <vt:lpstr>ЦЕЛЕВЫЕ ГРУППЫ ПРОЕКТА </vt:lpstr>
      <vt:lpstr>ЦЕЛЬ ПРОЕКТА </vt:lpstr>
      <vt:lpstr>Инициаторами создания проекта стали  Ветераны Великой Отечественной Войны  и по-настоящему Дружные Родители</vt:lpstr>
      <vt:lpstr>ЗАДАЧИ ПРОЕКТА</vt:lpstr>
      <vt:lpstr>ОНИ-МЫ-БУДУЩЕЕ, ПОКОЛЕНИЕ ПАТРИОТОВ</vt:lpstr>
      <vt:lpstr>ОСНОВНЫЕ НАПРАВЛЕНИЯ РАБОТЫ </vt:lpstr>
      <vt:lpstr>ОПЫТ КОМАНДЫ ПРОЕКТА.</vt:lpstr>
      <vt:lpstr>РУКОВОДИТЕЛЬ ПРОЕКТА </vt:lpstr>
      <vt:lpstr>ПАРТНЕРЫ ПРОЕКТА</vt:lpstr>
      <vt:lpstr>НАШИ КОНТАКТЫ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 Волгограда –  детям Сталинграда</dc:title>
  <dc:creator>Дружные родители Михаил Рубцов</dc:creator>
  <cp:lastModifiedBy>Пользователь Windows</cp:lastModifiedBy>
  <cp:revision>61</cp:revision>
  <dcterms:created xsi:type="dcterms:W3CDTF">2020-07-29T13:47:04Z</dcterms:created>
  <dcterms:modified xsi:type="dcterms:W3CDTF">2022-01-19T11:16:23Z</dcterms:modified>
</cp:coreProperties>
</file>