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1594592" cy="24688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063489" y="1824227"/>
            <a:ext cx="3835400" cy="714375"/>
          </a:xfrm>
          <a:custGeom>
            <a:avLst/>
            <a:gdLst/>
            <a:ahLst/>
            <a:cxnLst/>
            <a:rect l="l" t="t" r="r" b="b"/>
            <a:pathLst>
              <a:path w="3835400" h="714375">
                <a:moveTo>
                  <a:pt x="3835146" y="0"/>
                </a:moveTo>
                <a:lnTo>
                  <a:pt x="3826637" y="0"/>
                </a:lnTo>
                <a:lnTo>
                  <a:pt x="3665067" y="20078"/>
                </a:lnTo>
                <a:lnTo>
                  <a:pt x="3500666" y="42392"/>
                </a:lnTo>
                <a:lnTo>
                  <a:pt x="3333419" y="66941"/>
                </a:lnTo>
                <a:lnTo>
                  <a:pt x="3160522" y="91478"/>
                </a:lnTo>
                <a:lnTo>
                  <a:pt x="2984779" y="120484"/>
                </a:lnTo>
                <a:lnTo>
                  <a:pt x="2803359" y="149491"/>
                </a:lnTo>
                <a:lnTo>
                  <a:pt x="2619121" y="182956"/>
                </a:lnTo>
                <a:lnTo>
                  <a:pt x="2429205" y="216433"/>
                </a:lnTo>
                <a:lnTo>
                  <a:pt x="2086229" y="281139"/>
                </a:lnTo>
                <a:lnTo>
                  <a:pt x="1751749" y="339140"/>
                </a:lnTo>
                <a:lnTo>
                  <a:pt x="1431442" y="392696"/>
                </a:lnTo>
                <a:lnTo>
                  <a:pt x="1122476" y="444017"/>
                </a:lnTo>
                <a:lnTo>
                  <a:pt x="827684" y="488645"/>
                </a:lnTo>
                <a:lnTo>
                  <a:pt x="541388" y="528802"/>
                </a:lnTo>
                <a:lnTo>
                  <a:pt x="266446" y="566737"/>
                </a:lnTo>
                <a:lnTo>
                  <a:pt x="0" y="600202"/>
                </a:lnTo>
                <a:lnTo>
                  <a:pt x="184238" y="620280"/>
                </a:lnTo>
                <a:lnTo>
                  <a:pt x="359981" y="638136"/>
                </a:lnTo>
                <a:lnTo>
                  <a:pt x="530059" y="653745"/>
                </a:lnTo>
                <a:lnTo>
                  <a:pt x="697293" y="667143"/>
                </a:lnTo>
                <a:lnTo>
                  <a:pt x="858862" y="680529"/>
                </a:lnTo>
                <a:lnTo>
                  <a:pt x="1014768" y="689444"/>
                </a:lnTo>
                <a:lnTo>
                  <a:pt x="1164996" y="698373"/>
                </a:lnTo>
                <a:lnTo>
                  <a:pt x="1312392" y="705065"/>
                </a:lnTo>
                <a:lnTo>
                  <a:pt x="1456956" y="709536"/>
                </a:lnTo>
                <a:lnTo>
                  <a:pt x="1729066" y="713994"/>
                </a:lnTo>
                <a:lnTo>
                  <a:pt x="1859457" y="713994"/>
                </a:lnTo>
                <a:lnTo>
                  <a:pt x="2111730" y="709536"/>
                </a:lnTo>
                <a:lnTo>
                  <a:pt x="2230780" y="705065"/>
                </a:lnTo>
                <a:lnTo>
                  <a:pt x="2346998" y="698373"/>
                </a:lnTo>
                <a:lnTo>
                  <a:pt x="2457551" y="691680"/>
                </a:lnTo>
                <a:lnTo>
                  <a:pt x="2568092" y="682752"/>
                </a:lnTo>
                <a:lnTo>
                  <a:pt x="2777858" y="660450"/>
                </a:lnTo>
                <a:lnTo>
                  <a:pt x="2976270" y="633666"/>
                </a:lnTo>
                <a:lnTo>
                  <a:pt x="3163354" y="602437"/>
                </a:lnTo>
                <a:lnTo>
                  <a:pt x="3254057" y="584581"/>
                </a:lnTo>
                <a:lnTo>
                  <a:pt x="3341928" y="566737"/>
                </a:lnTo>
                <a:lnTo>
                  <a:pt x="3512007" y="526567"/>
                </a:lnTo>
                <a:lnTo>
                  <a:pt x="3673576" y="481939"/>
                </a:lnTo>
                <a:lnTo>
                  <a:pt x="3829469" y="435089"/>
                </a:lnTo>
                <a:lnTo>
                  <a:pt x="3835146" y="432854"/>
                </a:lnTo>
                <a:lnTo>
                  <a:pt x="3835146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492245" y="1696211"/>
            <a:ext cx="7393305" cy="850900"/>
          </a:xfrm>
          <a:custGeom>
            <a:avLst/>
            <a:gdLst/>
            <a:ahLst/>
            <a:cxnLst/>
            <a:rect l="l" t="t" r="r" b="b"/>
            <a:pathLst>
              <a:path w="7393305" h="850900">
                <a:moveTo>
                  <a:pt x="1136713" y="0"/>
                </a:moveTo>
                <a:lnTo>
                  <a:pt x="912774" y="0"/>
                </a:lnTo>
                <a:lnTo>
                  <a:pt x="703008" y="4457"/>
                </a:lnTo>
                <a:lnTo>
                  <a:pt x="507415" y="11163"/>
                </a:lnTo>
                <a:lnTo>
                  <a:pt x="325996" y="22313"/>
                </a:lnTo>
                <a:lnTo>
                  <a:pt x="155905" y="35712"/>
                </a:lnTo>
                <a:lnTo>
                  <a:pt x="0" y="53568"/>
                </a:lnTo>
                <a:lnTo>
                  <a:pt x="218274" y="73660"/>
                </a:lnTo>
                <a:lnTo>
                  <a:pt x="445046" y="95973"/>
                </a:lnTo>
                <a:lnTo>
                  <a:pt x="680326" y="124993"/>
                </a:lnTo>
                <a:lnTo>
                  <a:pt x="924115" y="156235"/>
                </a:lnTo>
                <a:lnTo>
                  <a:pt x="1176401" y="194183"/>
                </a:lnTo>
                <a:lnTo>
                  <a:pt x="1437195" y="234365"/>
                </a:lnTo>
                <a:lnTo>
                  <a:pt x="1709331" y="278993"/>
                </a:lnTo>
                <a:lnTo>
                  <a:pt x="1987130" y="330339"/>
                </a:lnTo>
                <a:lnTo>
                  <a:pt x="2488869" y="421843"/>
                </a:lnTo>
                <a:lnTo>
                  <a:pt x="2965107" y="502196"/>
                </a:lnTo>
                <a:lnTo>
                  <a:pt x="3412985" y="575856"/>
                </a:lnTo>
                <a:lnTo>
                  <a:pt x="3631260" y="607098"/>
                </a:lnTo>
                <a:lnTo>
                  <a:pt x="3838194" y="638352"/>
                </a:lnTo>
                <a:lnTo>
                  <a:pt x="4042295" y="667372"/>
                </a:lnTo>
                <a:lnTo>
                  <a:pt x="4240720" y="691921"/>
                </a:lnTo>
                <a:lnTo>
                  <a:pt x="4433481" y="716470"/>
                </a:lnTo>
                <a:lnTo>
                  <a:pt x="4620577" y="738797"/>
                </a:lnTo>
                <a:lnTo>
                  <a:pt x="4801997" y="756653"/>
                </a:lnTo>
                <a:lnTo>
                  <a:pt x="4977752" y="774509"/>
                </a:lnTo>
                <a:lnTo>
                  <a:pt x="5147830" y="790130"/>
                </a:lnTo>
                <a:lnTo>
                  <a:pt x="5315077" y="805751"/>
                </a:lnTo>
                <a:lnTo>
                  <a:pt x="5476659" y="816914"/>
                </a:lnTo>
                <a:lnTo>
                  <a:pt x="5632564" y="825842"/>
                </a:lnTo>
                <a:lnTo>
                  <a:pt x="5782805" y="834771"/>
                </a:lnTo>
                <a:lnTo>
                  <a:pt x="5930214" y="841463"/>
                </a:lnTo>
                <a:lnTo>
                  <a:pt x="6213678" y="850392"/>
                </a:lnTo>
                <a:lnTo>
                  <a:pt x="6477317" y="850392"/>
                </a:lnTo>
                <a:lnTo>
                  <a:pt x="6726770" y="845921"/>
                </a:lnTo>
                <a:lnTo>
                  <a:pt x="6845820" y="841463"/>
                </a:lnTo>
                <a:lnTo>
                  <a:pt x="6962051" y="834771"/>
                </a:lnTo>
                <a:lnTo>
                  <a:pt x="7075436" y="825842"/>
                </a:lnTo>
                <a:lnTo>
                  <a:pt x="7290879" y="807986"/>
                </a:lnTo>
                <a:lnTo>
                  <a:pt x="7392924" y="796823"/>
                </a:lnTo>
                <a:lnTo>
                  <a:pt x="7231341" y="781202"/>
                </a:lnTo>
                <a:lnTo>
                  <a:pt x="7064095" y="765581"/>
                </a:lnTo>
                <a:lnTo>
                  <a:pt x="6715429" y="727633"/>
                </a:lnTo>
                <a:lnTo>
                  <a:pt x="6346913" y="680758"/>
                </a:lnTo>
                <a:lnTo>
                  <a:pt x="5958560" y="629424"/>
                </a:lnTo>
                <a:lnTo>
                  <a:pt x="5547525" y="566928"/>
                </a:lnTo>
                <a:lnTo>
                  <a:pt x="5113820" y="497738"/>
                </a:lnTo>
                <a:lnTo>
                  <a:pt x="4657432" y="417385"/>
                </a:lnTo>
                <a:lnTo>
                  <a:pt x="4175531" y="330339"/>
                </a:lnTo>
                <a:lnTo>
                  <a:pt x="3985602" y="296849"/>
                </a:lnTo>
                <a:lnTo>
                  <a:pt x="3801351" y="263372"/>
                </a:lnTo>
                <a:lnTo>
                  <a:pt x="3444176" y="205346"/>
                </a:lnTo>
                <a:lnTo>
                  <a:pt x="3271253" y="180797"/>
                </a:lnTo>
                <a:lnTo>
                  <a:pt x="3104007" y="156235"/>
                </a:lnTo>
                <a:lnTo>
                  <a:pt x="2939592" y="133921"/>
                </a:lnTo>
                <a:lnTo>
                  <a:pt x="2778010" y="113830"/>
                </a:lnTo>
                <a:lnTo>
                  <a:pt x="2622105" y="95973"/>
                </a:lnTo>
                <a:lnTo>
                  <a:pt x="2466200" y="80352"/>
                </a:lnTo>
                <a:lnTo>
                  <a:pt x="2171382" y="51333"/>
                </a:lnTo>
                <a:lnTo>
                  <a:pt x="1890750" y="31242"/>
                </a:lnTo>
                <a:lnTo>
                  <a:pt x="1627124" y="15621"/>
                </a:lnTo>
                <a:lnTo>
                  <a:pt x="1374838" y="4457"/>
                </a:lnTo>
                <a:lnTo>
                  <a:pt x="1136713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772280" y="1708781"/>
            <a:ext cx="7290434" cy="774700"/>
          </a:xfrm>
          <a:custGeom>
            <a:avLst/>
            <a:gdLst/>
            <a:ahLst/>
            <a:cxnLst/>
            <a:rect l="l" t="t" r="r" b="b"/>
            <a:pathLst>
              <a:path w="7290434" h="774700">
                <a:moveTo>
                  <a:pt x="0" y="78092"/>
                </a:moveTo>
                <a:lnTo>
                  <a:pt x="25514" y="73634"/>
                </a:lnTo>
                <a:lnTo>
                  <a:pt x="102031" y="62471"/>
                </a:lnTo>
                <a:lnTo>
                  <a:pt x="232422" y="46850"/>
                </a:lnTo>
                <a:lnTo>
                  <a:pt x="317449" y="37934"/>
                </a:lnTo>
                <a:lnTo>
                  <a:pt x="416661" y="29006"/>
                </a:lnTo>
                <a:lnTo>
                  <a:pt x="527202" y="22313"/>
                </a:lnTo>
                <a:lnTo>
                  <a:pt x="654748" y="15621"/>
                </a:lnTo>
                <a:lnTo>
                  <a:pt x="793635" y="8928"/>
                </a:lnTo>
                <a:lnTo>
                  <a:pt x="949515" y="4470"/>
                </a:lnTo>
                <a:lnTo>
                  <a:pt x="1119581" y="2235"/>
                </a:lnTo>
                <a:lnTo>
                  <a:pt x="1303820" y="0"/>
                </a:lnTo>
                <a:lnTo>
                  <a:pt x="1502232" y="2235"/>
                </a:lnTo>
                <a:lnTo>
                  <a:pt x="1714804" y="6692"/>
                </a:lnTo>
                <a:lnTo>
                  <a:pt x="1944395" y="15621"/>
                </a:lnTo>
                <a:lnTo>
                  <a:pt x="2188146" y="26771"/>
                </a:lnTo>
                <a:lnTo>
                  <a:pt x="2446083" y="44627"/>
                </a:lnTo>
                <a:lnTo>
                  <a:pt x="2721013" y="64706"/>
                </a:lnTo>
                <a:lnTo>
                  <a:pt x="3012960" y="89242"/>
                </a:lnTo>
                <a:lnTo>
                  <a:pt x="3319068" y="118249"/>
                </a:lnTo>
                <a:lnTo>
                  <a:pt x="3642194" y="153949"/>
                </a:lnTo>
                <a:lnTo>
                  <a:pt x="3979481" y="194106"/>
                </a:lnTo>
                <a:lnTo>
                  <a:pt x="4333786" y="240957"/>
                </a:lnTo>
                <a:lnTo>
                  <a:pt x="4705096" y="296735"/>
                </a:lnTo>
                <a:lnTo>
                  <a:pt x="5093398" y="356984"/>
                </a:lnTo>
                <a:lnTo>
                  <a:pt x="5498719" y="423913"/>
                </a:lnTo>
                <a:lnTo>
                  <a:pt x="5921044" y="499770"/>
                </a:lnTo>
                <a:lnTo>
                  <a:pt x="6360375" y="582320"/>
                </a:lnTo>
                <a:lnTo>
                  <a:pt x="6816712" y="673798"/>
                </a:lnTo>
                <a:lnTo>
                  <a:pt x="7290054" y="77419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479410" y="1695069"/>
            <a:ext cx="4411345" cy="652780"/>
          </a:xfrm>
          <a:custGeom>
            <a:avLst/>
            <a:gdLst/>
            <a:ahLst/>
            <a:cxnLst/>
            <a:rect l="l" t="t" r="r" b="b"/>
            <a:pathLst>
              <a:path w="4411345" h="652780">
                <a:moveTo>
                  <a:pt x="0" y="652272"/>
                </a:moveTo>
                <a:lnTo>
                  <a:pt x="127571" y="625462"/>
                </a:lnTo>
                <a:lnTo>
                  <a:pt x="476275" y="556221"/>
                </a:lnTo>
                <a:lnTo>
                  <a:pt x="717245" y="509308"/>
                </a:lnTo>
                <a:lnTo>
                  <a:pt x="995070" y="457936"/>
                </a:lnTo>
                <a:lnTo>
                  <a:pt x="1304086" y="402082"/>
                </a:lnTo>
                <a:lnTo>
                  <a:pt x="1635785" y="341769"/>
                </a:lnTo>
                <a:lnTo>
                  <a:pt x="1987321" y="283692"/>
                </a:lnTo>
                <a:lnTo>
                  <a:pt x="2347353" y="225615"/>
                </a:lnTo>
                <a:lnTo>
                  <a:pt x="2715907" y="172008"/>
                </a:lnTo>
                <a:lnTo>
                  <a:pt x="3081616" y="120624"/>
                </a:lnTo>
                <a:lnTo>
                  <a:pt x="3263049" y="98285"/>
                </a:lnTo>
                <a:lnTo>
                  <a:pt x="3438817" y="75946"/>
                </a:lnTo>
                <a:lnTo>
                  <a:pt x="3614585" y="58077"/>
                </a:lnTo>
                <a:lnTo>
                  <a:pt x="3784688" y="40208"/>
                </a:lnTo>
                <a:lnTo>
                  <a:pt x="3951947" y="26809"/>
                </a:lnTo>
                <a:lnTo>
                  <a:pt x="4110710" y="15633"/>
                </a:lnTo>
                <a:lnTo>
                  <a:pt x="4263796" y="6705"/>
                </a:lnTo>
                <a:lnTo>
                  <a:pt x="441121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81940" y="1679445"/>
            <a:ext cx="11631295" cy="1329690"/>
          </a:xfrm>
          <a:custGeom>
            <a:avLst/>
            <a:gdLst/>
            <a:ahLst/>
            <a:cxnLst/>
            <a:rect l="l" t="t" r="r" b="b"/>
            <a:pathLst>
              <a:path w="11631295" h="1329689">
                <a:moveTo>
                  <a:pt x="2074760" y="0"/>
                </a:moveTo>
                <a:lnTo>
                  <a:pt x="1870405" y="0"/>
                </a:lnTo>
                <a:lnTo>
                  <a:pt x="1677403" y="4470"/>
                </a:lnTo>
                <a:lnTo>
                  <a:pt x="1495755" y="11163"/>
                </a:lnTo>
                <a:lnTo>
                  <a:pt x="1325460" y="22313"/>
                </a:lnTo>
                <a:lnTo>
                  <a:pt x="1166520" y="33464"/>
                </a:lnTo>
                <a:lnTo>
                  <a:pt x="1016101" y="49085"/>
                </a:lnTo>
                <a:lnTo>
                  <a:pt x="879855" y="64706"/>
                </a:lnTo>
                <a:lnTo>
                  <a:pt x="752132" y="82549"/>
                </a:lnTo>
                <a:lnTo>
                  <a:pt x="638606" y="102628"/>
                </a:lnTo>
                <a:lnTo>
                  <a:pt x="530758" y="120472"/>
                </a:lnTo>
                <a:lnTo>
                  <a:pt x="437095" y="140550"/>
                </a:lnTo>
                <a:lnTo>
                  <a:pt x="275310" y="178485"/>
                </a:lnTo>
                <a:lnTo>
                  <a:pt x="210032" y="196329"/>
                </a:lnTo>
                <a:lnTo>
                  <a:pt x="68122" y="240957"/>
                </a:lnTo>
                <a:lnTo>
                  <a:pt x="0" y="267728"/>
                </a:lnTo>
                <a:lnTo>
                  <a:pt x="0" y="1329689"/>
                </a:lnTo>
                <a:lnTo>
                  <a:pt x="11625491" y="1329689"/>
                </a:lnTo>
                <a:lnTo>
                  <a:pt x="11631168" y="1322997"/>
                </a:lnTo>
                <a:lnTo>
                  <a:pt x="11631168" y="568909"/>
                </a:lnTo>
                <a:lnTo>
                  <a:pt x="11625491" y="571144"/>
                </a:lnTo>
                <a:lnTo>
                  <a:pt x="11517642" y="604608"/>
                </a:lnTo>
                <a:lnTo>
                  <a:pt x="11409781" y="635838"/>
                </a:lnTo>
                <a:lnTo>
                  <a:pt x="11296256" y="664844"/>
                </a:lnTo>
                <a:lnTo>
                  <a:pt x="11179886" y="691616"/>
                </a:lnTo>
                <a:lnTo>
                  <a:pt x="11060684" y="718388"/>
                </a:lnTo>
                <a:lnTo>
                  <a:pt x="10935792" y="742937"/>
                </a:lnTo>
                <a:lnTo>
                  <a:pt x="10808068" y="763015"/>
                </a:lnTo>
                <a:lnTo>
                  <a:pt x="10674680" y="783094"/>
                </a:lnTo>
                <a:lnTo>
                  <a:pt x="10535602" y="800938"/>
                </a:lnTo>
                <a:lnTo>
                  <a:pt x="10390847" y="814323"/>
                </a:lnTo>
                <a:lnTo>
                  <a:pt x="10240429" y="827709"/>
                </a:lnTo>
                <a:lnTo>
                  <a:pt x="10084320" y="836637"/>
                </a:lnTo>
                <a:lnTo>
                  <a:pt x="9922535" y="845565"/>
                </a:lnTo>
                <a:lnTo>
                  <a:pt x="9752241" y="850023"/>
                </a:lnTo>
                <a:lnTo>
                  <a:pt x="9576269" y="850023"/>
                </a:lnTo>
                <a:lnTo>
                  <a:pt x="9391789" y="847788"/>
                </a:lnTo>
                <a:lnTo>
                  <a:pt x="9198787" y="843330"/>
                </a:lnTo>
                <a:lnTo>
                  <a:pt x="9000109" y="836637"/>
                </a:lnTo>
                <a:lnTo>
                  <a:pt x="8792908" y="825487"/>
                </a:lnTo>
                <a:lnTo>
                  <a:pt x="8574366" y="809866"/>
                </a:lnTo>
                <a:lnTo>
                  <a:pt x="8347303" y="792010"/>
                </a:lnTo>
                <a:lnTo>
                  <a:pt x="8111731" y="769708"/>
                </a:lnTo>
                <a:lnTo>
                  <a:pt x="7867637" y="745159"/>
                </a:lnTo>
                <a:lnTo>
                  <a:pt x="7612202" y="716165"/>
                </a:lnTo>
                <a:lnTo>
                  <a:pt x="7345400" y="682701"/>
                </a:lnTo>
                <a:lnTo>
                  <a:pt x="7070090" y="644766"/>
                </a:lnTo>
                <a:lnTo>
                  <a:pt x="6780593" y="602373"/>
                </a:lnTo>
                <a:lnTo>
                  <a:pt x="6482575" y="557758"/>
                </a:lnTo>
                <a:lnTo>
                  <a:pt x="6170371" y="506450"/>
                </a:lnTo>
                <a:lnTo>
                  <a:pt x="5849645" y="452894"/>
                </a:lnTo>
                <a:lnTo>
                  <a:pt x="5514733" y="394893"/>
                </a:lnTo>
                <a:lnTo>
                  <a:pt x="5165623" y="330199"/>
                </a:lnTo>
                <a:lnTo>
                  <a:pt x="4819357" y="267728"/>
                </a:lnTo>
                <a:lnTo>
                  <a:pt x="4484446" y="214185"/>
                </a:lnTo>
                <a:lnTo>
                  <a:pt x="4163720" y="165099"/>
                </a:lnTo>
                <a:lnTo>
                  <a:pt x="3857193" y="124942"/>
                </a:lnTo>
                <a:lnTo>
                  <a:pt x="3564851" y="91478"/>
                </a:lnTo>
                <a:lnTo>
                  <a:pt x="3283864" y="62471"/>
                </a:lnTo>
                <a:lnTo>
                  <a:pt x="3017062" y="40157"/>
                </a:lnTo>
                <a:lnTo>
                  <a:pt x="2764459" y="22313"/>
                </a:lnTo>
                <a:lnTo>
                  <a:pt x="2520365" y="11163"/>
                </a:lnTo>
                <a:lnTo>
                  <a:pt x="2293315" y="2235"/>
                </a:lnTo>
                <a:lnTo>
                  <a:pt x="2074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31992" y="5212377"/>
            <a:ext cx="4160520" cy="1630680"/>
          </a:xfrm>
          <a:custGeom>
            <a:avLst/>
            <a:gdLst/>
            <a:ahLst/>
            <a:cxnLst/>
            <a:rect l="l" t="t" r="r" b="b"/>
            <a:pathLst>
              <a:path w="4160520" h="1630679">
                <a:moveTo>
                  <a:pt x="4160007" y="0"/>
                </a:moveTo>
                <a:lnTo>
                  <a:pt x="4094069" y="50982"/>
                </a:lnTo>
                <a:lnTo>
                  <a:pt x="4032122" y="98002"/>
                </a:lnTo>
                <a:lnTo>
                  <a:pt x="3970920" y="143623"/>
                </a:lnTo>
                <a:lnTo>
                  <a:pt x="3910464" y="187858"/>
                </a:lnTo>
                <a:lnTo>
                  <a:pt x="3850753" y="230720"/>
                </a:lnTo>
                <a:lnTo>
                  <a:pt x="3791789" y="272221"/>
                </a:lnTo>
                <a:lnTo>
                  <a:pt x="3733572" y="312374"/>
                </a:lnTo>
                <a:lnTo>
                  <a:pt x="3676102" y="351190"/>
                </a:lnTo>
                <a:lnTo>
                  <a:pt x="3619380" y="388683"/>
                </a:lnTo>
                <a:lnTo>
                  <a:pt x="3563406" y="424865"/>
                </a:lnTo>
                <a:lnTo>
                  <a:pt x="3508182" y="459748"/>
                </a:lnTo>
                <a:lnTo>
                  <a:pt x="3453707" y="493345"/>
                </a:lnTo>
                <a:lnTo>
                  <a:pt x="3399982" y="525668"/>
                </a:lnTo>
                <a:lnTo>
                  <a:pt x="3347008" y="556730"/>
                </a:lnTo>
                <a:lnTo>
                  <a:pt x="3294785" y="586543"/>
                </a:lnTo>
                <a:lnTo>
                  <a:pt x="3243314" y="615120"/>
                </a:lnTo>
                <a:lnTo>
                  <a:pt x="3192594" y="642473"/>
                </a:lnTo>
                <a:lnTo>
                  <a:pt x="3142627" y="668615"/>
                </a:lnTo>
                <a:lnTo>
                  <a:pt x="3093414" y="693558"/>
                </a:lnTo>
                <a:lnTo>
                  <a:pt x="3044954" y="717315"/>
                </a:lnTo>
                <a:lnTo>
                  <a:pt x="2997248" y="739897"/>
                </a:lnTo>
                <a:lnTo>
                  <a:pt x="2950297" y="761319"/>
                </a:lnTo>
                <a:lnTo>
                  <a:pt x="2904101" y="781591"/>
                </a:lnTo>
                <a:lnTo>
                  <a:pt x="2858661" y="800726"/>
                </a:lnTo>
                <a:lnTo>
                  <a:pt x="2813978" y="818738"/>
                </a:lnTo>
                <a:lnTo>
                  <a:pt x="2770051" y="835638"/>
                </a:lnTo>
                <a:lnTo>
                  <a:pt x="2726881" y="851439"/>
                </a:lnTo>
                <a:lnTo>
                  <a:pt x="2684470" y="866154"/>
                </a:lnTo>
                <a:lnTo>
                  <a:pt x="2642816" y="879794"/>
                </a:lnTo>
                <a:lnTo>
                  <a:pt x="2601922" y="892373"/>
                </a:lnTo>
                <a:lnTo>
                  <a:pt x="2561787" y="903902"/>
                </a:lnTo>
                <a:lnTo>
                  <a:pt x="2522411" y="914395"/>
                </a:lnTo>
                <a:lnTo>
                  <a:pt x="2483797" y="923863"/>
                </a:lnTo>
                <a:lnTo>
                  <a:pt x="2445943" y="932319"/>
                </a:lnTo>
                <a:lnTo>
                  <a:pt x="2372520" y="946247"/>
                </a:lnTo>
                <a:lnTo>
                  <a:pt x="2302148" y="956277"/>
                </a:lnTo>
                <a:lnTo>
                  <a:pt x="2234829" y="962509"/>
                </a:lnTo>
                <a:lnTo>
                  <a:pt x="2170569" y="965044"/>
                </a:lnTo>
                <a:lnTo>
                  <a:pt x="2109371" y="963980"/>
                </a:lnTo>
                <a:lnTo>
                  <a:pt x="2051241" y="959417"/>
                </a:lnTo>
                <a:lnTo>
                  <a:pt x="1996181" y="951456"/>
                </a:lnTo>
                <a:lnTo>
                  <a:pt x="1944195" y="940196"/>
                </a:lnTo>
                <a:lnTo>
                  <a:pt x="1895289" y="925737"/>
                </a:lnTo>
                <a:lnTo>
                  <a:pt x="1849467" y="908178"/>
                </a:lnTo>
                <a:lnTo>
                  <a:pt x="1806732" y="887620"/>
                </a:lnTo>
                <a:lnTo>
                  <a:pt x="1767088" y="864162"/>
                </a:lnTo>
                <a:lnTo>
                  <a:pt x="1730540" y="837904"/>
                </a:lnTo>
                <a:lnTo>
                  <a:pt x="1697092" y="808946"/>
                </a:lnTo>
                <a:lnTo>
                  <a:pt x="1666748" y="777387"/>
                </a:lnTo>
                <a:lnTo>
                  <a:pt x="1639512" y="743327"/>
                </a:lnTo>
                <a:lnTo>
                  <a:pt x="1594780" y="678705"/>
                </a:lnTo>
                <a:lnTo>
                  <a:pt x="1557643" y="618420"/>
                </a:lnTo>
                <a:lnTo>
                  <a:pt x="1527717" y="562320"/>
                </a:lnTo>
                <a:lnTo>
                  <a:pt x="1504620" y="510251"/>
                </a:lnTo>
                <a:lnTo>
                  <a:pt x="1487968" y="462064"/>
                </a:lnTo>
                <a:lnTo>
                  <a:pt x="1477376" y="417605"/>
                </a:lnTo>
                <a:lnTo>
                  <a:pt x="1472463" y="376722"/>
                </a:lnTo>
                <a:lnTo>
                  <a:pt x="1472845" y="339264"/>
                </a:lnTo>
                <a:lnTo>
                  <a:pt x="1487959" y="274013"/>
                </a:lnTo>
                <a:lnTo>
                  <a:pt x="1519652" y="220637"/>
                </a:lnTo>
                <a:lnTo>
                  <a:pt x="1564855" y="177920"/>
                </a:lnTo>
                <a:lnTo>
                  <a:pt x="1620503" y="144644"/>
                </a:lnTo>
                <a:lnTo>
                  <a:pt x="1683529" y="119596"/>
                </a:lnTo>
                <a:lnTo>
                  <a:pt x="1739774" y="106125"/>
                </a:lnTo>
                <a:lnTo>
                  <a:pt x="1789748" y="111593"/>
                </a:lnTo>
                <a:lnTo>
                  <a:pt x="1843368" y="132598"/>
                </a:lnTo>
                <a:lnTo>
                  <a:pt x="1898413" y="167349"/>
                </a:lnTo>
                <a:lnTo>
                  <a:pt x="1952661" y="214056"/>
                </a:lnTo>
                <a:lnTo>
                  <a:pt x="2003892" y="270926"/>
                </a:lnTo>
                <a:lnTo>
                  <a:pt x="2027680" y="302613"/>
                </a:lnTo>
                <a:lnTo>
                  <a:pt x="2049882" y="336169"/>
                </a:lnTo>
                <a:lnTo>
                  <a:pt x="2070217" y="371371"/>
                </a:lnTo>
                <a:lnTo>
                  <a:pt x="2088410" y="407994"/>
                </a:lnTo>
                <a:lnTo>
                  <a:pt x="2104181" y="445815"/>
                </a:lnTo>
                <a:lnTo>
                  <a:pt x="2117254" y="484610"/>
                </a:lnTo>
                <a:lnTo>
                  <a:pt x="2127351" y="524155"/>
                </a:lnTo>
                <a:lnTo>
                  <a:pt x="2134194" y="564227"/>
                </a:lnTo>
                <a:lnTo>
                  <a:pt x="2137505" y="604600"/>
                </a:lnTo>
                <a:lnTo>
                  <a:pt x="2137006" y="645052"/>
                </a:lnTo>
                <a:lnTo>
                  <a:pt x="2132420" y="685359"/>
                </a:lnTo>
                <a:lnTo>
                  <a:pt x="2123470" y="725296"/>
                </a:lnTo>
                <a:lnTo>
                  <a:pt x="2109876" y="764640"/>
                </a:lnTo>
                <a:lnTo>
                  <a:pt x="2091363" y="803166"/>
                </a:lnTo>
                <a:lnTo>
                  <a:pt x="2067651" y="840652"/>
                </a:lnTo>
                <a:lnTo>
                  <a:pt x="2038464" y="876873"/>
                </a:lnTo>
                <a:lnTo>
                  <a:pt x="2003523" y="911605"/>
                </a:lnTo>
                <a:lnTo>
                  <a:pt x="1962551" y="944625"/>
                </a:lnTo>
                <a:lnTo>
                  <a:pt x="1934252" y="965460"/>
                </a:lnTo>
                <a:lnTo>
                  <a:pt x="1906130" y="986579"/>
                </a:lnTo>
                <a:lnTo>
                  <a:pt x="1878124" y="1007945"/>
                </a:lnTo>
                <a:lnTo>
                  <a:pt x="1850172" y="1029520"/>
                </a:lnTo>
                <a:lnTo>
                  <a:pt x="1822215" y="1051266"/>
                </a:lnTo>
                <a:lnTo>
                  <a:pt x="1794190" y="1073145"/>
                </a:lnTo>
                <a:lnTo>
                  <a:pt x="1766038" y="1095120"/>
                </a:lnTo>
                <a:lnTo>
                  <a:pt x="1709106" y="1139205"/>
                </a:lnTo>
                <a:lnTo>
                  <a:pt x="1650932" y="1183217"/>
                </a:lnTo>
                <a:lnTo>
                  <a:pt x="1591030" y="1226853"/>
                </a:lnTo>
                <a:lnTo>
                  <a:pt x="1528911" y="1269811"/>
                </a:lnTo>
                <a:lnTo>
                  <a:pt x="1496869" y="1290941"/>
                </a:lnTo>
                <a:lnTo>
                  <a:pt x="1464090" y="1311788"/>
                </a:lnTo>
                <a:lnTo>
                  <a:pt x="1430513" y="1332314"/>
                </a:lnTo>
                <a:lnTo>
                  <a:pt x="1396078" y="1352481"/>
                </a:lnTo>
                <a:lnTo>
                  <a:pt x="1360723" y="1372251"/>
                </a:lnTo>
                <a:lnTo>
                  <a:pt x="1324389" y="1391586"/>
                </a:lnTo>
                <a:lnTo>
                  <a:pt x="1287013" y="1410449"/>
                </a:lnTo>
                <a:lnTo>
                  <a:pt x="1248535" y="1428802"/>
                </a:lnTo>
                <a:lnTo>
                  <a:pt x="1208895" y="1446606"/>
                </a:lnTo>
                <a:lnTo>
                  <a:pt x="1168031" y="1463824"/>
                </a:lnTo>
                <a:lnTo>
                  <a:pt x="1125882" y="1480419"/>
                </a:lnTo>
                <a:lnTo>
                  <a:pt x="1082387" y="1496351"/>
                </a:lnTo>
                <a:lnTo>
                  <a:pt x="1037486" y="1511584"/>
                </a:lnTo>
                <a:lnTo>
                  <a:pt x="991118" y="1526080"/>
                </a:lnTo>
                <a:lnTo>
                  <a:pt x="943222" y="1539800"/>
                </a:lnTo>
                <a:lnTo>
                  <a:pt x="893737" y="1552706"/>
                </a:lnTo>
                <a:lnTo>
                  <a:pt x="842602" y="1564762"/>
                </a:lnTo>
                <a:lnTo>
                  <a:pt x="789756" y="1575929"/>
                </a:lnTo>
                <a:lnTo>
                  <a:pt x="735138" y="1586169"/>
                </a:lnTo>
                <a:lnTo>
                  <a:pt x="678688" y="1595444"/>
                </a:lnTo>
                <a:lnTo>
                  <a:pt x="620344" y="1603716"/>
                </a:lnTo>
                <a:lnTo>
                  <a:pt x="560046" y="1610949"/>
                </a:lnTo>
                <a:lnTo>
                  <a:pt x="497733" y="1617103"/>
                </a:lnTo>
                <a:lnTo>
                  <a:pt x="433344" y="1622140"/>
                </a:lnTo>
                <a:lnTo>
                  <a:pt x="366817" y="1626024"/>
                </a:lnTo>
                <a:lnTo>
                  <a:pt x="298093" y="1628716"/>
                </a:lnTo>
                <a:lnTo>
                  <a:pt x="227110" y="1630178"/>
                </a:lnTo>
                <a:lnTo>
                  <a:pt x="153807" y="1630373"/>
                </a:lnTo>
                <a:lnTo>
                  <a:pt x="78124" y="1629262"/>
                </a:lnTo>
                <a:lnTo>
                  <a:pt x="0" y="1626808"/>
                </a:lnTo>
              </a:path>
            </a:pathLst>
          </a:custGeom>
          <a:ln w="28337">
            <a:solidFill>
              <a:srgbClr val="FFE6D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9610" y="2700527"/>
            <a:ext cx="2626613" cy="34968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08689" y="294592"/>
            <a:ext cx="901192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0000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800" y="228600"/>
            <a:ext cx="11594592" cy="24688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063489" y="1824227"/>
            <a:ext cx="3835400" cy="714375"/>
          </a:xfrm>
          <a:custGeom>
            <a:avLst/>
            <a:gdLst/>
            <a:ahLst/>
            <a:cxnLst/>
            <a:rect l="l" t="t" r="r" b="b"/>
            <a:pathLst>
              <a:path w="3835400" h="714375">
                <a:moveTo>
                  <a:pt x="3835146" y="0"/>
                </a:moveTo>
                <a:lnTo>
                  <a:pt x="3826637" y="0"/>
                </a:lnTo>
                <a:lnTo>
                  <a:pt x="3665067" y="20078"/>
                </a:lnTo>
                <a:lnTo>
                  <a:pt x="3500666" y="42392"/>
                </a:lnTo>
                <a:lnTo>
                  <a:pt x="3333419" y="66941"/>
                </a:lnTo>
                <a:lnTo>
                  <a:pt x="3160522" y="91478"/>
                </a:lnTo>
                <a:lnTo>
                  <a:pt x="2984779" y="120484"/>
                </a:lnTo>
                <a:lnTo>
                  <a:pt x="2803359" y="149491"/>
                </a:lnTo>
                <a:lnTo>
                  <a:pt x="2619121" y="182956"/>
                </a:lnTo>
                <a:lnTo>
                  <a:pt x="2429205" y="216433"/>
                </a:lnTo>
                <a:lnTo>
                  <a:pt x="2086229" y="281139"/>
                </a:lnTo>
                <a:lnTo>
                  <a:pt x="1751749" y="339140"/>
                </a:lnTo>
                <a:lnTo>
                  <a:pt x="1431442" y="392696"/>
                </a:lnTo>
                <a:lnTo>
                  <a:pt x="1122476" y="444017"/>
                </a:lnTo>
                <a:lnTo>
                  <a:pt x="827684" y="488645"/>
                </a:lnTo>
                <a:lnTo>
                  <a:pt x="541388" y="528802"/>
                </a:lnTo>
                <a:lnTo>
                  <a:pt x="266446" y="566737"/>
                </a:lnTo>
                <a:lnTo>
                  <a:pt x="0" y="600202"/>
                </a:lnTo>
                <a:lnTo>
                  <a:pt x="184238" y="620280"/>
                </a:lnTo>
                <a:lnTo>
                  <a:pt x="359981" y="638136"/>
                </a:lnTo>
                <a:lnTo>
                  <a:pt x="530059" y="653745"/>
                </a:lnTo>
                <a:lnTo>
                  <a:pt x="697293" y="667143"/>
                </a:lnTo>
                <a:lnTo>
                  <a:pt x="858862" y="680529"/>
                </a:lnTo>
                <a:lnTo>
                  <a:pt x="1014768" y="689444"/>
                </a:lnTo>
                <a:lnTo>
                  <a:pt x="1164996" y="698373"/>
                </a:lnTo>
                <a:lnTo>
                  <a:pt x="1312392" y="705065"/>
                </a:lnTo>
                <a:lnTo>
                  <a:pt x="1456956" y="709536"/>
                </a:lnTo>
                <a:lnTo>
                  <a:pt x="1729066" y="713994"/>
                </a:lnTo>
                <a:lnTo>
                  <a:pt x="1859457" y="713994"/>
                </a:lnTo>
                <a:lnTo>
                  <a:pt x="2111730" y="709536"/>
                </a:lnTo>
                <a:lnTo>
                  <a:pt x="2230780" y="705065"/>
                </a:lnTo>
                <a:lnTo>
                  <a:pt x="2346998" y="698373"/>
                </a:lnTo>
                <a:lnTo>
                  <a:pt x="2457551" y="691680"/>
                </a:lnTo>
                <a:lnTo>
                  <a:pt x="2568092" y="682752"/>
                </a:lnTo>
                <a:lnTo>
                  <a:pt x="2777858" y="660450"/>
                </a:lnTo>
                <a:lnTo>
                  <a:pt x="2976270" y="633666"/>
                </a:lnTo>
                <a:lnTo>
                  <a:pt x="3163354" y="602437"/>
                </a:lnTo>
                <a:lnTo>
                  <a:pt x="3254057" y="584581"/>
                </a:lnTo>
                <a:lnTo>
                  <a:pt x="3341928" y="566737"/>
                </a:lnTo>
                <a:lnTo>
                  <a:pt x="3512007" y="526567"/>
                </a:lnTo>
                <a:lnTo>
                  <a:pt x="3673576" y="481939"/>
                </a:lnTo>
                <a:lnTo>
                  <a:pt x="3829469" y="435089"/>
                </a:lnTo>
                <a:lnTo>
                  <a:pt x="3835146" y="432854"/>
                </a:lnTo>
                <a:lnTo>
                  <a:pt x="3835146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492245" y="1696211"/>
            <a:ext cx="7393305" cy="850900"/>
          </a:xfrm>
          <a:custGeom>
            <a:avLst/>
            <a:gdLst/>
            <a:ahLst/>
            <a:cxnLst/>
            <a:rect l="l" t="t" r="r" b="b"/>
            <a:pathLst>
              <a:path w="7393305" h="850900">
                <a:moveTo>
                  <a:pt x="1136713" y="0"/>
                </a:moveTo>
                <a:lnTo>
                  <a:pt x="912774" y="0"/>
                </a:lnTo>
                <a:lnTo>
                  <a:pt x="703008" y="4457"/>
                </a:lnTo>
                <a:lnTo>
                  <a:pt x="507415" y="11163"/>
                </a:lnTo>
                <a:lnTo>
                  <a:pt x="325996" y="22313"/>
                </a:lnTo>
                <a:lnTo>
                  <a:pt x="155905" y="35712"/>
                </a:lnTo>
                <a:lnTo>
                  <a:pt x="0" y="53568"/>
                </a:lnTo>
                <a:lnTo>
                  <a:pt x="218274" y="73660"/>
                </a:lnTo>
                <a:lnTo>
                  <a:pt x="445046" y="95973"/>
                </a:lnTo>
                <a:lnTo>
                  <a:pt x="680326" y="124993"/>
                </a:lnTo>
                <a:lnTo>
                  <a:pt x="924115" y="156235"/>
                </a:lnTo>
                <a:lnTo>
                  <a:pt x="1176401" y="194183"/>
                </a:lnTo>
                <a:lnTo>
                  <a:pt x="1437195" y="234365"/>
                </a:lnTo>
                <a:lnTo>
                  <a:pt x="1709331" y="278993"/>
                </a:lnTo>
                <a:lnTo>
                  <a:pt x="1987130" y="330339"/>
                </a:lnTo>
                <a:lnTo>
                  <a:pt x="2488869" y="421843"/>
                </a:lnTo>
                <a:lnTo>
                  <a:pt x="2965107" y="502196"/>
                </a:lnTo>
                <a:lnTo>
                  <a:pt x="3412985" y="575856"/>
                </a:lnTo>
                <a:lnTo>
                  <a:pt x="3631260" y="607098"/>
                </a:lnTo>
                <a:lnTo>
                  <a:pt x="3838194" y="638352"/>
                </a:lnTo>
                <a:lnTo>
                  <a:pt x="4042295" y="667372"/>
                </a:lnTo>
                <a:lnTo>
                  <a:pt x="4240720" y="691921"/>
                </a:lnTo>
                <a:lnTo>
                  <a:pt x="4433481" y="716470"/>
                </a:lnTo>
                <a:lnTo>
                  <a:pt x="4620577" y="738797"/>
                </a:lnTo>
                <a:lnTo>
                  <a:pt x="4801997" y="756653"/>
                </a:lnTo>
                <a:lnTo>
                  <a:pt x="4977752" y="774509"/>
                </a:lnTo>
                <a:lnTo>
                  <a:pt x="5147830" y="790130"/>
                </a:lnTo>
                <a:lnTo>
                  <a:pt x="5315077" y="805751"/>
                </a:lnTo>
                <a:lnTo>
                  <a:pt x="5476659" y="816914"/>
                </a:lnTo>
                <a:lnTo>
                  <a:pt x="5632564" y="825842"/>
                </a:lnTo>
                <a:lnTo>
                  <a:pt x="5782805" y="834771"/>
                </a:lnTo>
                <a:lnTo>
                  <a:pt x="5930214" y="841463"/>
                </a:lnTo>
                <a:lnTo>
                  <a:pt x="6213678" y="850392"/>
                </a:lnTo>
                <a:lnTo>
                  <a:pt x="6477317" y="850392"/>
                </a:lnTo>
                <a:lnTo>
                  <a:pt x="6726770" y="845921"/>
                </a:lnTo>
                <a:lnTo>
                  <a:pt x="6845820" y="841463"/>
                </a:lnTo>
                <a:lnTo>
                  <a:pt x="6962051" y="834771"/>
                </a:lnTo>
                <a:lnTo>
                  <a:pt x="7075436" y="825842"/>
                </a:lnTo>
                <a:lnTo>
                  <a:pt x="7290879" y="807986"/>
                </a:lnTo>
                <a:lnTo>
                  <a:pt x="7392924" y="796823"/>
                </a:lnTo>
                <a:lnTo>
                  <a:pt x="7231341" y="781202"/>
                </a:lnTo>
                <a:lnTo>
                  <a:pt x="7064095" y="765581"/>
                </a:lnTo>
                <a:lnTo>
                  <a:pt x="6715429" y="727633"/>
                </a:lnTo>
                <a:lnTo>
                  <a:pt x="6346913" y="680758"/>
                </a:lnTo>
                <a:lnTo>
                  <a:pt x="5958560" y="629424"/>
                </a:lnTo>
                <a:lnTo>
                  <a:pt x="5547525" y="566928"/>
                </a:lnTo>
                <a:lnTo>
                  <a:pt x="5113820" y="497738"/>
                </a:lnTo>
                <a:lnTo>
                  <a:pt x="4657432" y="417385"/>
                </a:lnTo>
                <a:lnTo>
                  <a:pt x="4175531" y="330339"/>
                </a:lnTo>
                <a:lnTo>
                  <a:pt x="3985602" y="296849"/>
                </a:lnTo>
                <a:lnTo>
                  <a:pt x="3801351" y="263372"/>
                </a:lnTo>
                <a:lnTo>
                  <a:pt x="3444176" y="205346"/>
                </a:lnTo>
                <a:lnTo>
                  <a:pt x="3271253" y="180797"/>
                </a:lnTo>
                <a:lnTo>
                  <a:pt x="3104007" y="156235"/>
                </a:lnTo>
                <a:lnTo>
                  <a:pt x="2939592" y="133921"/>
                </a:lnTo>
                <a:lnTo>
                  <a:pt x="2778010" y="113830"/>
                </a:lnTo>
                <a:lnTo>
                  <a:pt x="2622105" y="95973"/>
                </a:lnTo>
                <a:lnTo>
                  <a:pt x="2466200" y="80352"/>
                </a:lnTo>
                <a:lnTo>
                  <a:pt x="2171382" y="51333"/>
                </a:lnTo>
                <a:lnTo>
                  <a:pt x="1890750" y="31242"/>
                </a:lnTo>
                <a:lnTo>
                  <a:pt x="1627124" y="15621"/>
                </a:lnTo>
                <a:lnTo>
                  <a:pt x="1374838" y="4457"/>
                </a:lnTo>
                <a:lnTo>
                  <a:pt x="1136713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772280" y="1708781"/>
            <a:ext cx="7290434" cy="774700"/>
          </a:xfrm>
          <a:custGeom>
            <a:avLst/>
            <a:gdLst/>
            <a:ahLst/>
            <a:cxnLst/>
            <a:rect l="l" t="t" r="r" b="b"/>
            <a:pathLst>
              <a:path w="7290434" h="774700">
                <a:moveTo>
                  <a:pt x="0" y="78092"/>
                </a:moveTo>
                <a:lnTo>
                  <a:pt x="25514" y="73634"/>
                </a:lnTo>
                <a:lnTo>
                  <a:pt x="102031" y="62471"/>
                </a:lnTo>
                <a:lnTo>
                  <a:pt x="232422" y="46850"/>
                </a:lnTo>
                <a:lnTo>
                  <a:pt x="317449" y="37934"/>
                </a:lnTo>
                <a:lnTo>
                  <a:pt x="416661" y="29006"/>
                </a:lnTo>
                <a:lnTo>
                  <a:pt x="527202" y="22313"/>
                </a:lnTo>
                <a:lnTo>
                  <a:pt x="654748" y="15621"/>
                </a:lnTo>
                <a:lnTo>
                  <a:pt x="793635" y="8928"/>
                </a:lnTo>
                <a:lnTo>
                  <a:pt x="949515" y="4470"/>
                </a:lnTo>
                <a:lnTo>
                  <a:pt x="1119581" y="2235"/>
                </a:lnTo>
                <a:lnTo>
                  <a:pt x="1303820" y="0"/>
                </a:lnTo>
                <a:lnTo>
                  <a:pt x="1502232" y="2235"/>
                </a:lnTo>
                <a:lnTo>
                  <a:pt x="1714804" y="6692"/>
                </a:lnTo>
                <a:lnTo>
                  <a:pt x="1944395" y="15621"/>
                </a:lnTo>
                <a:lnTo>
                  <a:pt x="2188146" y="26771"/>
                </a:lnTo>
                <a:lnTo>
                  <a:pt x="2446083" y="44627"/>
                </a:lnTo>
                <a:lnTo>
                  <a:pt x="2721013" y="64706"/>
                </a:lnTo>
                <a:lnTo>
                  <a:pt x="3012960" y="89242"/>
                </a:lnTo>
                <a:lnTo>
                  <a:pt x="3319068" y="118249"/>
                </a:lnTo>
                <a:lnTo>
                  <a:pt x="3642194" y="153949"/>
                </a:lnTo>
                <a:lnTo>
                  <a:pt x="3979481" y="194106"/>
                </a:lnTo>
                <a:lnTo>
                  <a:pt x="4333786" y="240957"/>
                </a:lnTo>
                <a:lnTo>
                  <a:pt x="4705096" y="296735"/>
                </a:lnTo>
                <a:lnTo>
                  <a:pt x="5093398" y="356984"/>
                </a:lnTo>
                <a:lnTo>
                  <a:pt x="5498719" y="423913"/>
                </a:lnTo>
                <a:lnTo>
                  <a:pt x="5921044" y="499770"/>
                </a:lnTo>
                <a:lnTo>
                  <a:pt x="6360375" y="582320"/>
                </a:lnTo>
                <a:lnTo>
                  <a:pt x="6816712" y="673798"/>
                </a:lnTo>
                <a:lnTo>
                  <a:pt x="7290054" y="77419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479410" y="1695069"/>
            <a:ext cx="4411345" cy="652780"/>
          </a:xfrm>
          <a:custGeom>
            <a:avLst/>
            <a:gdLst/>
            <a:ahLst/>
            <a:cxnLst/>
            <a:rect l="l" t="t" r="r" b="b"/>
            <a:pathLst>
              <a:path w="4411345" h="652780">
                <a:moveTo>
                  <a:pt x="0" y="652272"/>
                </a:moveTo>
                <a:lnTo>
                  <a:pt x="127571" y="625462"/>
                </a:lnTo>
                <a:lnTo>
                  <a:pt x="476275" y="556221"/>
                </a:lnTo>
                <a:lnTo>
                  <a:pt x="717245" y="509308"/>
                </a:lnTo>
                <a:lnTo>
                  <a:pt x="995070" y="457936"/>
                </a:lnTo>
                <a:lnTo>
                  <a:pt x="1304086" y="402082"/>
                </a:lnTo>
                <a:lnTo>
                  <a:pt x="1635785" y="341769"/>
                </a:lnTo>
                <a:lnTo>
                  <a:pt x="1987321" y="283692"/>
                </a:lnTo>
                <a:lnTo>
                  <a:pt x="2347353" y="225615"/>
                </a:lnTo>
                <a:lnTo>
                  <a:pt x="2715907" y="172008"/>
                </a:lnTo>
                <a:lnTo>
                  <a:pt x="3081616" y="120624"/>
                </a:lnTo>
                <a:lnTo>
                  <a:pt x="3263049" y="98285"/>
                </a:lnTo>
                <a:lnTo>
                  <a:pt x="3438817" y="75946"/>
                </a:lnTo>
                <a:lnTo>
                  <a:pt x="3614585" y="58077"/>
                </a:lnTo>
                <a:lnTo>
                  <a:pt x="3784688" y="40208"/>
                </a:lnTo>
                <a:lnTo>
                  <a:pt x="3951947" y="26809"/>
                </a:lnTo>
                <a:lnTo>
                  <a:pt x="4110710" y="15633"/>
                </a:lnTo>
                <a:lnTo>
                  <a:pt x="4263796" y="6705"/>
                </a:lnTo>
                <a:lnTo>
                  <a:pt x="441121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81940" y="1679445"/>
            <a:ext cx="11631295" cy="1329690"/>
          </a:xfrm>
          <a:custGeom>
            <a:avLst/>
            <a:gdLst/>
            <a:ahLst/>
            <a:cxnLst/>
            <a:rect l="l" t="t" r="r" b="b"/>
            <a:pathLst>
              <a:path w="11631295" h="1329689">
                <a:moveTo>
                  <a:pt x="2074760" y="0"/>
                </a:moveTo>
                <a:lnTo>
                  <a:pt x="1870405" y="0"/>
                </a:lnTo>
                <a:lnTo>
                  <a:pt x="1677403" y="4470"/>
                </a:lnTo>
                <a:lnTo>
                  <a:pt x="1495755" y="11163"/>
                </a:lnTo>
                <a:lnTo>
                  <a:pt x="1325460" y="22313"/>
                </a:lnTo>
                <a:lnTo>
                  <a:pt x="1166520" y="33464"/>
                </a:lnTo>
                <a:lnTo>
                  <a:pt x="1016101" y="49085"/>
                </a:lnTo>
                <a:lnTo>
                  <a:pt x="879855" y="64706"/>
                </a:lnTo>
                <a:lnTo>
                  <a:pt x="752132" y="82549"/>
                </a:lnTo>
                <a:lnTo>
                  <a:pt x="638606" y="102628"/>
                </a:lnTo>
                <a:lnTo>
                  <a:pt x="530758" y="120472"/>
                </a:lnTo>
                <a:lnTo>
                  <a:pt x="437095" y="140550"/>
                </a:lnTo>
                <a:lnTo>
                  <a:pt x="275310" y="178485"/>
                </a:lnTo>
                <a:lnTo>
                  <a:pt x="210032" y="196329"/>
                </a:lnTo>
                <a:lnTo>
                  <a:pt x="68122" y="240957"/>
                </a:lnTo>
                <a:lnTo>
                  <a:pt x="0" y="267728"/>
                </a:lnTo>
                <a:lnTo>
                  <a:pt x="0" y="1329689"/>
                </a:lnTo>
                <a:lnTo>
                  <a:pt x="11625491" y="1329689"/>
                </a:lnTo>
                <a:lnTo>
                  <a:pt x="11631168" y="1322997"/>
                </a:lnTo>
                <a:lnTo>
                  <a:pt x="11631168" y="568909"/>
                </a:lnTo>
                <a:lnTo>
                  <a:pt x="11625491" y="571144"/>
                </a:lnTo>
                <a:lnTo>
                  <a:pt x="11517642" y="604608"/>
                </a:lnTo>
                <a:lnTo>
                  <a:pt x="11409781" y="635838"/>
                </a:lnTo>
                <a:lnTo>
                  <a:pt x="11296256" y="664844"/>
                </a:lnTo>
                <a:lnTo>
                  <a:pt x="11179886" y="691616"/>
                </a:lnTo>
                <a:lnTo>
                  <a:pt x="11060684" y="718388"/>
                </a:lnTo>
                <a:lnTo>
                  <a:pt x="10935792" y="742937"/>
                </a:lnTo>
                <a:lnTo>
                  <a:pt x="10808068" y="763015"/>
                </a:lnTo>
                <a:lnTo>
                  <a:pt x="10674680" y="783094"/>
                </a:lnTo>
                <a:lnTo>
                  <a:pt x="10535602" y="800938"/>
                </a:lnTo>
                <a:lnTo>
                  <a:pt x="10390847" y="814323"/>
                </a:lnTo>
                <a:lnTo>
                  <a:pt x="10240429" y="827709"/>
                </a:lnTo>
                <a:lnTo>
                  <a:pt x="10084320" y="836637"/>
                </a:lnTo>
                <a:lnTo>
                  <a:pt x="9922535" y="845565"/>
                </a:lnTo>
                <a:lnTo>
                  <a:pt x="9752241" y="850023"/>
                </a:lnTo>
                <a:lnTo>
                  <a:pt x="9576269" y="850023"/>
                </a:lnTo>
                <a:lnTo>
                  <a:pt x="9391789" y="847788"/>
                </a:lnTo>
                <a:lnTo>
                  <a:pt x="9198787" y="843330"/>
                </a:lnTo>
                <a:lnTo>
                  <a:pt x="9000109" y="836637"/>
                </a:lnTo>
                <a:lnTo>
                  <a:pt x="8792908" y="825487"/>
                </a:lnTo>
                <a:lnTo>
                  <a:pt x="8574366" y="809866"/>
                </a:lnTo>
                <a:lnTo>
                  <a:pt x="8347303" y="792010"/>
                </a:lnTo>
                <a:lnTo>
                  <a:pt x="8111731" y="769708"/>
                </a:lnTo>
                <a:lnTo>
                  <a:pt x="7867637" y="745159"/>
                </a:lnTo>
                <a:lnTo>
                  <a:pt x="7612202" y="716165"/>
                </a:lnTo>
                <a:lnTo>
                  <a:pt x="7345400" y="682701"/>
                </a:lnTo>
                <a:lnTo>
                  <a:pt x="7070090" y="644766"/>
                </a:lnTo>
                <a:lnTo>
                  <a:pt x="6780593" y="602373"/>
                </a:lnTo>
                <a:lnTo>
                  <a:pt x="6482575" y="557758"/>
                </a:lnTo>
                <a:lnTo>
                  <a:pt x="6170371" y="506450"/>
                </a:lnTo>
                <a:lnTo>
                  <a:pt x="5849645" y="452894"/>
                </a:lnTo>
                <a:lnTo>
                  <a:pt x="5514733" y="394893"/>
                </a:lnTo>
                <a:lnTo>
                  <a:pt x="5165623" y="330199"/>
                </a:lnTo>
                <a:lnTo>
                  <a:pt x="4819357" y="267728"/>
                </a:lnTo>
                <a:lnTo>
                  <a:pt x="4484446" y="214185"/>
                </a:lnTo>
                <a:lnTo>
                  <a:pt x="4163720" y="165099"/>
                </a:lnTo>
                <a:lnTo>
                  <a:pt x="3857193" y="124942"/>
                </a:lnTo>
                <a:lnTo>
                  <a:pt x="3564851" y="91478"/>
                </a:lnTo>
                <a:lnTo>
                  <a:pt x="3283864" y="62471"/>
                </a:lnTo>
                <a:lnTo>
                  <a:pt x="3017062" y="40157"/>
                </a:lnTo>
                <a:lnTo>
                  <a:pt x="2764459" y="22313"/>
                </a:lnTo>
                <a:lnTo>
                  <a:pt x="2520365" y="11163"/>
                </a:lnTo>
                <a:lnTo>
                  <a:pt x="2293315" y="2235"/>
                </a:lnTo>
                <a:lnTo>
                  <a:pt x="2074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31991" y="5212377"/>
            <a:ext cx="4160520" cy="1630680"/>
          </a:xfrm>
          <a:custGeom>
            <a:avLst/>
            <a:gdLst/>
            <a:ahLst/>
            <a:cxnLst/>
            <a:rect l="l" t="t" r="r" b="b"/>
            <a:pathLst>
              <a:path w="4160520" h="1630679">
                <a:moveTo>
                  <a:pt x="4160007" y="0"/>
                </a:moveTo>
                <a:lnTo>
                  <a:pt x="4094069" y="50982"/>
                </a:lnTo>
                <a:lnTo>
                  <a:pt x="4032122" y="98002"/>
                </a:lnTo>
                <a:lnTo>
                  <a:pt x="3970920" y="143623"/>
                </a:lnTo>
                <a:lnTo>
                  <a:pt x="3910464" y="187858"/>
                </a:lnTo>
                <a:lnTo>
                  <a:pt x="3850753" y="230720"/>
                </a:lnTo>
                <a:lnTo>
                  <a:pt x="3791789" y="272221"/>
                </a:lnTo>
                <a:lnTo>
                  <a:pt x="3733572" y="312374"/>
                </a:lnTo>
                <a:lnTo>
                  <a:pt x="3676102" y="351190"/>
                </a:lnTo>
                <a:lnTo>
                  <a:pt x="3619380" y="388683"/>
                </a:lnTo>
                <a:lnTo>
                  <a:pt x="3563406" y="424865"/>
                </a:lnTo>
                <a:lnTo>
                  <a:pt x="3508182" y="459748"/>
                </a:lnTo>
                <a:lnTo>
                  <a:pt x="3453707" y="493345"/>
                </a:lnTo>
                <a:lnTo>
                  <a:pt x="3399982" y="525668"/>
                </a:lnTo>
                <a:lnTo>
                  <a:pt x="3347008" y="556730"/>
                </a:lnTo>
                <a:lnTo>
                  <a:pt x="3294785" y="586543"/>
                </a:lnTo>
                <a:lnTo>
                  <a:pt x="3243314" y="615120"/>
                </a:lnTo>
                <a:lnTo>
                  <a:pt x="3192594" y="642473"/>
                </a:lnTo>
                <a:lnTo>
                  <a:pt x="3142627" y="668615"/>
                </a:lnTo>
                <a:lnTo>
                  <a:pt x="3093414" y="693558"/>
                </a:lnTo>
                <a:lnTo>
                  <a:pt x="3044954" y="717315"/>
                </a:lnTo>
                <a:lnTo>
                  <a:pt x="2997248" y="739897"/>
                </a:lnTo>
                <a:lnTo>
                  <a:pt x="2950297" y="761319"/>
                </a:lnTo>
                <a:lnTo>
                  <a:pt x="2904101" y="781591"/>
                </a:lnTo>
                <a:lnTo>
                  <a:pt x="2858661" y="800726"/>
                </a:lnTo>
                <a:lnTo>
                  <a:pt x="2813978" y="818738"/>
                </a:lnTo>
                <a:lnTo>
                  <a:pt x="2770051" y="835638"/>
                </a:lnTo>
                <a:lnTo>
                  <a:pt x="2726881" y="851439"/>
                </a:lnTo>
                <a:lnTo>
                  <a:pt x="2684470" y="866154"/>
                </a:lnTo>
                <a:lnTo>
                  <a:pt x="2642816" y="879794"/>
                </a:lnTo>
                <a:lnTo>
                  <a:pt x="2601922" y="892373"/>
                </a:lnTo>
                <a:lnTo>
                  <a:pt x="2561787" y="903902"/>
                </a:lnTo>
                <a:lnTo>
                  <a:pt x="2522411" y="914395"/>
                </a:lnTo>
                <a:lnTo>
                  <a:pt x="2483797" y="923863"/>
                </a:lnTo>
                <a:lnTo>
                  <a:pt x="2445943" y="932319"/>
                </a:lnTo>
                <a:lnTo>
                  <a:pt x="2372520" y="946247"/>
                </a:lnTo>
                <a:lnTo>
                  <a:pt x="2302148" y="956277"/>
                </a:lnTo>
                <a:lnTo>
                  <a:pt x="2234829" y="962509"/>
                </a:lnTo>
                <a:lnTo>
                  <a:pt x="2170569" y="965044"/>
                </a:lnTo>
                <a:lnTo>
                  <a:pt x="2109371" y="963980"/>
                </a:lnTo>
                <a:lnTo>
                  <a:pt x="2051241" y="959417"/>
                </a:lnTo>
                <a:lnTo>
                  <a:pt x="1996181" y="951456"/>
                </a:lnTo>
                <a:lnTo>
                  <a:pt x="1944195" y="940196"/>
                </a:lnTo>
                <a:lnTo>
                  <a:pt x="1895289" y="925737"/>
                </a:lnTo>
                <a:lnTo>
                  <a:pt x="1849467" y="908178"/>
                </a:lnTo>
                <a:lnTo>
                  <a:pt x="1806732" y="887620"/>
                </a:lnTo>
                <a:lnTo>
                  <a:pt x="1767088" y="864162"/>
                </a:lnTo>
                <a:lnTo>
                  <a:pt x="1730540" y="837904"/>
                </a:lnTo>
                <a:lnTo>
                  <a:pt x="1697092" y="808946"/>
                </a:lnTo>
                <a:lnTo>
                  <a:pt x="1666748" y="777387"/>
                </a:lnTo>
                <a:lnTo>
                  <a:pt x="1639512" y="743327"/>
                </a:lnTo>
                <a:lnTo>
                  <a:pt x="1594780" y="678705"/>
                </a:lnTo>
                <a:lnTo>
                  <a:pt x="1557643" y="618420"/>
                </a:lnTo>
                <a:lnTo>
                  <a:pt x="1527717" y="562320"/>
                </a:lnTo>
                <a:lnTo>
                  <a:pt x="1504620" y="510251"/>
                </a:lnTo>
                <a:lnTo>
                  <a:pt x="1487968" y="462064"/>
                </a:lnTo>
                <a:lnTo>
                  <a:pt x="1477376" y="417605"/>
                </a:lnTo>
                <a:lnTo>
                  <a:pt x="1472463" y="376722"/>
                </a:lnTo>
                <a:lnTo>
                  <a:pt x="1472845" y="339264"/>
                </a:lnTo>
                <a:lnTo>
                  <a:pt x="1487959" y="274013"/>
                </a:lnTo>
                <a:lnTo>
                  <a:pt x="1519652" y="220637"/>
                </a:lnTo>
                <a:lnTo>
                  <a:pt x="1564855" y="177920"/>
                </a:lnTo>
                <a:lnTo>
                  <a:pt x="1620503" y="144644"/>
                </a:lnTo>
                <a:lnTo>
                  <a:pt x="1683529" y="119596"/>
                </a:lnTo>
                <a:lnTo>
                  <a:pt x="1739774" y="106125"/>
                </a:lnTo>
                <a:lnTo>
                  <a:pt x="1789748" y="111593"/>
                </a:lnTo>
                <a:lnTo>
                  <a:pt x="1843368" y="132598"/>
                </a:lnTo>
                <a:lnTo>
                  <a:pt x="1898413" y="167349"/>
                </a:lnTo>
                <a:lnTo>
                  <a:pt x="1952661" y="214056"/>
                </a:lnTo>
                <a:lnTo>
                  <a:pt x="2003892" y="270926"/>
                </a:lnTo>
                <a:lnTo>
                  <a:pt x="2027680" y="302613"/>
                </a:lnTo>
                <a:lnTo>
                  <a:pt x="2049882" y="336169"/>
                </a:lnTo>
                <a:lnTo>
                  <a:pt x="2070217" y="371371"/>
                </a:lnTo>
                <a:lnTo>
                  <a:pt x="2088410" y="407994"/>
                </a:lnTo>
                <a:lnTo>
                  <a:pt x="2104181" y="445815"/>
                </a:lnTo>
                <a:lnTo>
                  <a:pt x="2117254" y="484610"/>
                </a:lnTo>
                <a:lnTo>
                  <a:pt x="2127351" y="524155"/>
                </a:lnTo>
                <a:lnTo>
                  <a:pt x="2134194" y="564227"/>
                </a:lnTo>
                <a:lnTo>
                  <a:pt x="2137505" y="604600"/>
                </a:lnTo>
                <a:lnTo>
                  <a:pt x="2137006" y="645052"/>
                </a:lnTo>
                <a:lnTo>
                  <a:pt x="2132420" y="685359"/>
                </a:lnTo>
                <a:lnTo>
                  <a:pt x="2123470" y="725296"/>
                </a:lnTo>
                <a:lnTo>
                  <a:pt x="2109876" y="764640"/>
                </a:lnTo>
                <a:lnTo>
                  <a:pt x="2091363" y="803166"/>
                </a:lnTo>
                <a:lnTo>
                  <a:pt x="2067651" y="840652"/>
                </a:lnTo>
                <a:lnTo>
                  <a:pt x="2038464" y="876873"/>
                </a:lnTo>
                <a:lnTo>
                  <a:pt x="2003523" y="911605"/>
                </a:lnTo>
                <a:lnTo>
                  <a:pt x="1962551" y="944625"/>
                </a:lnTo>
                <a:lnTo>
                  <a:pt x="1934252" y="965460"/>
                </a:lnTo>
                <a:lnTo>
                  <a:pt x="1906130" y="986579"/>
                </a:lnTo>
                <a:lnTo>
                  <a:pt x="1878124" y="1007945"/>
                </a:lnTo>
                <a:lnTo>
                  <a:pt x="1850172" y="1029520"/>
                </a:lnTo>
                <a:lnTo>
                  <a:pt x="1822215" y="1051266"/>
                </a:lnTo>
                <a:lnTo>
                  <a:pt x="1794190" y="1073145"/>
                </a:lnTo>
                <a:lnTo>
                  <a:pt x="1766038" y="1095120"/>
                </a:lnTo>
                <a:lnTo>
                  <a:pt x="1709106" y="1139205"/>
                </a:lnTo>
                <a:lnTo>
                  <a:pt x="1650932" y="1183217"/>
                </a:lnTo>
                <a:lnTo>
                  <a:pt x="1591030" y="1226853"/>
                </a:lnTo>
                <a:lnTo>
                  <a:pt x="1528911" y="1269811"/>
                </a:lnTo>
                <a:lnTo>
                  <a:pt x="1496869" y="1290941"/>
                </a:lnTo>
                <a:lnTo>
                  <a:pt x="1464090" y="1311788"/>
                </a:lnTo>
                <a:lnTo>
                  <a:pt x="1430513" y="1332314"/>
                </a:lnTo>
                <a:lnTo>
                  <a:pt x="1396078" y="1352481"/>
                </a:lnTo>
                <a:lnTo>
                  <a:pt x="1360723" y="1372251"/>
                </a:lnTo>
                <a:lnTo>
                  <a:pt x="1324389" y="1391586"/>
                </a:lnTo>
                <a:lnTo>
                  <a:pt x="1287013" y="1410449"/>
                </a:lnTo>
                <a:lnTo>
                  <a:pt x="1248535" y="1428802"/>
                </a:lnTo>
                <a:lnTo>
                  <a:pt x="1208895" y="1446606"/>
                </a:lnTo>
                <a:lnTo>
                  <a:pt x="1168031" y="1463824"/>
                </a:lnTo>
                <a:lnTo>
                  <a:pt x="1125882" y="1480419"/>
                </a:lnTo>
                <a:lnTo>
                  <a:pt x="1082387" y="1496351"/>
                </a:lnTo>
                <a:lnTo>
                  <a:pt x="1037486" y="1511584"/>
                </a:lnTo>
                <a:lnTo>
                  <a:pt x="991118" y="1526080"/>
                </a:lnTo>
                <a:lnTo>
                  <a:pt x="943222" y="1539800"/>
                </a:lnTo>
                <a:lnTo>
                  <a:pt x="893737" y="1552706"/>
                </a:lnTo>
                <a:lnTo>
                  <a:pt x="842602" y="1564762"/>
                </a:lnTo>
                <a:lnTo>
                  <a:pt x="789756" y="1575929"/>
                </a:lnTo>
                <a:lnTo>
                  <a:pt x="735138" y="1586169"/>
                </a:lnTo>
                <a:lnTo>
                  <a:pt x="678688" y="1595444"/>
                </a:lnTo>
                <a:lnTo>
                  <a:pt x="620344" y="1603716"/>
                </a:lnTo>
                <a:lnTo>
                  <a:pt x="560046" y="1610949"/>
                </a:lnTo>
                <a:lnTo>
                  <a:pt x="497733" y="1617103"/>
                </a:lnTo>
                <a:lnTo>
                  <a:pt x="433344" y="1622140"/>
                </a:lnTo>
                <a:lnTo>
                  <a:pt x="366817" y="1626024"/>
                </a:lnTo>
                <a:lnTo>
                  <a:pt x="298093" y="1628716"/>
                </a:lnTo>
                <a:lnTo>
                  <a:pt x="227110" y="1630178"/>
                </a:lnTo>
                <a:lnTo>
                  <a:pt x="153807" y="1630373"/>
                </a:lnTo>
                <a:lnTo>
                  <a:pt x="78124" y="1629262"/>
                </a:lnTo>
                <a:lnTo>
                  <a:pt x="0" y="1626808"/>
                </a:lnTo>
              </a:path>
            </a:pathLst>
          </a:custGeom>
          <a:ln w="28337">
            <a:solidFill>
              <a:srgbClr val="FFE6D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1842" y="265430"/>
            <a:ext cx="6248314" cy="1351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0000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0891" y="1880717"/>
            <a:ext cx="5997575" cy="246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75.jpg"/><Relationship Id="rId7" Type="http://schemas.openxmlformats.org/officeDocument/2006/relationships/image" Target="../media/image79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26" Type="http://schemas.openxmlformats.org/officeDocument/2006/relationships/hyperlink" Target="https://licefryaz.edumsko.ru/activity/volunteer" TargetMode="External"/><Relationship Id="rId3" Type="http://schemas.openxmlformats.org/officeDocument/2006/relationships/image" Target="../media/image87.jpg"/><Relationship Id="rId21" Type="http://schemas.openxmlformats.org/officeDocument/2006/relationships/hyperlink" Target="mailto:yshilka@mail.ru" TargetMode="External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5" Type="http://schemas.openxmlformats.org/officeDocument/2006/relationships/hyperlink" Target="http://infryazino.ru/novosti/nash_gorod/volontyory-fryazinskogo-liceya-otmetili-pervuyu-godovshchinu-svoego-dvizheniya" TargetMode="External"/><Relationship Id="rId2" Type="http://schemas.openxmlformats.org/officeDocument/2006/relationships/image" Target="../media/image86.jpg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24" Type="http://schemas.openxmlformats.org/officeDocument/2006/relationships/hyperlink" Target="https://disk.yandex.ru/i/kKRcjSOmAT-diA" TargetMode="External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23" Type="http://schemas.openxmlformats.org/officeDocument/2006/relationships/hyperlink" Target="https://www.instagram.com/pilipenko575/" TargetMode="External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Relationship Id="rId22" Type="http://schemas.openxmlformats.org/officeDocument/2006/relationships/hyperlink" Target="https://www.instagram.com/volunterfryazino/" TargetMode="External"/><Relationship Id="rId27" Type="http://schemas.openxmlformats.org/officeDocument/2006/relationships/hyperlink" Target="https://disk.yandex.ru/i/5YYWlLlNmYpys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png"/><Relationship Id="rId34" Type="http://schemas.openxmlformats.org/officeDocument/2006/relationships/image" Target="../media/image41.jpg"/><Relationship Id="rId42" Type="http://schemas.openxmlformats.org/officeDocument/2006/relationships/image" Target="../media/image49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6" Type="http://schemas.openxmlformats.org/officeDocument/2006/relationships/image" Target="../media/image23.jpg"/><Relationship Id="rId20" Type="http://schemas.openxmlformats.org/officeDocument/2006/relationships/image" Target="../media/image27.jpg"/><Relationship Id="rId29" Type="http://schemas.openxmlformats.org/officeDocument/2006/relationships/image" Target="../media/image36.png"/><Relationship Id="rId41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jp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jp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jpg"/><Relationship Id="rId4" Type="http://schemas.openxmlformats.org/officeDocument/2006/relationships/image" Target="../media/image11.jp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jpg"/><Relationship Id="rId27" Type="http://schemas.openxmlformats.org/officeDocument/2006/relationships/image" Target="../media/image34.png"/><Relationship Id="rId30" Type="http://schemas.openxmlformats.org/officeDocument/2006/relationships/image" Target="../media/image37.jpg"/><Relationship Id="rId35" Type="http://schemas.openxmlformats.org/officeDocument/2006/relationships/image" Target="../media/image42.jpg"/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jpg"/><Relationship Id="rId38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85915"/>
            <a:chOff x="0" y="0"/>
            <a:chExt cx="12192000" cy="6685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28600"/>
              <a:ext cx="11594592" cy="60350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73384" y="5499353"/>
              <a:ext cx="3839845" cy="715010"/>
            </a:xfrm>
            <a:custGeom>
              <a:avLst/>
              <a:gdLst/>
              <a:ahLst/>
              <a:cxnLst/>
              <a:rect l="l" t="t" r="r" b="b"/>
              <a:pathLst>
                <a:path w="3839845" h="715010">
                  <a:moveTo>
                    <a:pt x="3839718" y="0"/>
                  </a:moveTo>
                  <a:lnTo>
                    <a:pt x="3831209" y="0"/>
                  </a:lnTo>
                  <a:lnTo>
                    <a:pt x="3669449" y="20104"/>
                  </a:lnTo>
                  <a:lnTo>
                    <a:pt x="3504844" y="42443"/>
                  </a:lnTo>
                  <a:lnTo>
                    <a:pt x="3337407" y="67005"/>
                  </a:lnTo>
                  <a:lnTo>
                    <a:pt x="3164293" y="91579"/>
                  </a:lnTo>
                  <a:lnTo>
                    <a:pt x="2988348" y="120611"/>
                  </a:lnTo>
                  <a:lnTo>
                    <a:pt x="2806712" y="149656"/>
                  </a:lnTo>
                  <a:lnTo>
                    <a:pt x="2622257" y="183159"/>
                  </a:lnTo>
                  <a:lnTo>
                    <a:pt x="2432113" y="216662"/>
                  </a:lnTo>
                  <a:lnTo>
                    <a:pt x="2088718" y="281432"/>
                  </a:lnTo>
                  <a:lnTo>
                    <a:pt x="1753844" y="339509"/>
                  </a:lnTo>
                  <a:lnTo>
                    <a:pt x="1433156" y="393115"/>
                  </a:lnTo>
                  <a:lnTo>
                    <a:pt x="1123823" y="444487"/>
                  </a:lnTo>
                  <a:lnTo>
                    <a:pt x="828675" y="489165"/>
                  </a:lnTo>
                  <a:lnTo>
                    <a:pt x="542048" y="529361"/>
                  </a:lnTo>
                  <a:lnTo>
                    <a:pt x="266776" y="567334"/>
                  </a:lnTo>
                  <a:lnTo>
                    <a:pt x="0" y="600837"/>
                  </a:lnTo>
                  <a:lnTo>
                    <a:pt x="184467" y="620941"/>
                  </a:lnTo>
                  <a:lnTo>
                    <a:pt x="360426" y="638810"/>
                  </a:lnTo>
                  <a:lnTo>
                    <a:pt x="530694" y="654443"/>
                  </a:lnTo>
                  <a:lnTo>
                    <a:pt x="698131" y="667854"/>
                  </a:lnTo>
                  <a:lnTo>
                    <a:pt x="859891" y="681253"/>
                  </a:lnTo>
                  <a:lnTo>
                    <a:pt x="1015987" y="690181"/>
                  </a:lnTo>
                  <a:lnTo>
                    <a:pt x="1166393" y="699122"/>
                  </a:lnTo>
                  <a:lnTo>
                    <a:pt x="1313967" y="705815"/>
                  </a:lnTo>
                  <a:lnTo>
                    <a:pt x="1458696" y="710285"/>
                  </a:lnTo>
                  <a:lnTo>
                    <a:pt x="1731137" y="714756"/>
                  </a:lnTo>
                  <a:lnTo>
                    <a:pt x="1861680" y="714756"/>
                  </a:lnTo>
                  <a:lnTo>
                    <a:pt x="2114257" y="710285"/>
                  </a:lnTo>
                  <a:lnTo>
                    <a:pt x="2233460" y="705815"/>
                  </a:lnTo>
                  <a:lnTo>
                    <a:pt x="2349804" y="699122"/>
                  </a:lnTo>
                  <a:lnTo>
                    <a:pt x="2460485" y="692416"/>
                  </a:lnTo>
                  <a:lnTo>
                    <a:pt x="2571165" y="683488"/>
                  </a:lnTo>
                  <a:lnTo>
                    <a:pt x="2781173" y="661149"/>
                  </a:lnTo>
                  <a:lnTo>
                    <a:pt x="2979826" y="634352"/>
                  </a:lnTo>
                  <a:lnTo>
                    <a:pt x="3167138" y="603072"/>
                  </a:lnTo>
                  <a:lnTo>
                    <a:pt x="3257943" y="585203"/>
                  </a:lnTo>
                  <a:lnTo>
                    <a:pt x="3345929" y="567334"/>
                  </a:lnTo>
                  <a:lnTo>
                    <a:pt x="3516198" y="527138"/>
                  </a:lnTo>
                  <a:lnTo>
                    <a:pt x="3677958" y="482460"/>
                  </a:lnTo>
                  <a:lnTo>
                    <a:pt x="3834053" y="435559"/>
                  </a:lnTo>
                  <a:lnTo>
                    <a:pt x="3839718" y="433324"/>
                  </a:lnTo>
                  <a:lnTo>
                    <a:pt x="383971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96819" y="5370579"/>
              <a:ext cx="7402195" cy="851535"/>
            </a:xfrm>
            <a:custGeom>
              <a:avLst/>
              <a:gdLst/>
              <a:ahLst/>
              <a:cxnLst/>
              <a:rect l="l" t="t" r="r" b="b"/>
              <a:pathLst>
                <a:path w="7402195" h="851535">
                  <a:moveTo>
                    <a:pt x="1138123" y="0"/>
                  </a:moveTo>
                  <a:lnTo>
                    <a:pt x="913904" y="0"/>
                  </a:lnTo>
                  <a:lnTo>
                    <a:pt x="703872" y="4470"/>
                  </a:lnTo>
                  <a:lnTo>
                    <a:pt x="508038" y="11163"/>
                  </a:lnTo>
                  <a:lnTo>
                    <a:pt x="326390" y="22339"/>
                  </a:lnTo>
                  <a:lnTo>
                    <a:pt x="156095" y="35737"/>
                  </a:lnTo>
                  <a:lnTo>
                    <a:pt x="0" y="53606"/>
                  </a:lnTo>
                  <a:lnTo>
                    <a:pt x="218541" y="73723"/>
                  </a:lnTo>
                  <a:lnTo>
                    <a:pt x="445604" y="96062"/>
                  </a:lnTo>
                  <a:lnTo>
                    <a:pt x="681177" y="125094"/>
                  </a:lnTo>
                  <a:lnTo>
                    <a:pt x="925258" y="156375"/>
                  </a:lnTo>
                  <a:lnTo>
                    <a:pt x="1177861" y="194360"/>
                  </a:lnTo>
                  <a:lnTo>
                    <a:pt x="1438973" y="234568"/>
                  </a:lnTo>
                  <a:lnTo>
                    <a:pt x="1711439" y="279247"/>
                  </a:lnTo>
                  <a:lnTo>
                    <a:pt x="1989594" y="330631"/>
                  </a:lnTo>
                  <a:lnTo>
                    <a:pt x="2491955" y="422224"/>
                  </a:lnTo>
                  <a:lnTo>
                    <a:pt x="2968777" y="502640"/>
                  </a:lnTo>
                  <a:lnTo>
                    <a:pt x="3417214" y="576364"/>
                  </a:lnTo>
                  <a:lnTo>
                    <a:pt x="3635756" y="607644"/>
                  </a:lnTo>
                  <a:lnTo>
                    <a:pt x="3842943" y="638924"/>
                  </a:lnTo>
                  <a:lnTo>
                    <a:pt x="4047299" y="667956"/>
                  </a:lnTo>
                  <a:lnTo>
                    <a:pt x="4245965" y="692530"/>
                  </a:lnTo>
                  <a:lnTo>
                    <a:pt x="4438967" y="717105"/>
                  </a:lnTo>
                  <a:lnTo>
                    <a:pt x="4626292" y="739444"/>
                  </a:lnTo>
                  <a:lnTo>
                    <a:pt x="4807940" y="757326"/>
                  </a:lnTo>
                  <a:lnTo>
                    <a:pt x="4983911" y="775195"/>
                  </a:lnTo>
                  <a:lnTo>
                    <a:pt x="5154206" y="790828"/>
                  </a:lnTo>
                  <a:lnTo>
                    <a:pt x="5321655" y="806475"/>
                  </a:lnTo>
                  <a:lnTo>
                    <a:pt x="5483428" y="817638"/>
                  </a:lnTo>
                  <a:lnTo>
                    <a:pt x="5639536" y="826579"/>
                  </a:lnTo>
                  <a:lnTo>
                    <a:pt x="5789955" y="835507"/>
                  </a:lnTo>
                  <a:lnTo>
                    <a:pt x="5937542" y="842213"/>
                  </a:lnTo>
                  <a:lnTo>
                    <a:pt x="6221374" y="851153"/>
                  </a:lnTo>
                  <a:lnTo>
                    <a:pt x="6485318" y="851153"/>
                  </a:lnTo>
                  <a:lnTo>
                    <a:pt x="6735089" y="846683"/>
                  </a:lnTo>
                  <a:lnTo>
                    <a:pt x="6854291" y="842213"/>
                  </a:lnTo>
                  <a:lnTo>
                    <a:pt x="6970661" y="835507"/>
                  </a:lnTo>
                  <a:lnTo>
                    <a:pt x="7084187" y="826579"/>
                  </a:lnTo>
                  <a:lnTo>
                    <a:pt x="7299896" y="808710"/>
                  </a:lnTo>
                  <a:lnTo>
                    <a:pt x="7402068" y="797534"/>
                  </a:lnTo>
                  <a:lnTo>
                    <a:pt x="7240282" y="781900"/>
                  </a:lnTo>
                  <a:lnTo>
                    <a:pt x="7072833" y="766254"/>
                  </a:lnTo>
                  <a:lnTo>
                    <a:pt x="6723735" y="728281"/>
                  </a:lnTo>
                  <a:lnTo>
                    <a:pt x="6354762" y="681367"/>
                  </a:lnTo>
                  <a:lnTo>
                    <a:pt x="5965926" y="629983"/>
                  </a:lnTo>
                  <a:lnTo>
                    <a:pt x="5554383" y="567435"/>
                  </a:lnTo>
                  <a:lnTo>
                    <a:pt x="5120144" y="498182"/>
                  </a:lnTo>
                  <a:lnTo>
                    <a:pt x="4663186" y="417753"/>
                  </a:lnTo>
                  <a:lnTo>
                    <a:pt x="4180687" y="330631"/>
                  </a:lnTo>
                  <a:lnTo>
                    <a:pt x="3990530" y="297116"/>
                  </a:lnTo>
                  <a:lnTo>
                    <a:pt x="3806050" y="263613"/>
                  </a:lnTo>
                  <a:lnTo>
                    <a:pt x="3448431" y="205524"/>
                  </a:lnTo>
                  <a:lnTo>
                    <a:pt x="3275304" y="180949"/>
                  </a:lnTo>
                  <a:lnTo>
                    <a:pt x="3107842" y="156375"/>
                  </a:lnTo>
                  <a:lnTo>
                    <a:pt x="2943225" y="134035"/>
                  </a:lnTo>
                  <a:lnTo>
                    <a:pt x="2781452" y="113931"/>
                  </a:lnTo>
                  <a:lnTo>
                    <a:pt x="2625344" y="96062"/>
                  </a:lnTo>
                  <a:lnTo>
                    <a:pt x="2469248" y="80416"/>
                  </a:lnTo>
                  <a:lnTo>
                    <a:pt x="2174074" y="51384"/>
                  </a:lnTo>
                  <a:lnTo>
                    <a:pt x="1893087" y="31267"/>
                  </a:lnTo>
                  <a:lnTo>
                    <a:pt x="1629130" y="15633"/>
                  </a:lnTo>
                  <a:lnTo>
                    <a:pt x="1376540" y="4470"/>
                  </a:lnTo>
                  <a:lnTo>
                    <a:pt x="11381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6853" y="5383146"/>
              <a:ext cx="7299959" cy="775970"/>
            </a:xfrm>
            <a:custGeom>
              <a:avLst/>
              <a:gdLst/>
              <a:ahLst/>
              <a:cxnLst/>
              <a:rect l="l" t="t" r="r" b="b"/>
              <a:pathLst>
                <a:path w="7299959" h="775970">
                  <a:moveTo>
                    <a:pt x="0" y="78244"/>
                  </a:moveTo>
                  <a:lnTo>
                    <a:pt x="25539" y="73774"/>
                  </a:lnTo>
                  <a:lnTo>
                    <a:pt x="102171" y="62598"/>
                  </a:lnTo>
                  <a:lnTo>
                    <a:pt x="232740" y="46951"/>
                  </a:lnTo>
                  <a:lnTo>
                    <a:pt x="317881" y="38011"/>
                  </a:lnTo>
                  <a:lnTo>
                    <a:pt x="417220" y="29070"/>
                  </a:lnTo>
                  <a:lnTo>
                    <a:pt x="527913" y="22352"/>
                  </a:lnTo>
                  <a:lnTo>
                    <a:pt x="655637" y="15646"/>
                  </a:lnTo>
                  <a:lnTo>
                    <a:pt x="794702" y="8940"/>
                  </a:lnTo>
                  <a:lnTo>
                    <a:pt x="950810" y="4470"/>
                  </a:lnTo>
                  <a:lnTo>
                    <a:pt x="1121105" y="2235"/>
                  </a:lnTo>
                  <a:lnTo>
                    <a:pt x="1305585" y="0"/>
                  </a:lnTo>
                  <a:lnTo>
                    <a:pt x="1504264" y="2235"/>
                  </a:lnTo>
                  <a:lnTo>
                    <a:pt x="1717141" y="6705"/>
                  </a:lnTo>
                  <a:lnTo>
                    <a:pt x="1947037" y="15646"/>
                  </a:lnTo>
                  <a:lnTo>
                    <a:pt x="2191118" y="26822"/>
                  </a:lnTo>
                  <a:lnTo>
                    <a:pt x="2449398" y="44716"/>
                  </a:lnTo>
                  <a:lnTo>
                    <a:pt x="2724708" y="64833"/>
                  </a:lnTo>
                  <a:lnTo>
                    <a:pt x="3017050" y="89420"/>
                  </a:lnTo>
                  <a:lnTo>
                    <a:pt x="3323577" y="118478"/>
                  </a:lnTo>
                  <a:lnTo>
                    <a:pt x="3647147" y="154254"/>
                  </a:lnTo>
                  <a:lnTo>
                    <a:pt x="3984891" y="194487"/>
                  </a:lnTo>
                  <a:lnTo>
                    <a:pt x="4339678" y="241439"/>
                  </a:lnTo>
                  <a:lnTo>
                    <a:pt x="4711484" y="297319"/>
                  </a:lnTo>
                  <a:lnTo>
                    <a:pt x="5100320" y="357682"/>
                  </a:lnTo>
                  <a:lnTo>
                    <a:pt x="5506186" y="424751"/>
                  </a:lnTo>
                  <a:lnTo>
                    <a:pt x="5929083" y="500748"/>
                  </a:lnTo>
                  <a:lnTo>
                    <a:pt x="6369011" y="583463"/>
                  </a:lnTo>
                  <a:lnTo>
                    <a:pt x="6825970" y="675119"/>
                  </a:lnTo>
                  <a:lnTo>
                    <a:pt x="7299959" y="77571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88555" y="5370195"/>
              <a:ext cx="4417060" cy="652780"/>
            </a:xfrm>
            <a:custGeom>
              <a:avLst/>
              <a:gdLst/>
              <a:ahLst/>
              <a:cxnLst/>
              <a:rect l="l" t="t" r="r" b="b"/>
              <a:pathLst>
                <a:path w="4417059" h="652779">
                  <a:moveTo>
                    <a:pt x="0" y="652271"/>
                  </a:moveTo>
                  <a:lnTo>
                    <a:pt x="127723" y="625462"/>
                  </a:lnTo>
                  <a:lnTo>
                    <a:pt x="476846" y="556221"/>
                  </a:lnTo>
                  <a:lnTo>
                    <a:pt x="718108" y="509308"/>
                  </a:lnTo>
                  <a:lnTo>
                    <a:pt x="996276" y="457936"/>
                  </a:lnTo>
                  <a:lnTo>
                    <a:pt x="1305661" y="402081"/>
                  </a:lnTo>
                  <a:lnTo>
                    <a:pt x="1637753" y="341769"/>
                  </a:lnTo>
                  <a:lnTo>
                    <a:pt x="1989721" y="283692"/>
                  </a:lnTo>
                  <a:lnTo>
                    <a:pt x="2350198" y="225615"/>
                  </a:lnTo>
                  <a:lnTo>
                    <a:pt x="2719184" y="172008"/>
                  </a:lnTo>
                  <a:lnTo>
                    <a:pt x="3085338" y="120624"/>
                  </a:lnTo>
                  <a:lnTo>
                    <a:pt x="3266998" y="98285"/>
                  </a:lnTo>
                  <a:lnTo>
                    <a:pt x="3442982" y="75945"/>
                  </a:lnTo>
                  <a:lnTo>
                    <a:pt x="3618966" y="58077"/>
                  </a:lnTo>
                  <a:lnTo>
                    <a:pt x="3789260" y="40208"/>
                  </a:lnTo>
                  <a:lnTo>
                    <a:pt x="3956735" y="26809"/>
                  </a:lnTo>
                  <a:lnTo>
                    <a:pt x="4115676" y="15633"/>
                  </a:lnTo>
                  <a:lnTo>
                    <a:pt x="4268952" y="6705"/>
                  </a:lnTo>
                  <a:lnTo>
                    <a:pt x="441655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1940" y="5353813"/>
              <a:ext cx="11631295" cy="1332230"/>
            </a:xfrm>
            <a:custGeom>
              <a:avLst/>
              <a:gdLst/>
              <a:ahLst/>
              <a:cxnLst/>
              <a:rect l="l" t="t" r="r" b="b"/>
              <a:pathLst>
                <a:path w="11631295" h="1332229">
                  <a:moveTo>
                    <a:pt x="2074760" y="0"/>
                  </a:moveTo>
                  <a:lnTo>
                    <a:pt x="1870405" y="0"/>
                  </a:lnTo>
                  <a:lnTo>
                    <a:pt x="1677403" y="4470"/>
                  </a:lnTo>
                  <a:lnTo>
                    <a:pt x="1495755" y="11175"/>
                  </a:lnTo>
                  <a:lnTo>
                    <a:pt x="1325460" y="22351"/>
                  </a:lnTo>
                  <a:lnTo>
                    <a:pt x="1166520" y="33515"/>
                  </a:lnTo>
                  <a:lnTo>
                    <a:pt x="1016101" y="49161"/>
                  </a:lnTo>
                  <a:lnTo>
                    <a:pt x="879855" y="64808"/>
                  </a:lnTo>
                  <a:lnTo>
                    <a:pt x="752132" y="82689"/>
                  </a:lnTo>
                  <a:lnTo>
                    <a:pt x="638606" y="102806"/>
                  </a:lnTo>
                  <a:lnTo>
                    <a:pt x="530758" y="120675"/>
                  </a:lnTo>
                  <a:lnTo>
                    <a:pt x="437095" y="140792"/>
                  </a:lnTo>
                  <a:lnTo>
                    <a:pt x="275310" y="178790"/>
                  </a:lnTo>
                  <a:lnTo>
                    <a:pt x="210032" y="196672"/>
                  </a:lnTo>
                  <a:lnTo>
                    <a:pt x="68122" y="241363"/>
                  </a:lnTo>
                  <a:lnTo>
                    <a:pt x="0" y="268185"/>
                  </a:lnTo>
                  <a:lnTo>
                    <a:pt x="0" y="1331975"/>
                  </a:lnTo>
                  <a:lnTo>
                    <a:pt x="11625491" y="1331975"/>
                  </a:lnTo>
                  <a:lnTo>
                    <a:pt x="11631168" y="1325270"/>
                  </a:lnTo>
                  <a:lnTo>
                    <a:pt x="11631168" y="569887"/>
                  </a:lnTo>
                  <a:lnTo>
                    <a:pt x="11625491" y="572122"/>
                  </a:lnTo>
                  <a:lnTo>
                    <a:pt x="11517642" y="605650"/>
                  </a:lnTo>
                  <a:lnTo>
                    <a:pt x="11409781" y="636930"/>
                  </a:lnTo>
                  <a:lnTo>
                    <a:pt x="11296256" y="665987"/>
                  </a:lnTo>
                  <a:lnTo>
                    <a:pt x="11179886" y="692810"/>
                  </a:lnTo>
                  <a:lnTo>
                    <a:pt x="11060684" y="719620"/>
                  </a:lnTo>
                  <a:lnTo>
                    <a:pt x="10935792" y="744207"/>
                  </a:lnTo>
                  <a:lnTo>
                    <a:pt x="10808068" y="764324"/>
                  </a:lnTo>
                  <a:lnTo>
                    <a:pt x="10674680" y="784428"/>
                  </a:lnTo>
                  <a:lnTo>
                    <a:pt x="10535602" y="802309"/>
                  </a:lnTo>
                  <a:lnTo>
                    <a:pt x="10390847" y="815720"/>
                  </a:lnTo>
                  <a:lnTo>
                    <a:pt x="10240429" y="829132"/>
                  </a:lnTo>
                  <a:lnTo>
                    <a:pt x="10084320" y="838072"/>
                  </a:lnTo>
                  <a:lnTo>
                    <a:pt x="9922535" y="847013"/>
                  </a:lnTo>
                  <a:lnTo>
                    <a:pt x="9752241" y="851484"/>
                  </a:lnTo>
                  <a:lnTo>
                    <a:pt x="9576269" y="851484"/>
                  </a:lnTo>
                  <a:lnTo>
                    <a:pt x="9391789" y="849248"/>
                  </a:lnTo>
                  <a:lnTo>
                    <a:pt x="9198787" y="844778"/>
                  </a:lnTo>
                  <a:lnTo>
                    <a:pt x="9000109" y="838072"/>
                  </a:lnTo>
                  <a:lnTo>
                    <a:pt x="8792908" y="826896"/>
                  </a:lnTo>
                  <a:lnTo>
                    <a:pt x="8574366" y="811250"/>
                  </a:lnTo>
                  <a:lnTo>
                    <a:pt x="8347303" y="793368"/>
                  </a:lnTo>
                  <a:lnTo>
                    <a:pt x="8111731" y="771029"/>
                  </a:lnTo>
                  <a:lnTo>
                    <a:pt x="7867637" y="746442"/>
                  </a:lnTo>
                  <a:lnTo>
                    <a:pt x="7612202" y="717384"/>
                  </a:lnTo>
                  <a:lnTo>
                    <a:pt x="7345400" y="683869"/>
                  </a:lnTo>
                  <a:lnTo>
                    <a:pt x="7070090" y="645871"/>
                  </a:lnTo>
                  <a:lnTo>
                    <a:pt x="6780593" y="603415"/>
                  </a:lnTo>
                  <a:lnTo>
                    <a:pt x="6482575" y="558711"/>
                  </a:lnTo>
                  <a:lnTo>
                    <a:pt x="6170371" y="507314"/>
                  </a:lnTo>
                  <a:lnTo>
                    <a:pt x="5849645" y="453669"/>
                  </a:lnTo>
                  <a:lnTo>
                    <a:pt x="5514733" y="395566"/>
                  </a:lnTo>
                  <a:lnTo>
                    <a:pt x="5165623" y="330758"/>
                  </a:lnTo>
                  <a:lnTo>
                    <a:pt x="4819357" y="268185"/>
                  </a:lnTo>
                  <a:lnTo>
                    <a:pt x="4484446" y="214541"/>
                  </a:lnTo>
                  <a:lnTo>
                    <a:pt x="4163720" y="165379"/>
                  </a:lnTo>
                  <a:lnTo>
                    <a:pt x="3857193" y="125145"/>
                  </a:lnTo>
                  <a:lnTo>
                    <a:pt x="3564851" y="91630"/>
                  </a:lnTo>
                  <a:lnTo>
                    <a:pt x="3283864" y="62572"/>
                  </a:lnTo>
                  <a:lnTo>
                    <a:pt x="3017062" y="40220"/>
                  </a:lnTo>
                  <a:lnTo>
                    <a:pt x="2764459" y="22351"/>
                  </a:lnTo>
                  <a:lnTo>
                    <a:pt x="2520365" y="11175"/>
                  </a:lnTo>
                  <a:lnTo>
                    <a:pt x="2293315" y="2235"/>
                  </a:lnTo>
                  <a:lnTo>
                    <a:pt x="2074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2192000" cy="3582670"/>
            </a:xfrm>
            <a:custGeom>
              <a:avLst/>
              <a:gdLst/>
              <a:ahLst/>
              <a:cxnLst/>
              <a:rect l="l" t="t" r="r" b="b"/>
              <a:pathLst>
                <a:path w="12192000" h="3582670">
                  <a:moveTo>
                    <a:pt x="12192000" y="0"/>
                  </a:moveTo>
                  <a:lnTo>
                    <a:pt x="0" y="0"/>
                  </a:lnTo>
                  <a:lnTo>
                    <a:pt x="0" y="1393698"/>
                  </a:lnTo>
                  <a:lnTo>
                    <a:pt x="6337" y="1393698"/>
                  </a:lnTo>
                  <a:lnTo>
                    <a:pt x="6337" y="3315843"/>
                  </a:lnTo>
                  <a:lnTo>
                    <a:pt x="138353" y="3049028"/>
                  </a:lnTo>
                  <a:lnTo>
                    <a:pt x="154978" y="3012770"/>
                  </a:lnTo>
                  <a:lnTo>
                    <a:pt x="173037" y="2973844"/>
                  </a:lnTo>
                  <a:lnTo>
                    <a:pt x="192468" y="2932582"/>
                  </a:lnTo>
                  <a:lnTo>
                    <a:pt x="213207" y="2889351"/>
                  </a:lnTo>
                  <a:lnTo>
                    <a:pt x="235178" y="2844508"/>
                  </a:lnTo>
                  <a:lnTo>
                    <a:pt x="258318" y="2798381"/>
                  </a:lnTo>
                  <a:lnTo>
                    <a:pt x="282562" y="2751328"/>
                  </a:lnTo>
                  <a:lnTo>
                    <a:pt x="307860" y="2703715"/>
                  </a:lnTo>
                  <a:lnTo>
                    <a:pt x="334124" y="2655874"/>
                  </a:lnTo>
                  <a:lnTo>
                    <a:pt x="361302" y="2608173"/>
                  </a:lnTo>
                  <a:lnTo>
                    <a:pt x="389318" y="2560955"/>
                  </a:lnTo>
                  <a:lnTo>
                    <a:pt x="418122" y="2514574"/>
                  </a:lnTo>
                  <a:lnTo>
                    <a:pt x="447649" y="2469362"/>
                  </a:lnTo>
                  <a:lnTo>
                    <a:pt x="477824" y="2425700"/>
                  </a:lnTo>
                  <a:lnTo>
                    <a:pt x="508584" y="2383917"/>
                  </a:lnTo>
                  <a:lnTo>
                    <a:pt x="539851" y="2344369"/>
                  </a:lnTo>
                  <a:lnTo>
                    <a:pt x="571588" y="2307412"/>
                  </a:lnTo>
                  <a:lnTo>
                    <a:pt x="603719" y="2273389"/>
                  </a:lnTo>
                  <a:lnTo>
                    <a:pt x="636168" y="2242655"/>
                  </a:lnTo>
                  <a:lnTo>
                    <a:pt x="668883" y="2215565"/>
                  </a:lnTo>
                  <a:lnTo>
                    <a:pt x="701789" y="2192477"/>
                  </a:lnTo>
                  <a:lnTo>
                    <a:pt x="767918" y="2159647"/>
                  </a:lnTo>
                  <a:lnTo>
                    <a:pt x="837158" y="2146058"/>
                  </a:lnTo>
                  <a:lnTo>
                    <a:pt x="871778" y="2146833"/>
                  </a:lnTo>
                  <a:lnTo>
                    <a:pt x="941006" y="2162175"/>
                  </a:lnTo>
                  <a:lnTo>
                    <a:pt x="1010246" y="2194064"/>
                  </a:lnTo>
                  <a:lnTo>
                    <a:pt x="1044854" y="2215515"/>
                  </a:lnTo>
                  <a:lnTo>
                    <a:pt x="1079474" y="2240280"/>
                  </a:lnTo>
                  <a:lnTo>
                    <a:pt x="1114094" y="2268067"/>
                  </a:lnTo>
                  <a:lnTo>
                    <a:pt x="1148715" y="2298623"/>
                  </a:lnTo>
                  <a:lnTo>
                    <a:pt x="1183335" y="2331643"/>
                  </a:lnTo>
                  <a:lnTo>
                    <a:pt x="1217942" y="2366886"/>
                  </a:lnTo>
                  <a:lnTo>
                    <a:pt x="1252562" y="2404046"/>
                  </a:lnTo>
                  <a:lnTo>
                    <a:pt x="1287183" y="2442870"/>
                  </a:lnTo>
                  <a:lnTo>
                    <a:pt x="1321803" y="2483066"/>
                  </a:lnTo>
                  <a:lnTo>
                    <a:pt x="1356410" y="2524353"/>
                  </a:lnTo>
                  <a:lnTo>
                    <a:pt x="1391031" y="2566479"/>
                  </a:lnTo>
                  <a:lnTo>
                    <a:pt x="1425651" y="2609164"/>
                  </a:lnTo>
                  <a:lnTo>
                    <a:pt x="1494891" y="2695067"/>
                  </a:lnTo>
                  <a:lnTo>
                    <a:pt x="1529499" y="2737739"/>
                  </a:lnTo>
                  <a:lnTo>
                    <a:pt x="1580984" y="2783941"/>
                  </a:lnTo>
                  <a:lnTo>
                    <a:pt x="1642198" y="2810903"/>
                  </a:lnTo>
                  <a:lnTo>
                    <a:pt x="1711833" y="2820936"/>
                  </a:lnTo>
                  <a:lnTo>
                    <a:pt x="1749374" y="2820327"/>
                  </a:lnTo>
                  <a:lnTo>
                    <a:pt x="1788502" y="2816352"/>
                  </a:lnTo>
                  <a:lnTo>
                    <a:pt x="1829079" y="2809316"/>
                  </a:lnTo>
                  <a:lnTo>
                    <a:pt x="1870900" y="2799486"/>
                  </a:lnTo>
                  <a:lnTo>
                    <a:pt x="1913826" y="2787154"/>
                  </a:lnTo>
                  <a:lnTo>
                    <a:pt x="1957666" y="2772626"/>
                  </a:lnTo>
                  <a:lnTo>
                    <a:pt x="2002269" y="2756179"/>
                  </a:lnTo>
                  <a:lnTo>
                    <a:pt x="2047455" y="2738107"/>
                  </a:lnTo>
                  <a:lnTo>
                    <a:pt x="2093061" y="2718701"/>
                  </a:lnTo>
                  <a:lnTo>
                    <a:pt x="2138921" y="2698242"/>
                  </a:lnTo>
                  <a:lnTo>
                    <a:pt x="2184870" y="2677033"/>
                  </a:lnTo>
                  <a:lnTo>
                    <a:pt x="2230729" y="2655354"/>
                  </a:lnTo>
                  <a:lnTo>
                    <a:pt x="2366124" y="2590406"/>
                  </a:lnTo>
                  <a:lnTo>
                    <a:pt x="2409964" y="2569756"/>
                  </a:lnTo>
                  <a:lnTo>
                    <a:pt x="2452890" y="2550083"/>
                  </a:lnTo>
                  <a:lnTo>
                    <a:pt x="2494711" y="2531668"/>
                  </a:lnTo>
                  <a:lnTo>
                    <a:pt x="2535275" y="2514828"/>
                  </a:lnTo>
                  <a:lnTo>
                    <a:pt x="2574417" y="2499830"/>
                  </a:lnTo>
                  <a:lnTo>
                    <a:pt x="2611958" y="2486977"/>
                  </a:lnTo>
                  <a:lnTo>
                    <a:pt x="2681592" y="2468829"/>
                  </a:lnTo>
                  <a:lnTo>
                    <a:pt x="2742806" y="2462707"/>
                  </a:lnTo>
                  <a:lnTo>
                    <a:pt x="2769844" y="2464879"/>
                  </a:lnTo>
                  <a:lnTo>
                    <a:pt x="2821355" y="2483383"/>
                  </a:lnTo>
                  <a:lnTo>
                    <a:pt x="2856915" y="2518003"/>
                  </a:lnTo>
                  <a:lnTo>
                    <a:pt x="2871559" y="2563355"/>
                  </a:lnTo>
                  <a:lnTo>
                    <a:pt x="2872498" y="2589250"/>
                  </a:lnTo>
                  <a:lnTo>
                    <a:pt x="2869958" y="2616847"/>
                  </a:lnTo>
                  <a:lnTo>
                    <a:pt x="2856776" y="2675852"/>
                  </a:lnTo>
                  <a:lnTo>
                    <a:pt x="2836684" y="2737726"/>
                  </a:lnTo>
                  <a:lnTo>
                    <a:pt x="2814332" y="2799867"/>
                  </a:lnTo>
                  <a:lnTo>
                    <a:pt x="2803766" y="2830207"/>
                  </a:lnTo>
                  <a:lnTo>
                    <a:pt x="2794393" y="2859633"/>
                  </a:lnTo>
                  <a:lnTo>
                    <a:pt x="2786786" y="2887827"/>
                  </a:lnTo>
                  <a:lnTo>
                    <a:pt x="2781516" y="2914434"/>
                  </a:lnTo>
                  <a:lnTo>
                    <a:pt x="2779191" y="2939135"/>
                  </a:lnTo>
                  <a:lnTo>
                    <a:pt x="2780385" y="2961614"/>
                  </a:lnTo>
                  <a:lnTo>
                    <a:pt x="2795638" y="2998559"/>
                  </a:lnTo>
                  <a:lnTo>
                    <a:pt x="2831960" y="3022650"/>
                  </a:lnTo>
                  <a:lnTo>
                    <a:pt x="2893999" y="3031261"/>
                  </a:lnTo>
                  <a:lnTo>
                    <a:pt x="2917990" y="3029724"/>
                  </a:lnTo>
                  <a:lnTo>
                    <a:pt x="2955620" y="3017990"/>
                  </a:lnTo>
                  <a:lnTo>
                    <a:pt x="2989808" y="2981541"/>
                  </a:lnTo>
                  <a:lnTo>
                    <a:pt x="3003029" y="2927007"/>
                  </a:lnTo>
                  <a:lnTo>
                    <a:pt x="3003893" y="2905683"/>
                  </a:lnTo>
                  <a:lnTo>
                    <a:pt x="3003397" y="2883103"/>
                  </a:lnTo>
                  <a:lnTo>
                    <a:pt x="2999219" y="2834932"/>
                  </a:lnTo>
                  <a:lnTo>
                    <a:pt x="2992437" y="2783979"/>
                  </a:lnTo>
                  <a:lnTo>
                    <a:pt x="2984944" y="2731757"/>
                  </a:lnTo>
                  <a:lnTo>
                    <a:pt x="2981541" y="2705646"/>
                  </a:lnTo>
                  <a:lnTo>
                    <a:pt x="2978670" y="2679776"/>
                  </a:lnTo>
                  <a:lnTo>
                    <a:pt x="2976588" y="2654350"/>
                  </a:lnTo>
                  <a:lnTo>
                    <a:pt x="2975533" y="2629535"/>
                  </a:lnTo>
                  <a:lnTo>
                    <a:pt x="2975737" y="2605544"/>
                  </a:lnTo>
                  <a:lnTo>
                    <a:pt x="2980880" y="2560739"/>
                  </a:lnTo>
                  <a:lnTo>
                    <a:pt x="2993948" y="2521445"/>
                  </a:lnTo>
                  <a:lnTo>
                    <a:pt x="3016847" y="2489149"/>
                  </a:lnTo>
                  <a:lnTo>
                    <a:pt x="3051492" y="2465374"/>
                  </a:lnTo>
                  <a:lnTo>
                    <a:pt x="3099803" y="2451620"/>
                  </a:lnTo>
                  <a:lnTo>
                    <a:pt x="3129686" y="2448966"/>
                  </a:lnTo>
                  <a:lnTo>
                    <a:pt x="3163697" y="2449385"/>
                  </a:lnTo>
                  <a:lnTo>
                    <a:pt x="3202089" y="2453055"/>
                  </a:lnTo>
                  <a:lnTo>
                    <a:pt x="3245091" y="2460180"/>
                  </a:lnTo>
                  <a:lnTo>
                    <a:pt x="3292945" y="2470937"/>
                  </a:lnTo>
                  <a:lnTo>
                    <a:pt x="3341687" y="2481694"/>
                  </a:lnTo>
                  <a:lnTo>
                    <a:pt x="3392271" y="2490089"/>
                  </a:lnTo>
                  <a:lnTo>
                    <a:pt x="3444519" y="2496223"/>
                  </a:lnTo>
                  <a:lnTo>
                    <a:pt x="3498304" y="2500236"/>
                  </a:lnTo>
                  <a:lnTo>
                    <a:pt x="3553447" y="2502243"/>
                  </a:lnTo>
                  <a:lnTo>
                    <a:pt x="3609822" y="2502370"/>
                  </a:lnTo>
                  <a:lnTo>
                    <a:pt x="3667239" y="2500719"/>
                  </a:lnTo>
                  <a:lnTo>
                    <a:pt x="3725570" y="2497429"/>
                  </a:lnTo>
                  <a:lnTo>
                    <a:pt x="3784663" y="2492629"/>
                  </a:lnTo>
                  <a:lnTo>
                    <a:pt x="3844340" y="2486418"/>
                  </a:lnTo>
                  <a:lnTo>
                    <a:pt x="3904462" y="2478938"/>
                  </a:lnTo>
                  <a:lnTo>
                    <a:pt x="3964876" y="2470289"/>
                  </a:lnTo>
                  <a:lnTo>
                    <a:pt x="4025430" y="2460612"/>
                  </a:lnTo>
                  <a:lnTo>
                    <a:pt x="4085958" y="2450020"/>
                  </a:lnTo>
                  <a:lnTo>
                    <a:pt x="4146321" y="2438628"/>
                  </a:lnTo>
                  <a:lnTo>
                    <a:pt x="4206354" y="2426576"/>
                  </a:lnTo>
                  <a:lnTo>
                    <a:pt x="4265892" y="2413965"/>
                  </a:lnTo>
                  <a:lnTo>
                    <a:pt x="4324807" y="2400922"/>
                  </a:lnTo>
                  <a:lnTo>
                    <a:pt x="4382922" y="2387574"/>
                  </a:lnTo>
                  <a:lnTo>
                    <a:pt x="4440098" y="2374036"/>
                  </a:lnTo>
                  <a:lnTo>
                    <a:pt x="4496181" y="2360434"/>
                  </a:lnTo>
                  <a:lnTo>
                    <a:pt x="4550994" y="2346896"/>
                  </a:lnTo>
                  <a:lnTo>
                    <a:pt x="4754664" y="2295690"/>
                  </a:lnTo>
                  <a:lnTo>
                    <a:pt x="4800892" y="2284234"/>
                  </a:lnTo>
                  <a:lnTo>
                    <a:pt x="4844948" y="2273566"/>
                  </a:lnTo>
                  <a:lnTo>
                    <a:pt x="4886680" y="2263813"/>
                  </a:lnTo>
                  <a:lnTo>
                    <a:pt x="4925911" y="2255075"/>
                  </a:lnTo>
                  <a:lnTo>
                    <a:pt x="4996294" y="2241156"/>
                  </a:lnTo>
                  <a:lnTo>
                    <a:pt x="5054879" y="2232812"/>
                  </a:lnTo>
                  <a:lnTo>
                    <a:pt x="5100421" y="2230983"/>
                  </a:lnTo>
                  <a:lnTo>
                    <a:pt x="5117922" y="2232825"/>
                  </a:lnTo>
                  <a:lnTo>
                    <a:pt x="5159451" y="2265934"/>
                  </a:lnTo>
                  <a:lnTo>
                    <a:pt x="5174386" y="2330183"/>
                  </a:lnTo>
                  <a:lnTo>
                    <a:pt x="5174272" y="2368118"/>
                  </a:lnTo>
                  <a:lnTo>
                    <a:pt x="5170970" y="2407932"/>
                  </a:lnTo>
                  <a:lnTo>
                    <a:pt x="5165890" y="2448153"/>
                  </a:lnTo>
                  <a:lnTo>
                    <a:pt x="5160429" y="2487269"/>
                  </a:lnTo>
                  <a:lnTo>
                    <a:pt x="5155997" y="2523807"/>
                  </a:lnTo>
                  <a:lnTo>
                    <a:pt x="5153990" y="2556256"/>
                  </a:lnTo>
                  <a:lnTo>
                    <a:pt x="5155819" y="2583129"/>
                  </a:lnTo>
                  <a:lnTo>
                    <a:pt x="5162880" y="2602928"/>
                  </a:lnTo>
                  <a:lnTo>
                    <a:pt x="5176583" y="2614180"/>
                  </a:lnTo>
                  <a:lnTo>
                    <a:pt x="5198326" y="2615387"/>
                  </a:lnTo>
                  <a:lnTo>
                    <a:pt x="5229517" y="2605036"/>
                  </a:lnTo>
                  <a:lnTo>
                    <a:pt x="5260467" y="2579128"/>
                  </a:lnTo>
                  <a:lnTo>
                    <a:pt x="5266982" y="2545156"/>
                  </a:lnTo>
                  <a:lnTo>
                    <a:pt x="5265344" y="2532418"/>
                  </a:lnTo>
                  <a:lnTo>
                    <a:pt x="5262384" y="2519121"/>
                  </a:lnTo>
                  <a:lnTo>
                    <a:pt x="5258447" y="2505329"/>
                  </a:lnTo>
                  <a:lnTo>
                    <a:pt x="5253875" y="2491143"/>
                  </a:lnTo>
                  <a:lnTo>
                    <a:pt x="5249024" y="2476627"/>
                  </a:lnTo>
                  <a:lnTo>
                    <a:pt x="5244249" y="2461882"/>
                  </a:lnTo>
                  <a:lnTo>
                    <a:pt x="5239880" y="2446972"/>
                  </a:lnTo>
                  <a:lnTo>
                    <a:pt x="5236273" y="2431999"/>
                  </a:lnTo>
                  <a:lnTo>
                    <a:pt x="5233784" y="2417026"/>
                  </a:lnTo>
                  <a:lnTo>
                    <a:pt x="5232755" y="2402141"/>
                  </a:lnTo>
                  <a:lnTo>
                    <a:pt x="5233530" y="2387435"/>
                  </a:lnTo>
                  <a:lnTo>
                    <a:pt x="5250154" y="2345156"/>
                  </a:lnTo>
                  <a:lnTo>
                    <a:pt x="5295557" y="2307399"/>
                  </a:lnTo>
                  <a:lnTo>
                    <a:pt x="5346458" y="2285835"/>
                  </a:lnTo>
                  <a:lnTo>
                    <a:pt x="5417096" y="2267902"/>
                  </a:lnTo>
                  <a:lnTo>
                    <a:pt x="5460695" y="2260523"/>
                  </a:lnTo>
                  <a:lnTo>
                    <a:pt x="5510263" y="2254288"/>
                  </a:lnTo>
                  <a:lnTo>
                    <a:pt x="5566168" y="2249309"/>
                  </a:lnTo>
                  <a:lnTo>
                    <a:pt x="5628741" y="2245639"/>
                  </a:lnTo>
                  <a:lnTo>
                    <a:pt x="5698350" y="2243378"/>
                  </a:lnTo>
                  <a:lnTo>
                    <a:pt x="5775325" y="2242616"/>
                  </a:lnTo>
                  <a:lnTo>
                    <a:pt x="5837847" y="2241067"/>
                  </a:lnTo>
                  <a:lnTo>
                    <a:pt x="5894971" y="2237041"/>
                  </a:lnTo>
                  <a:lnTo>
                    <a:pt x="5947219" y="2231491"/>
                  </a:lnTo>
                  <a:lnTo>
                    <a:pt x="5995111" y="2225344"/>
                  </a:lnTo>
                  <a:lnTo>
                    <a:pt x="6039142" y="2219541"/>
                  </a:lnTo>
                  <a:lnTo>
                    <a:pt x="6079833" y="2215019"/>
                  </a:lnTo>
                  <a:lnTo>
                    <a:pt x="6117691" y="2212708"/>
                  </a:lnTo>
                  <a:lnTo>
                    <a:pt x="6153226" y="2213572"/>
                  </a:lnTo>
                  <a:lnTo>
                    <a:pt x="6186970" y="2218512"/>
                  </a:lnTo>
                  <a:lnTo>
                    <a:pt x="6251079" y="2244458"/>
                  </a:lnTo>
                  <a:lnTo>
                    <a:pt x="6282474" y="2267318"/>
                  </a:lnTo>
                  <a:lnTo>
                    <a:pt x="6314110" y="2298027"/>
                  </a:lnTo>
                  <a:lnTo>
                    <a:pt x="6346507" y="2337524"/>
                  </a:lnTo>
                  <a:lnTo>
                    <a:pt x="6375870" y="2404541"/>
                  </a:lnTo>
                  <a:lnTo>
                    <a:pt x="6382042" y="2443848"/>
                  </a:lnTo>
                  <a:lnTo>
                    <a:pt x="6383922" y="2485847"/>
                  </a:lnTo>
                  <a:lnTo>
                    <a:pt x="6382588" y="2529611"/>
                  </a:lnTo>
                  <a:lnTo>
                    <a:pt x="6379070" y="2574277"/>
                  </a:lnTo>
                  <a:lnTo>
                    <a:pt x="6374435" y="2618930"/>
                  </a:lnTo>
                  <a:lnTo>
                    <a:pt x="6369736" y="2662694"/>
                  </a:lnTo>
                  <a:lnTo>
                    <a:pt x="6366015" y="2704642"/>
                  </a:lnTo>
                  <a:lnTo>
                    <a:pt x="6364325" y="2743911"/>
                  </a:lnTo>
                  <a:lnTo>
                    <a:pt x="6365735" y="2779598"/>
                  </a:lnTo>
                  <a:lnTo>
                    <a:pt x="6371272" y="2810802"/>
                  </a:lnTo>
                  <a:lnTo>
                    <a:pt x="6382017" y="2836621"/>
                  </a:lnTo>
                  <a:lnTo>
                    <a:pt x="6398996" y="2856179"/>
                  </a:lnTo>
                  <a:lnTo>
                    <a:pt x="6423279" y="2868561"/>
                  </a:lnTo>
                  <a:lnTo>
                    <a:pt x="6455918" y="2872892"/>
                  </a:lnTo>
                  <a:lnTo>
                    <a:pt x="6470815" y="2872257"/>
                  </a:lnTo>
                  <a:lnTo>
                    <a:pt x="6512280" y="2857843"/>
                  </a:lnTo>
                  <a:lnTo>
                    <a:pt x="6531686" y="2816872"/>
                  </a:lnTo>
                  <a:lnTo>
                    <a:pt x="6532359" y="2806128"/>
                  </a:lnTo>
                  <a:lnTo>
                    <a:pt x="6532219" y="2794647"/>
                  </a:lnTo>
                  <a:lnTo>
                    <a:pt x="6528016" y="2756306"/>
                  </a:lnTo>
                  <a:lnTo>
                    <a:pt x="6517780" y="2697988"/>
                  </a:lnTo>
                  <a:lnTo>
                    <a:pt x="6515125" y="2682456"/>
                  </a:lnTo>
                  <a:lnTo>
                    <a:pt x="6508724" y="2634399"/>
                  </a:lnTo>
                  <a:lnTo>
                    <a:pt x="6506858" y="2601633"/>
                  </a:lnTo>
                  <a:lnTo>
                    <a:pt x="6506985" y="2585186"/>
                  </a:lnTo>
                  <a:lnTo>
                    <a:pt x="6512903" y="2536190"/>
                  </a:lnTo>
                  <a:lnTo>
                    <a:pt x="6529464" y="2488768"/>
                  </a:lnTo>
                  <a:lnTo>
                    <a:pt x="6559664" y="2444292"/>
                  </a:lnTo>
                  <a:lnTo>
                    <a:pt x="6588849" y="2416949"/>
                  </a:lnTo>
                  <a:lnTo>
                    <a:pt x="6626326" y="2391918"/>
                  </a:lnTo>
                  <a:lnTo>
                    <a:pt x="6672961" y="2369604"/>
                  </a:lnTo>
                  <a:lnTo>
                    <a:pt x="6729666" y="2350414"/>
                  </a:lnTo>
                  <a:lnTo>
                    <a:pt x="6797294" y="2334768"/>
                  </a:lnTo>
                  <a:lnTo>
                    <a:pt x="6835495" y="2328380"/>
                  </a:lnTo>
                  <a:lnTo>
                    <a:pt x="6876758" y="2323033"/>
                  </a:lnTo>
                  <a:lnTo>
                    <a:pt x="6921195" y="2318778"/>
                  </a:lnTo>
                  <a:lnTo>
                    <a:pt x="6968934" y="2315641"/>
                  </a:lnTo>
                  <a:lnTo>
                    <a:pt x="7020065" y="2313711"/>
                  </a:lnTo>
                  <a:lnTo>
                    <a:pt x="7074713" y="2313000"/>
                  </a:lnTo>
                  <a:lnTo>
                    <a:pt x="7132980" y="2313571"/>
                  </a:lnTo>
                  <a:lnTo>
                    <a:pt x="7194982" y="2315489"/>
                  </a:lnTo>
                  <a:lnTo>
                    <a:pt x="7260831" y="2318791"/>
                  </a:lnTo>
                  <a:lnTo>
                    <a:pt x="7330630" y="2323528"/>
                  </a:lnTo>
                  <a:lnTo>
                    <a:pt x="7404494" y="2329764"/>
                  </a:lnTo>
                  <a:lnTo>
                    <a:pt x="7560500" y="2345372"/>
                  </a:lnTo>
                  <a:lnTo>
                    <a:pt x="7634160" y="2351836"/>
                  </a:lnTo>
                  <a:lnTo>
                    <a:pt x="7703604" y="2356967"/>
                  </a:lnTo>
                  <a:lnTo>
                    <a:pt x="7768971" y="2360828"/>
                  </a:lnTo>
                  <a:lnTo>
                    <a:pt x="7830363" y="2363444"/>
                  </a:lnTo>
                  <a:lnTo>
                    <a:pt x="7887906" y="2364879"/>
                  </a:lnTo>
                  <a:lnTo>
                    <a:pt x="7941691" y="2365184"/>
                  </a:lnTo>
                  <a:lnTo>
                    <a:pt x="7991856" y="2364409"/>
                  </a:lnTo>
                  <a:lnTo>
                    <a:pt x="8038490" y="2362593"/>
                  </a:lnTo>
                  <a:lnTo>
                    <a:pt x="8081734" y="2359787"/>
                  </a:lnTo>
                  <a:lnTo>
                    <a:pt x="8121688" y="2356053"/>
                  </a:lnTo>
                  <a:lnTo>
                    <a:pt x="8192198" y="2345956"/>
                  </a:lnTo>
                  <a:lnTo>
                    <a:pt x="8250936" y="2332710"/>
                  </a:lnTo>
                  <a:lnTo>
                    <a:pt x="8298802" y="2316696"/>
                  </a:lnTo>
                  <a:lnTo>
                    <a:pt x="8336724" y="2298319"/>
                  </a:lnTo>
                  <a:lnTo>
                    <a:pt x="8376958" y="2267153"/>
                  </a:lnTo>
                  <a:lnTo>
                    <a:pt x="8399958" y="2232876"/>
                  </a:lnTo>
                  <a:lnTo>
                    <a:pt x="8409140" y="2184616"/>
                  </a:lnTo>
                  <a:lnTo>
                    <a:pt x="8408365" y="2172424"/>
                  </a:lnTo>
                  <a:lnTo>
                    <a:pt x="8396402" y="2124608"/>
                  </a:lnTo>
                  <a:lnTo>
                    <a:pt x="8375739" y="2080691"/>
                  </a:lnTo>
                  <a:lnTo>
                    <a:pt x="8344459" y="2029015"/>
                  </a:lnTo>
                  <a:lnTo>
                    <a:pt x="8340687" y="2022703"/>
                  </a:lnTo>
                  <a:lnTo>
                    <a:pt x="8337613" y="2017153"/>
                  </a:lnTo>
                  <a:lnTo>
                    <a:pt x="8335378" y="2012454"/>
                  </a:lnTo>
                  <a:lnTo>
                    <a:pt x="8334083" y="2008632"/>
                  </a:lnTo>
                  <a:lnTo>
                    <a:pt x="8333854" y="2005736"/>
                  </a:lnTo>
                  <a:lnTo>
                    <a:pt x="8334781" y="2003831"/>
                  </a:lnTo>
                  <a:lnTo>
                    <a:pt x="8337004" y="2002955"/>
                  </a:lnTo>
                  <a:lnTo>
                    <a:pt x="8340623" y="2003158"/>
                  </a:lnTo>
                  <a:lnTo>
                    <a:pt x="8383740" y="2022106"/>
                  </a:lnTo>
                  <a:lnTo>
                    <a:pt x="8433879" y="2055685"/>
                  </a:lnTo>
                  <a:lnTo>
                    <a:pt x="8480158" y="2099513"/>
                  </a:lnTo>
                  <a:lnTo>
                    <a:pt x="8523884" y="2151049"/>
                  </a:lnTo>
                  <a:lnTo>
                    <a:pt x="8566404" y="2207730"/>
                  </a:lnTo>
                  <a:lnTo>
                    <a:pt x="8609051" y="2267000"/>
                  </a:lnTo>
                  <a:lnTo>
                    <a:pt x="8630818" y="2296807"/>
                  </a:lnTo>
                  <a:lnTo>
                    <a:pt x="8676132" y="2355177"/>
                  </a:lnTo>
                  <a:lnTo>
                    <a:pt x="8724875" y="2409748"/>
                  </a:lnTo>
                  <a:lnTo>
                    <a:pt x="8778392" y="2457970"/>
                  </a:lnTo>
                  <a:lnTo>
                    <a:pt x="8838006" y="2497290"/>
                  </a:lnTo>
                  <a:lnTo>
                    <a:pt x="8905049" y="2525153"/>
                  </a:lnTo>
                  <a:lnTo>
                    <a:pt x="8980856" y="2538996"/>
                  </a:lnTo>
                  <a:lnTo>
                    <a:pt x="9022448" y="2539873"/>
                  </a:lnTo>
                  <a:lnTo>
                    <a:pt x="9066733" y="2536291"/>
                  </a:lnTo>
                  <a:lnTo>
                    <a:pt x="9113876" y="2527922"/>
                  </a:lnTo>
                  <a:lnTo>
                    <a:pt x="9164041" y="2514447"/>
                  </a:lnTo>
                  <a:lnTo>
                    <a:pt x="9217393" y="2495562"/>
                  </a:lnTo>
                  <a:lnTo>
                    <a:pt x="9274086" y="2470937"/>
                  </a:lnTo>
                  <a:lnTo>
                    <a:pt x="9316466" y="2452230"/>
                  </a:lnTo>
                  <a:lnTo>
                    <a:pt x="9354566" y="2438095"/>
                  </a:lnTo>
                  <a:lnTo>
                    <a:pt x="9388589" y="2428303"/>
                  </a:lnTo>
                  <a:lnTo>
                    <a:pt x="9418726" y="2422626"/>
                  </a:lnTo>
                  <a:lnTo>
                    <a:pt x="9445206" y="2420861"/>
                  </a:lnTo>
                  <a:lnTo>
                    <a:pt x="9468218" y="2422779"/>
                  </a:lnTo>
                  <a:lnTo>
                    <a:pt x="9504680" y="2436736"/>
                  </a:lnTo>
                  <a:lnTo>
                    <a:pt x="9538513" y="2479700"/>
                  </a:lnTo>
                  <a:lnTo>
                    <a:pt x="9549562" y="2520429"/>
                  </a:lnTo>
                  <a:lnTo>
                    <a:pt x="9553334" y="2568740"/>
                  </a:lnTo>
                  <a:lnTo>
                    <a:pt x="9552991" y="2595181"/>
                  </a:lnTo>
                  <a:lnTo>
                    <a:pt x="9548901" y="2651531"/>
                  </a:lnTo>
                  <a:lnTo>
                    <a:pt x="9541612" y="2711018"/>
                  </a:lnTo>
                  <a:lnTo>
                    <a:pt x="9528315" y="2802217"/>
                  </a:lnTo>
                  <a:lnTo>
                    <a:pt x="9524060" y="2832265"/>
                  </a:lnTo>
                  <a:lnTo>
                    <a:pt x="9517075" y="2890456"/>
                  </a:lnTo>
                  <a:lnTo>
                    <a:pt x="9513468" y="2944660"/>
                  </a:lnTo>
                  <a:lnTo>
                    <a:pt x="9513443" y="2969717"/>
                  </a:lnTo>
                  <a:lnTo>
                    <a:pt x="9514878" y="2993098"/>
                  </a:lnTo>
                  <a:lnTo>
                    <a:pt x="9522943" y="3033979"/>
                  </a:lnTo>
                  <a:lnTo>
                    <a:pt x="9551124" y="3077248"/>
                  </a:lnTo>
                  <a:lnTo>
                    <a:pt x="9603537" y="3093491"/>
                  </a:lnTo>
                  <a:lnTo>
                    <a:pt x="9625825" y="3091713"/>
                  </a:lnTo>
                  <a:lnTo>
                    <a:pt x="9673793" y="3063379"/>
                  </a:lnTo>
                  <a:lnTo>
                    <a:pt x="9692272" y="3027426"/>
                  </a:lnTo>
                  <a:lnTo>
                    <a:pt x="9702076" y="2979724"/>
                  </a:lnTo>
                  <a:lnTo>
                    <a:pt x="9705048" y="2921952"/>
                  </a:lnTo>
                  <a:lnTo>
                    <a:pt x="9704527" y="2889796"/>
                  </a:lnTo>
                  <a:lnTo>
                    <a:pt x="9702978" y="2855734"/>
                  </a:lnTo>
                  <a:lnTo>
                    <a:pt x="9700628" y="2819971"/>
                  </a:lnTo>
                  <a:lnTo>
                    <a:pt x="9697707" y="2782735"/>
                  </a:lnTo>
                  <a:lnTo>
                    <a:pt x="9691052" y="2704604"/>
                  </a:lnTo>
                  <a:lnTo>
                    <a:pt x="9687776" y="2664129"/>
                  </a:lnTo>
                  <a:lnTo>
                    <a:pt x="9684829" y="2622994"/>
                  </a:lnTo>
                  <a:lnTo>
                    <a:pt x="9682455" y="2581402"/>
                  </a:lnTo>
                  <a:lnTo>
                    <a:pt x="9680867" y="2539555"/>
                  </a:lnTo>
                  <a:lnTo>
                    <a:pt x="9680308" y="2497658"/>
                  </a:lnTo>
                  <a:lnTo>
                    <a:pt x="9680981" y="2455938"/>
                  </a:lnTo>
                  <a:lnTo>
                    <a:pt x="9683140" y="2414574"/>
                  </a:lnTo>
                  <a:lnTo>
                    <a:pt x="9687001" y="2373795"/>
                  </a:lnTo>
                  <a:lnTo>
                    <a:pt x="9692780" y="2333790"/>
                  </a:lnTo>
                  <a:lnTo>
                    <a:pt x="9700730" y="2294775"/>
                  </a:lnTo>
                  <a:lnTo>
                    <a:pt x="9711068" y="2256942"/>
                  </a:lnTo>
                  <a:lnTo>
                    <a:pt x="9724009" y="2220518"/>
                  </a:lnTo>
                  <a:lnTo>
                    <a:pt x="9739795" y="2185708"/>
                  </a:lnTo>
                  <a:lnTo>
                    <a:pt x="9780791" y="2121712"/>
                  </a:lnTo>
                  <a:lnTo>
                    <a:pt x="9806470" y="2092960"/>
                  </a:lnTo>
                  <a:lnTo>
                    <a:pt x="9835883" y="2066632"/>
                  </a:lnTo>
                  <a:lnTo>
                    <a:pt x="9869284" y="2042947"/>
                  </a:lnTo>
                  <a:lnTo>
                    <a:pt x="9906902" y="2022106"/>
                  </a:lnTo>
                  <a:lnTo>
                    <a:pt x="9955911" y="2003640"/>
                  </a:lnTo>
                  <a:lnTo>
                    <a:pt x="10005200" y="1995182"/>
                  </a:lnTo>
                  <a:lnTo>
                    <a:pt x="10029965" y="1994408"/>
                  </a:lnTo>
                  <a:lnTo>
                    <a:pt x="10054793" y="1995779"/>
                  </a:lnTo>
                  <a:lnTo>
                    <a:pt x="10104691" y="2004517"/>
                  </a:lnTo>
                  <a:lnTo>
                    <a:pt x="10154895" y="2020481"/>
                  </a:lnTo>
                  <a:lnTo>
                    <a:pt x="10205390" y="2042718"/>
                  </a:lnTo>
                  <a:lnTo>
                    <a:pt x="10256215" y="2070328"/>
                  </a:lnTo>
                  <a:lnTo>
                    <a:pt x="10307333" y="2102370"/>
                  </a:lnTo>
                  <a:lnTo>
                    <a:pt x="10358780" y="2137905"/>
                  </a:lnTo>
                  <a:lnTo>
                    <a:pt x="10410546" y="2176030"/>
                  </a:lnTo>
                  <a:lnTo>
                    <a:pt x="10541368" y="2276538"/>
                  </a:lnTo>
                  <a:lnTo>
                    <a:pt x="10567784" y="2296604"/>
                  </a:lnTo>
                  <a:lnTo>
                    <a:pt x="10620858" y="2335784"/>
                  </a:lnTo>
                  <a:lnTo>
                    <a:pt x="10674274" y="2372893"/>
                  </a:lnTo>
                  <a:lnTo>
                    <a:pt x="10728033" y="2407031"/>
                  </a:lnTo>
                  <a:lnTo>
                    <a:pt x="10782122" y="2437257"/>
                  </a:lnTo>
                  <a:lnTo>
                    <a:pt x="10836567" y="2462644"/>
                  </a:lnTo>
                  <a:lnTo>
                    <a:pt x="10891368" y="2482278"/>
                  </a:lnTo>
                  <a:lnTo>
                    <a:pt x="10946524" y="2495207"/>
                  </a:lnTo>
                  <a:lnTo>
                    <a:pt x="11002023" y="2500528"/>
                  </a:lnTo>
                  <a:lnTo>
                    <a:pt x="11029912" y="2500045"/>
                  </a:lnTo>
                  <a:lnTo>
                    <a:pt x="11085957" y="2492210"/>
                  </a:lnTo>
                  <a:lnTo>
                    <a:pt x="11142383" y="2474430"/>
                  </a:lnTo>
                  <a:lnTo>
                    <a:pt x="11199165" y="2445804"/>
                  </a:lnTo>
                  <a:lnTo>
                    <a:pt x="11256315" y="2405380"/>
                  </a:lnTo>
                  <a:lnTo>
                    <a:pt x="11313859" y="2352243"/>
                  </a:lnTo>
                  <a:lnTo>
                    <a:pt x="11342764" y="2320620"/>
                  </a:lnTo>
                  <a:lnTo>
                    <a:pt x="11371771" y="2285466"/>
                  </a:lnTo>
                  <a:lnTo>
                    <a:pt x="11400866" y="2246668"/>
                  </a:lnTo>
                  <a:lnTo>
                    <a:pt x="11430064" y="2204123"/>
                  </a:lnTo>
                  <a:lnTo>
                    <a:pt x="11457800" y="2163330"/>
                  </a:lnTo>
                  <a:lnTo>
                    <a:pt x="11484521" y="2126780"/>
                  </a:lnTo>
                  <a:lnTo>
                    <a:pt x="11510239" y="2094382"/>
                  </a:lnTo>
                  <a:lnTo>
                    <a:pt x="11558803" y="2041512"/>
                  </a:lnTo>
                  <a:lnTo>
                    <a:pt x="11603647" y="2003818"/>
                  </a:lnTo>
                  <a:lnTo>
                    <a:pt x="11644986" y="1980361"/>
                  </a:lnTo>
                  <a:lnTo>
                    <a:pt x="11682984" y="1970214"/>
                  </a:lnTo>
                  <a:lnTo>
                    <a:pt x="11700789" y="1969846"/>
                  </a:lnTo>
                  <a:lnTo>
                    <a:pt x="11717820" y="1972462"/>
                  </a:lnTo>
                  <a:lnTo>
                    <a:pt x="11764569" y="1997036"/>
                  </a:lnTo>
                  <a:lnTo>
                    <a:pt x="11792331" y="2026196"/>
                  </a:lnTo>
                  <a:lnTo>
                    <a:pt x="11817566" y="2064524"/>
                  </a:lnTo>
                  <a:lnTo>
                    <a:pt x="11840489" y="2111070"/>
                  </a:lnTo>
                  <a:lnTo>
                    <a:pt x="11861254" y="2164918"/>
                  </a:lnTo>
                  <a:lnTo>
                    <a:pt x="11880050" y="2225141"/>
                  </a:lnTo>
                  <a:lnTo>
                    <a:pt x="11897081" y="2290813"/>
                  </a:lnTo>
                  <a:lnTo>
                    <a:pt x="11912498" y="2361006"/>
                  </a:lnTo>
                  <a:lnTo>
                    <a:pt x="11926507" y="2434806"/>
                  </a:lnTo>
                  <a:lnTo>
                    <a:pt x="11933047" y="2472766"/>
                  </a:lnTo>
                  <a:lnTo>
                    <a:pt x="11939295" y="2511285"/>
                  </a:lnTo>
                  <a:lnTo>
                    <a:pt x="11945277" y="2550236"/>
                  </a:lnTo>
                  <a:lnTo>
                    <a:pt x="11951018" y="2589517"/>
                  </a:lnTo>
                  <a:lnTo>
                    <a:pt x="11956555" y="2629001"/>
                  </a:lnTo>
                  <a:lnTo>
                    <a:pt x="11961889" y="2668574"/>
                  </a:lnTo>
                  <a:lnTo>
                    <a:pt x="11967045" y="2708122"/>
                  </a:lnTo>
                  <a:lnTo>
                    <a:pt x="11976964" y="2786672"/>
                  </a:lnTo>
                  <a:lnTo>
                    <a:pt x="11995747" y="2938411"/>
                  </a:lnTo>
                  <a:lnTo>
                    <a:pt x="12000357" y="2974556"/>
                  </a:lnTo>
                  <a:lnTo>
                    <a:pt x="12009641" y="3043859"/>
                  </a:lnTo>
                  <a:lnTo>
                    <a:pt x="12019153" y="3108452"/>
                  </a:lnTo>
                  <a:lnTo>
                    <a:pt x="12029097" y="3167392"/>
                  </a:lnTo>
                  <a:lnTo>
                    <a:pt x="12039625" y="3219754"/>
                  </a:lnTo>
                  <a:lnTo>
                    <a:pt x="12050941" y="3264624"/>
                  </a:lnTo>
                  <a:lnTo>
                    <a:pt x="12063222" y="3301060"/>
                  </a:lnTo>
                  <a:lnTo>
                    <a:pt x="12191644" y="3582657"/>
                  </a:lnTo>
                  <a:lnTo>
                    <a:pt x="12191644" y="1393698"/>
                  </a:lnTo>
                  <a:lnTo>
                    <a:pt x="12192000" y="139369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EF6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1000" y="3689200"/>
            <a:ext cx="42672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600" b="1" dirty="0"/>
              <a:t>Волонтеры «Чистые сердцем» 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МБОО </a:t>
            </a:r>
            <a:r>
              <a:rPr lang="ru-RU" sz="1600" b="1" dirty="0"/>
              <a:t>«Лицей»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имени </a:t>
            </a:r>
            <a:r>
              <a:rPr lang="ru-RU" sz="1600" b="1" dirty="0"/>
              <a:t>Героя Советского Союза </a:t>
            </a:r>
            <a:r>
              <a:rPr lang="ru-RU" sz="1600" b="1" dirty="0" err="1"/>
              <a:t>Б.Н.Еряшева</a:t>
            </a:r>
            <a:r>
              <a:rPr lang="ru-RU" sz="1600" b="1" dirty="0"/>
              <a:t>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городского </a:t>
            </a:r>
            <a:r>
              <a:rPr lang="ru-RU" sz="1600" b="1" dirty="0"/>
              <a:t>округа Фрязино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Московской области</a:t>
            </a:r>
            <a:r>
              <a:rPr lang="ru-RU" sz="1600" dirty="0"/>
              <a:t/>
            </a:r>
            <a:br>
              <a:rPr lang="ru-RU" sz="1600" dirty="0"/>
            </a:br>
            <a:endParaRPr sz="1600" dirty="0"/>
          </a:p>
        </p:txBody>
      </p:sp>
      <p:sp>
        <p:nvSpPr>
          <p:cNvPr id="11" name="object 11"/>
          <p:cNvSpPr txBox="1"/>
          <p:nvPr/>
        </p:nvSpPr>
        <p:spPr>
          <a:xfrm>
            <a:off x="4724400" y="3124200"/>
            <a:ext cx="6937241" cy="4642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ndara"/>
                <a:cs typeface="Candara"/>
              </a:rPr>
              <a:t>Социально-значимый</a:t>
            </a:r>
            <a:r>
              <a:rPr sz="3600" b="1" spc="5" dirty="0">
                <a:latin typeface="Candara"/>
                <a:cs typeface="Candara"/>
              </a:rPr>
              <a:t> </a:t>
            </a:r>
            <a:r>
              <a:rPr sz="3600" b="1" dirty="0">
                <a:latin typeface="Candara"/>
                <a:cs typeface="Candara"/>
              </a:rPr>
              <a:t>и</a:t>
            </a:r>
            <a:r>
              <a:rPr sz="3600" b="1" spc="5" dirty="0">
                <a:latin typeface="Candara"/>
                <a:cs typeface="Candara"/>
              </a:rPr>
              <a:t> </a:t>
            </a:r>
            <a:r>
              <a:rPr sz="3600" b="1" spc="-5" dirty="0" err="1" smtClean="0">
                <a:latin typeface="Candara"/>
                <a:cs typeface="Candara"/>
              </a:rPr>
              <a:t>образовательный</a:t>
            </a:r>
            <a:r>
              <a:rPr sz="3600" b="1" spc="-10" dirty="0" smtClean="0">
                <a:latin typeface="Candara"/>
                <a:cs typeface="Candara"/>
              </a:rPr>
              <a:t> </a:t>
            </a:r>
            <a:r>
              <a:rPr sz="3600" b="1" spc="-5" dirty="0" err="1" smtClean="0">
                <a:latin typeface="Candara"/>
                <a:cs typeface="Candara"/>
              </a:rPr>
              <a:t>проект</a:t>
            </a:r>
            <a:endParaRPr lang="ru-RU" sz="3600" dirty="0">
              <a:latin typeface="Candara"/>
              <a:cs typeface="Candara"/>
            </a:endParaRPr>
          </a:p>
          <a:p>
            <a:pPr marL="43815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 smtClean="0">
                <a:latin typeface="Candara"/>
                <a:cs typeface="Candara"/>
              </a:rPr>
              <a:t>«ВСЕ</a:t>
            </a:r>
            <a:r>
              <a:rPr sz="3600" b="1" spc="-25" dirty="0" smtClean="0">
                <a:latin typeface="Candara"/>
                <a:cs typeface="Candara"/>
              </a:rPr>
              <a:t> </a:t>
            </a:r>
            <a:r>
              <a:rPr sz="3600" b="1" spc="-10" dirty="0">
                <a:latin typeface="Candara"/>
                <a:cs typeface="Candara"/>
              </a:rPr>
              <a:t>ЛЮДИ</a:t>
            </a:r>
            <a:r>
              <a:rPr sz="3600" b="1" spc="-20" dirty="0">
                <a:latin typeface="Candara"/>
                <a:cs typeface="Candara"/>
              </a:rPr>
              <a:t> </a:t>
            </a:r>
            <a:r>
              <a:rPr sz="3600" b="1" spc="-5" dirty="0">
                <a:latin typeface="Candara"/>
                <a:cs typeface="Candara"/>
              </a:rPr>
              <a:t>ВАЖНЫ»</a:t>
            </a:r>
            <a:endParaRPr sz="36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1950" dirty="0" smtClean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195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1950" dirty="0" smtClean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195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ru-RU" sz="1800" spc="-20" dirty="0" smtClean="0">
              <a:solidFill>
                <a:srgbClr val="883418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ru-RU" spc="-20" dirty="0">
              <a:solidFill>
                <a:srgbClr val="883418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ru-RU" sz="1800" spc="-20" dirty="0" smtClean="0">
              <a:solidFill>
                <a:srgbClr val="883418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 smtClean="0">
                <a:solidFill>
                  <a:srgbClr val="883418"/>
                </a:solidFill>
                <a:latin typeface="Verdana"/>
                <a:cs typeface="Verdana"/>
              </a:rPr>
              <a:t>М</a:t>
            </a:r>
            <a:r>
              <a:rPr sz="1800" spc="-400" dirty="0" smtClean="0">
                <a:solidFill>
                  <a:srgbClr val="883418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883418"/>
                </a:solidFill>
                <a:latin typeface="Verdana"/>
                <a:cs typeface="Verdana"/>
              </a:rPr>
              <a:t>о</a:t>
            </a:r>
            <a:r>
              <a:rPr sz="1800" spc="-55" dirty="0">
                <a:solidFill>
                  <a:srgbClr val="883418"/>
                </a:solidFill>
                <a:latin typeface="Verdana"/>
                <a:cs typeface="Verdana"/>
              </a:rPr>
              <a:t>с</a:t>
            </a:r>
            <a:r>
              <a:rPr sz="1800" spc="-180" dirty="0">
                <a:solidFill>
                  <a:srgbClr val="883418"/>
                </a:solidFill>
                <a:latin typeface="Verdana"/>
                <a:cs typeface="Verdana"/>
              </a:rPr>
              <a:t>к</a:t>
            </a:r>
            <a:r>
              <a:rPr sz="1800" spc="-380" dirty="0">
                <a:solidFill>
                  <a:srgbClr val="883418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883418"/>
                </a:solidFill>
                <a:latin typeface="Verdana"/>
                <a:cs typeface="Verdana"/>
              </a:rPr>
              <a:t>о</a:t>
            </a:r>
            <a:r>
              <a:rPr sz="1800" spc="20" dirty="0">
                <a:solidFill>
                  <a:srgbClr val="883418"/>
                </a:solidFill>
                <a:latin typeface="Verdana"/>
                <a:cs typeface="Verdana"/>
              </a:rPr>
              <a:t>в</a:t>
            </a:r>
            <a:r>
              <a:rPr sz="1800" spc="-55" dirty="0">
                <a:solidFill>
                  <a:srgbClr val="883418"/>
                </a:solidFill>
                <a:latin typeface="Verdana"/>
                <a:cs typeface="Verdana"/>
              </a:rPr>
              <a:t>с</a:t>
            </a:r>
            <a:r>
              <a:rPr sz="1800" spc="-180" dirty="0">
                <a:solidFill>
                  <a:srgbClr val="883418"/>
                </a:solidFill>
                <a:latin typeface="Verdana"/>
                <a:cs typeface="Verdana"/>
              </a:rPr>
              <a:t>к</a:t>
            </a:r>
            <a:r>
              <a:rPr sz="1800" spc="-380" dirty="0">
                <a:solidFill>
                  <a:srgbClr val="883418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883418"/>
                </a:solidFill>
                <a:latin typeface="Verdana"/>
                <a:cs typeface="Verdana"/>
              </a:rPr>
              <a:t>а</a:t>
            </a:r>
            <a:r>
              <a:rPr sz="1800" spc="-105" dirty="0">
                <a:solidFill>
                  <a:srgbClr val="883418"/>
                </a:solidFill>
                <a:latin typeface="Verdana"/>
                <a:cs typeface="Verdana"/>
              </a:rPr>
              <a:t>я</a:t>
            </a:r>
            <a:r>
              <a:rPr sz="1800" spc="-20" dirty="0">
                <a:solidFill>
                  <a:srgbClr val="883418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883418"/>
                </a:solidFill>
                <a:latin typeface="Verdana"/>
                <a:cs typeface="Verdana"/>
              </a:rPr>
              <a:t>о</a:t>
            </a:r>
            <a:r>
              <a:rPr sz="1800" spc="80" dirty="0">
                <a:solidFill>
                  <a:srgbClr val="883418"/>
                </a:solidFill>
                <a:latin typeface="Verdana"/>
                <a:cs typeface="Verdana"/>
              </a:rPr>
              <a:t>б</a:t>
            </a:r>
            <a:r>
              <a:rPr sz="1800" spc="15" dirty="0">
                <a:solidFill>
                  <a:srgbClr val="883418"/>
                </a:solidFill>
                <a:latin typeface="Verdana"/>
                <a:cs typeface="Verdana"/>
              </a:rPr>
              <a:t>л</a:t>
            </a:r>
            <a:r>
              <a:rPr sz="1800" spc="-35" dirty="0">
                <a:solidFill>
                  <a:srgbClr val="883418"/>
                </a:solidFill>
                <a:latin typeface="Verdana"/>
                <a:cs typeface="Verdana"/>
              </a:rPr>
              <a:t>а</a:t>
            </a:r>
            <a:r>
              <a:rPr sz="1800" spc="40" dirty="0">
                <a:solidFill>
                  <a:srgbClr val="883418"/>
                </a:solidFill>
                <a:latin typeface="Verdana"/>
                <a:cs typeface="Verdana"/>
              </a:rPr>
              <a:t>с</a:t>
            </a:r>
            <a:r>
              <a:rPr sz="1800" spc="-40" dirty="0">
                <a:solidFill>
                  <a:srgbClr val="883418"/>
                </a:solidFill>
                <a:latin typeface="Verdana"/>
                <a:cs typeface="Verdana"/>
              </a:rPr>
              <a:t>т</a:t>
            </a:r>
            <a:r>
              <a:rPr sz="1800" spc="-90" dirty="0">
                <a:solidFill>
                  <a:srgbClr val="883418"/>
                </a:solidFill>
                <a:latin typeface="Verdana"/>
                <a:cs typeface="Verdana"/>
              </a:rPr>
              <a:t>ь</a:t>
            </a:r>
            <a:endParaRPr sz="1800" dirty="0">
              <a:latin typeface="Verdana"/>
              <a:cs typeface="Verdana"/>
            </a:endParaRPr>
          </a:p>
          <a:p>
            <a:pPr marL="1250315">
              <a:lnSpc>
                <a:spcPct val="100000"/>
              </a:lnSpc>
              <a:spcBef>
                <a:spcPts val="1025"/>
              </a:spcBef>
            </a:pPr>
            <a:r>
              <a:rPr sz="1000" dirty="0">
                <a:solidFill>
                  <a:srgbClr val="063D86"/>
                </a:solidFill>
                <a:latin typeface="Candara"/>
                <a:cs typeface="Candara"/>
              </a:rPr>
              <a:t>1</a:t>
            </a:r>
            <a:endParaRPr sz="1000" dirty="0">
              <a:latin typeface="Candara"/>
              <a:cs typeface="Candara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3261836" cy="2174557"/>
          </a:xfrm>
          <a:prstGeom prst="rect">
            <a:avLst/>
          </a:prstGeom>
        </p:spPr>
      </p:pic>
      <p:pic>
        <p:nvPicPr>
          <p:cNvPr id="15" name="Рисунок 14" descr="http://new.vspu.ac.ru/images/dyno_news/4959/img630f274c390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8629"/>
            <a:ext cx="3938905" cy="197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ÐÐ¾Ð»Ð¾Ð½ÑÑÑÑ ÐÐÐ£ ÐÐ¸ÑÐµÐ¹ Ð³.Ð¤ÑÑÐ·Ð¸Ð½Ð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41602" y="-1181"/>
            <a:ext cx="1876901" cy="192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8978" y="6383189"/>
            <a:ext cx="1143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-5" dirty="0">
                <a:solidFill>
                  <a:srgbClr val="063D86"/>
                </a:solidFill>
                <a:latin typeface="Candara"/>
                <a:cs typeface="Candara"/>
              </a:rPr>
              <a:t>1</a:t>
            </a:r>
            <a:r>
              <a:rPr sz="1000" dirty="0">
                <a:solidFill>
                  <a:srgbClr val="063D86"/>
                </a:solidFill>
                <a:latin typeface="Candara"/>
                <a:cs typeface="Candara"/>
              </a:rPr>
              <a:t>0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4540" y="669959"/>
            <a:ext cx="396112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Актуальность</a:t>
            </a:r>
            <a:r>
              <a:rPr sz="3200" spc="-15" dirty="0"/>
              <a:t> </a:t>
            </a:r>
            <a:r>
              <a:rPr sz="3200" spc="-5" dirty="0"/>
              <a:t>проекта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843236" y="3508566"/>
            <a:ext cx="108521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640" marR="5080" indent="271780" algn="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К</a:t>
            </a:r>
            <a:r>
              <a:rPr sz="1400" b="1" spc="-10" dirty="0">
                <a:solidFill>
                  <a:srgbClr val="6C2913"/>
                </a:solidFill>
                <a:latin typeface="Candara"/>
                <a:cs typeface="Candara"/>
              </a:rPr>
              <a:t>а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кую  </a:t>
            </a:r>
            <a:r>
              <a:rPr sz="1400" b="1" spc="-10" dirty="0">
                <a:solidFill>
                  <a:srgbClr val="6C2913"/>
                </a:solidFill>
                <a:latin typeface="Candara"/>
                <a:cs typeface="Candara"/>
              </a:rPr>
              <a:t>проб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л</a:t>
            </a:r>
            <a:r>
              <a:rPr sz="1400" b="1" spc="-10" dirty="0">
                <a:solidFill>
                  <a:srgbClr val="6C2913"/>
                </a:solidFill>
                <a:latin typeface="Candara"/>
                <a:cs typeface="Candara"/>
              </a:rPr>
              <a:t>ему</a:t>
            </a:r>
            <a:endParaRPr sz="1400">
              <a:latin typeface="Candara"/>
              <a:cs typeface="Candara"/>
            </a:endParaRPr>
          </a:p>
          <a:p>
            <a:pPr marL="12700" marR="5080" indent="474980" algn="r">
              <a:lnSpc>
                <a:spcPct val="135700"/>
              </a:lnSpc>
            </a:pPr>
            <a:r>
              <a:rPr sz="1400" b="1" spc="-10" dirty="0">
                <a:solidFill>
                  <a:srgbClr val="6C2913"/>
                </a:solidFill>
                <a:latin typeface="Candara"/>
                <a:cs typeface="Candara"/>
              </a:rPr>
              <a:t>решает  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проект</a:t>
            </a:r>
            <a:r>
              <a:rPr sz="1400" b="1" spc="-40" dirty="0">
                <a:solidFill>
                  <a:srgbClr val="6C2913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и</a:t>
            </a:r>
            <a:r>
              <a:rPr sz="1400" b="1" spc="-40" dirty="0">
                <a:solidFill>
                  <a:srgbClr val="6C2913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как?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5527" y="1843142"/>
            <a:ext cx="45148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6C2913"/>
                </a:solidFill>
                <a:latin typeface="Candara"/>
                <a:cs typeface="Candara"/>
              </a:rPr>
              <a:t>Це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ль: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49267" y="4974335"/>
            <a:ext cx="7848600" cy="1811655"/>
          </a:xfrm>
          <a:custGeom>
            <a:avLst/>
            <a:gdLst/>
            <a:ahLst/>
            <a:cxnLst/>
            <a:rect l="l" t="t" r="r" b="b"/>
            <a:pathLst>
              <a:path w="7848600" h="1811654">
                <a:moveTo>
                  <a:pt x="7848600" y="0"/>
                </a:moveTo>
                <a:lnTo>
                  <a:pt x="0" y="0"/>
                </a:lnTo>
                <a:lnTo>
                  <a:pt x="0" y="1811274"/>
                </a:lnTo>
                <a:lnTo>
                  <a:pt x="7848600" y="1811274"/>
                </a:lnTo>
                <a:lnTo>
                  <a:pt x="78486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07358" y="1343405"/>
            <a:ext cx="7890509" cy="16490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32715" marR="83820" algn="just">
              <a:lnSpc>
                <a:spcPct val="100000"/>
              </a:lnSpc>
            </a:pPr>
            <a:r>
              <a:rPr sz="1400" spc="-5" dirty="0">
                <a:latin typeface="Candara"/>
                <a:cs typeface="Candara"/>
              </a:rPr>
              <a:t>Формировать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такую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профессионально-общественную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школьную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атмосферу,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при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которой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адаптация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детей-мигрантов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обеспечит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дальнейшую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интеграцию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детей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безопасном </a:t>
            </a:r>
            <a:r>
              <a:rPr sz="1400" spc="-29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образовательном пространстве </a:t>
            </a:r>
            <a:r>
              <a:rPr sz="1400" spc="-10" dirty="0">
                <a:latin typeface="Candara"/>
                <a:cs typeface="Candara"/>
              </a:rPr>
              <a:t>равных </a:t>
            </a:r>
            <a:r>
              <a:rPr sz="1400" spc="-5" dirty="0">
                <a:latin typeface="Candara"/>
                <a:cs typeface="Candara"/>
              </a:rPr>
              <a:t>возможностей и защиту интересов каждого. Объединить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учеников,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волонтеров,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родителей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детей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из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стран</a:t>
            </a:r>
            <a:r>
              <a:rPr sz="1400" dirty="0">
                <a:latin typeface="Candara"/>
                <a:cs typeface="Candara"/>
              </a:rPr>
              <a:t> СНГ,</a:t>
            </a:r>
            <a:r>
              <a:rPr sz="1400" spc="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обучающихся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российских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школах. </a:t>
            </a:r>
            <a:r>
              <a:rPr sz="1400" spc="-29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Формировать у обучающихся </a:t>
            </a:r>
            <a:r>
              <a:rPr sz="1400" spc="-10" dirty="0">
                <a:latin typeface="Candara"/>
                <a:cs typeface="Candara"/>
              </a:rPr>
              <a:t>интерес </a:t>
            </a:r>
            <a:r>
              <a:rPr sz="1400" spc="-5" dirty="0">
                <a:latin typeface="Candara"/>
                <a:cs typeface="Candara"/>
              </a:rPr>
              <a:t>к </a:t>
            </a:r>
            <a:r>
              <a:rPr sz="1400" spc="-10" dirty="0">
                <a:latin typeface="Candara"/>
                <a:cs typeface="Candara"/>
              </a:rPr>
              <a:t>родному </a:t>
            </a:r>
            <a:r>
              <a:rPr sz="1400" spc="-5" dirty="0">
                <a:latin typeface="Candara"/>
                <a:cs typeface="Candara"/>
              </a:rPr>
              <a:t>и неродному русскому языку; помочь </a:t>
            </a:r>
            <a:r>
              <a:rPr sz="1400" spc="-10" dirty="0">
                <a:latin typeface="Candara"/>
                <a:cs typeface="Candara"/>
              </a:rPr>
              <a:t>новому </a:t>
            </a:r>
            <a:r>
              <a:rPr sz="1400" spc="-5" dirty="0">
                <a:latin typeface="Candara"/>
                <a:cs typeface="Candara"/>
              </a:rPr>
              <a:t> поколению</a:t>
            </a:r>
            <a:r>
              <a:rPr sz="1400" spc="1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осознать</a:t>
            </a:r>
            <a:r>
              <a:rPr sz="1400" spc="1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важность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родного</a:t>
            </a:r>
            <a:r>
              <a:rPr sz="1400" spc="2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языка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через</a:t>
            </a:r>
            <a:r>
              <a:rPr sz="1400" spc="-2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православную</a:t>
            </a:r>
            <a:r>
              <a:rPr sz="1400" spc="2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литературу.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9267" y="3071622"/>
            <a:ext cx="7848600" cy="1694814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1590" rIns="0" bIns="0" rtlCol="0">
            <a:spAutoFit/>
          </a:bodyPr>
          <a:lstStyle/>
          <a:p>
            <a:pPr marL="90805" marR="84455" algn="just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Candara"/>
                <a:cs typeface="Candara"/>
              </a:rPr>
              <a:t>Главная проблема и для школ, и для детей из стран СНГ - это </a:t>
            </a:r>
            <a:r>
              <a:rPr sz="1400" spc="-10" dirty="0">
                <a:latin typeface="Candara"/>
                <a:cs typeface="Candara"/>
              </a:rPr>
              <a:t>незнание </a:t>
            </a:r>
            <a:r>
              <a:rPr sz="1400" spc="-5" dirty="0">
                <a:latin typeface="Candara"/>
                <a:cs typeface="Candara"/>
              </a:rPr>
              <a:t>русского языка.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Для этого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надо: создать условия для интенсивного овладения русским языком; обеспечить сопровождение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ребенка-мигранта,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 том числе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 со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стороны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сверстников,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целях</a:t>
            </a:r>
            <a:r>
              <a:rPr sz="1400" spc="-5" dirty="0">
                <a:latin typeface="Candara"/>
                <a:cs typeface="Candara"/>
              </a:rPr>
              <a:t> успешной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адаптации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его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социокультурной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среде;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организовать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школе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образовательную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среду,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способствующую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позитивному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восприятию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пониманию,</a:t>
            </a:r>
            <a:r>
              <a:rPr sz="1400" spc="-5" dirty="0">
                <a:latin typeface="Candara"/>
                <a:cs typeface="Candara"/>
              </a:rPr>
              <a:t> поддерживающую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интерес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к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культурам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различных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этносов,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направленную</a:t>
            </a:r>
            <a:r>
              <a:rPr sz="1400" spc="1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на</a:t>
            </a:r>
            <a:r>
              <a:rPr sz="1400" spc="-1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межкультурную интеграцию.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7433" y="5001176"/>
            <a:ext cx="769112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ndara"/>
                <a:cs typeface="Candara"/>
              </a:rPr>
              <a:t>Проект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позволит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решить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эту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проблему,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а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дальнейшее</a:t>
            </a:r>
            <a:r>
              <a:rPr sz="1400" spc="-5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внедрение</a:t>
            </a:r>
            <a:r>
              <a:rPr sz="1400" spc="-5" dirty="0">
                <a:latin typeface="Candara"/>
                <a:cs typeface="Candara"/>
              </a:rPr>
              <a:t> и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тиражирование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позволит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повысить</a:t>
            </a:r>
            <a:r>
              <a:rPr sz="1400" spc="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качество</a:t>
            </a:r>
            <a:r>
              <a:rPr sz="1400" spc="10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образования.</a:t>
            </a:r>
            <a:endParaRPr sz="1400" dirty="0">
              <a:latin typeface="Candara"/>
              <a:cs typeface="Candara"/>
            </a:endParaRPr>
          </a:p>
          <a:p>
            <a:pPr marL="12700" marR="5080" indent="-635" algn="just">
              <a:lnSpc>
                <a:spcPct val="100000"/>
              </a:lnSpc>
            </a:pPr>
            <a:r>
              <a:rPr sz="1400" spc="-5" dirty="0">
                <a:latin typeface="Candara"/>
                <a:cs typeface="Candara"/>
              </a:rPr>
              <a:t>В рамках проекта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предусмотрена совместная работа детей из стран СНГ и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 err="1" smtClean="0">
                <a:latin typeface="Candara"/>
                <a:cs typeface="Candara"/>
              </a:rPr>
              <a:t>учеников-волонтеров</a:t>
            </a:r>
            <a:r>
              <a:rPr sz="1400" spc="-5" dirty="0" smtClean="0">
                <a:latin typeface="Candara"/>
                <a:cs typeface="Candara"/>
              </a:rPr>
              <a:t>,</a:t>
            </a:r>
            <a:r>
              <a:rPr sz="1400" dirty="0" smtClean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результате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которой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достигается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устойчивая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результативная</a:t>
            </a:r>
            <a:r>
              <a:rPr sz="1400" spc="-5" dirty="0">
                <a:latin typeface="Candara"/>
                <a:cs typeface="Candara"/>
              </a:rPr>
              <a:t> атмосфера.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Основываясь на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образовательную самостоятельность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учеников-волонтеров </a:t>
            </a:r>
            <a:r>
              <a:rPr sz="1400" spc="-10" dirty="0">
                <a:latin typeface="Candara"/>
                <a:cs typeface="Candara"/>
              </a:rPr>
              <a:t>(умение принимать </a:t>
            </a:r>
            <a:r>
              <a:rPr sz="1400" spc="-5" dirty="0">
                <a:latin typeface="Candara"/>
                <a:cs typeface="Candara"/>
              </a:rPr>
              <a:t> решения), </a:t>
            </a:r>
            <a:r>
              <a:rPr sz="1400" spc="-10" dirty="0">
                <a:latin typeface="Candara"/>
                <a:cs typeface="Candara"/>
              </a:rPr>
              <a:t>инициативу (умение </a:t>
            </a:r>
            <a:r>
              <a:rPr sz="1400" spc="-5" dirty="0">
                <a:latin typeface="Candara"/>
                <a:cs typeface="Candara"/>
              </a:rPr>
              <a:t>выстраивать </a:t>
            </a:r>
            <a:r>
              <a:rPr sz="1400" dirty="0">
                <a:latin typeface="Candara"/>
                <a:cs typeface="Candara"/>
              </a:rPr>
              <a:t>свою </a:t>
            </a:r>
            <a:r>
              <a:rPr sz="1400" spc="-5" dirty="0">
                <a:latin typeface="Candara"/>
                <a:cs typeface="Candara"/>
              </a:rPr>
              <a:t>образовательную траекторию), используя идеи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индивидуализации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дифференциации,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команда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достигает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высоких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результатов,</a:t>
            </a:r>
            <a:r>
              <a:rPr sz="1400" spc="-5" dirty="0">
                <a:latin typeface="Candara"/>
                <a:cs typeface="Candara"/>
              </a:rPr>
              <a:t> что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положительно</a:t>
            </a:r>
            <a:r>
              <a:rPr sz="1400" spc="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влияет</a:t>
            </a:r>
            <a:r>
              <a:rPr sz="1400" spc="-1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на качество</a:t>
            </a:r>
            <a:r>
              <a:rPr sz="1400" spc="5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образования.</a:t>
            </a:r>
            <a:endParaRPr sz="1400" dirty="0">
              <a:latin typeface="Candara"/>
              <a:cs typeface="Candar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683" y="3875532"/>
            <a:ext cx="2169413" cy="271805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241" y="1565147"/>
            <a:ext cx="2791955" cy="20947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9232" y="6335444"/>
            <a:ext cx="1143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63D86"/>
                </a:solidFill>
                <a:latin typeface="Candara"/>
                <a:cs typeface="Candara"/>
              </a:rPr>
              <a:t>1</a:t>
            </a:r>
            <a:r>
              <a:rPr sz="1000" dirty="0">
                <a:solidFill>
                  <a:srgbClr val="063D86"/>
                </a:solidFill>
                <a:latin typeface="Candara"/>
                <a:cs typeface="Candara"/>
              </a:rPr>
              <a:t>1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III</a:t>
            </a:r>
            <a:r>
              <a:rPr spc="-35" dirty="0"/>
              <a:t> </a:t>
            </a:r>
            <a:r>
              <a:rPr spc="-5" dirty="0"/>
              <a:t>часть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«Межмуниципальный</a:t>
            </a:r>
            <a:r>
              <a:rPr spc="-10" dirty="0"/>
              <a:t> </a:t>
            </a:r>
            <a:r>
              <a:rPr spc="-5" dirty="0"/>
              <a:t>Пасхальный</a:t>
            </a:r>
            <a:r>
              <a:rPr spc="-15" dirty="0"/>
              <a:t> </a:t>
            </a:r>
            <a:r>
              <a:rPr spc="-5" dirty="0"/>
              <a:t>фестиваль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2287" y="1391873"/>
            <a:ext cx="99656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9125" marR="5080" indent="-60706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  <a:latin typeface="Candara"/>
                <a:cs typeface="Candara"/>
              </a:rPr>
              <a:t>«Все</a:t>
            </a:r>
            <a:r>
              <a:rPr sz="3600" spc="-1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dirty="0">
                <a:solidFill>
                  <a:srgbClr val="C00000"/>
                </a:solidFill>
                <a:latin typeface="Candara"/>
                <a:cs typeface="Candara"/>
              </a:rPr>
              <a:t>люди</a:t>
            </a:r>
            <a:r>
              <a:rPr sz="3600" spc="-1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Candara"/>
                <a:cs typeface="Candara"/>
              </a:rPr>
              <a:t>важны»</a:t>
            </a:r>
            <a:r>
              <a:rPr sz="3600" dirty="0">
                <a:solidFill>
                  <a:srgbClr val="C00000"/>
                </a:solidFill>
                <a:latin typeface="Candara"/>
                <a:cs typeface="Candara"/>
              </a:rPr>
              <a:t> для</a:t>
            </a:r>
            <a:r>
              <a:rPr sz="3600" spc="-1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dirty="0">
                <a:solidFill>
                  <a:srgbClr val="C00000"/>
                </a:solidFill>
                <a:latin typeface="Candara"/>
                <a:cs typeface="Candara"/>
              </a:rPr>
              <a:t>детей</a:t>
            </a:r>
            <a:r>
              <a:rPr sz="3600" spc="-1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Candara"/>
                <a:cs typeface="Candara"/>
              </a:rPr>
              <a:t>инвалидов </a:t>
            </a:r>
            <a:r>
              <a:rPr sz="3600" dirty="0">
                <a:solidFill>
                  <a:srgbClr val="C00000"/>
                </a:solidFill>
                <a:latin typeface="Candara"/>
                <a:cs typeface="Candara"/>
              </a:rPr>
              <a:t>и</a:t>
            </a:r>
            <a:r>
              <a:rPr sz="3600" spc="-2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dirty="0">
                <a:solidFill>
                  <a:srgbClr val="C00000"/>
                </a:solidFill>
                <a:latin typeface="Candara"/>
                <a:cs typeface="Candara"/>
              </a:rPr>
              <a:t>детей</a:t>
            </a:r>
            <a:r>
              <a:rPr sz="3600" spc="-1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dirty="0">
                <a:solidFill>
                  <a:srgbClr val="C00000"/>
                </a:solidFill>
                <a:latin typeface="Candara"/>
                <a:cs typeface="Candara"/>
              </a:rPr>
              <a:t>с </a:t>
            </a:r>
            <a:r>
              <a:rPr sz="3600" spc="-76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Candara"/>
                <a:cs typeface="Candara"/>
              </a:rPr>
              <a:t>ограниченными</a:t>
            </a:r>
            <a:r>
              <a:rPr sz="3600" spc="1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Candara"/>
                <a:cs typeface="Candara"/>
              </a:rPr>
              <a:t>возможностями</a:t>
            </a:r>
            <a:r>
              <a:rPr sz="3600" spc="1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Candara"/>
                <a:cs typeface="Candara"/>
              </a:rPr>
              <a:t>здоровья»</a:t>
            </a:r>
            <a:endParaRPr sz="3600">
              <a:latin typeface="Candara"/>
              <a:cs typeface="Candar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4900" y="2561844"/>
            <a:ext cx="2849879" cy="36355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7968" y="2601467"/>
            <a:ext cx="2815589" cy="39829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09" y="2763774"/>
            <a:ext cx="4379975" cy="32834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1412" y="2981474"/>
            <a:ext cx="634746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685" algn="just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1600" spc="-5" dirty="0">
                <a:latin typeface="Candara"/>
                <a:cs typeface="Candara"/>
              </a:rPr>
              <a:t>Сейчас</a:t>
            </a:r>
            <a:r>
              <a:rPr sz="1600" dirty="0">
                <a:latin typeface="Candara"/>
                <a:cs typeface="Candara"/>
              </a:rPr>
              <a:t> особое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внимание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государство</a:t>
            </a:r>
            <a:r>
              <a:rPr sz="1600" spc="34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уделяет</a:t>
            </a:r>
            <a:r>
              <a:rPr sz="1600" spc="34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процессу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увеличения</a:t>
            </a:r>
            <a:r>
              <a:rPr sz="1600" dirty="0">
                <a:latin typeface="Candara"/>
                <a:cs typeface="Candara"/>
              </a:rPr>
              <a:t> степени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участия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всех</a:t>
            </a:r>
            <a:r>
              <a:rPr sz="1600" dirty="0">
                <a:latin typeface="Candara"/>
                <a:cs typeface="Candara"/>
              </a:rPr>
              <a:t> граждан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в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социуме,</a:t>
            </a:r>
            <a:r>
              <a:rPr sz="1600" dirty="0">
                <a:latin typeface="Candara"/>
                <a:cs typeface="Candara"/>
              </a:rPr>
              <a:t> а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также </a:t>
            </a:r>
            <a:r>
              <a:rPr sz="1600" dirty="0">
                <a:latin typeface="Candara"/>
                <a:cs typeface="Candara"/>
              </a:rPr>
              <a:t> реальное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включение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людей</a:t>
            </a:r>
            <a:r>
              <a:rPr sz="1600" dirty="0">
                <a:latin typeface="Candara"/>
                <a:cs typeface="Candara"/>
              </a:rPr>
              <a:t> с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ограниченными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возможностями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здоровья,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возникла</a:t>
            </a:r>
            <a:r>
              <a:rPr sz="1600" dirty="0">
                <a:latin typeface="Candara"/>
                <a:cs typeface="Candara"/>
              </a:rPr>
              <a:t> необходимость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проведения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в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нашем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городе </a:t>
            </a:r>
            <a:r>
              <a:rPr sz="1600" spc="-3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фестиваля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"Первый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межмуниципальный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открытый</a:t>
            </a:r>
            <a:r>
              <a:rPr sz="1600" dirty="0">
                <a:latin typeface="Candara"/>
                <a:cs typeface="Candara"/>
              </a:rPr>
              <a:t> спортивно-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массовый </a:t>
            </a:r>
            <a:r>
              <a:rPr sz="1600" dirty="0">
                <a:latin typeface="Candara"/>
                <a:cs typeface="Candara"/>
              </a:rPr>
              <a:t>и </a:t>
            </a:r>
            <a:r>
              <a:rPr sz="1600" spc="-5" dirty="0">
                <a:latin typeface="Candara"/>
                <a:cs typeface="Candara"/>
              </a:rPr>
              <a:t>творческий фестиваль </a:t>
            </a:r>
            <a:r>
              <a:rPr sz="1600" dirty="0">
                <a:latin typeface="Candara"/>
                <a:cs typeface="Candara"/>
              </a:rPr>
              <a:t>"Все </a:t>
            </a:r>
            <a:r>
              <a:rPr sz="1600" spc="-5" dirty="0">
                <a:latin typeface="Candara"/>
                <a:cs typeface="Candara"/>
              </a:rPr>
              <a:t>люди важны" для </a:t>
            </a:r>
            <a:r>
              <a:rPr sz="1600" dirty="0">
                <a:latin typeface="Candara"/>
                <a:cs typeface="Candara"/>
              </a:rPr>
              <a:t>людей с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ограниченными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возможностями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здоровья",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где</a:t>
            </a:r>
            <a:r>
              <a:rPr sz="1600" spc="34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детьми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занимаются </a:t>
            </a:r>
            <a:r>
              <a:rPr sz="1600" dirty="0">
                <a:latin typeface="Candara"/>
                <a:cs typeface="Candara"/>
              </a:rPr>
              <a:t>не </a:t>
            </a:r>
            <a:r>
              <a:rPr sz="1600" spc="-5" dirty="0">
                <a:latin typeface="Candara"/>
                <a:cs typeface="Candara"/>
              </a:rPr>
              <a:t>только специалисты </a:t>
            </a:r>
            <a:r>
              <a:rPr sz="1600" dirty="0">
                <a:latin typeface="Candara"/>
                <a:cs typeface="Candara"/>
              </a:rPr>
              <a:t>и </a:t>
            </a:r>
            <a:r>
              <a:rPr sz="1600" spc="-5" dirty="0">
                <a:latin typeface="Candara"/>
                <a:cs typeface="Candara"/>
              </a:rPr>
              <a:t>родители, </a:t>
            </a:r>
            <a:r>
              <a:rPr sz="1600" dirty="0">
                <a:latin typeface="Candara"/>
                <a:cs typeface="Candara"/>
              </a:rPr>
              <a:t>но и </a:t>
            </a:r>
            <a:r>
              <a:rPr sz="1600" spc="-5" dirty="0">
                <a:latin typeface="Candara"/>
                <a:cs typeface="Candara"/>
              </a:rPr>
              <a:t>учащиеся из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общеобразовательных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школ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(волонтеры-добровольцы)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1643" y="6335444"/>
            <a:ext cx="12890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63D86"/>
                </a:solidFill>
                <a:latin typeface="Candara"/>
                <a:cs typeface="Candara"/>
              </a:rPr>
              <a:t>1</a:t>
            </a:r>
            <a:r>
              <a:rPr sz="1000" dirty="0">
                <a:solidFill>
                  <a:srgbClr val="063D86"/>
                </a:solidFill>
                <a:latin typeface="Candara"/>
                <a:cs typeface="Candara"/>
              </a:rPr>
              <a:t>2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71880" y="648715"/>
            <a:ext cx="4448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Актуальность</a:t>
            </a:r>
            <a:r>
              <a:rPr spc="-45" dirty="0"/>
              <a:t> </a:t>
            </a:r>
            <a:r>
              <a:rPr spc="-5" dirty="0"/>
              <a:t>проекта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9878" y="528066"/>
            <a:ext cx="2865107" cy="19027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044" y="466344"/>
            <a:ext cx="1802891" cy="20269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0886" y="2695532"/>
            <a:ext cx="7077709" cy="1878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Candara"/>
              <a:buChar char="•"/>
              <a:tabLst>
                <a:tab pos="287655" algn="l"/>
              </a:tabLst>
            </a:pPr>
            <a:r>
              <a:rPr sz="1600" spc="-5" dirty="0">
                <a:latin typeface="Candara"/>
                <a:cs typeface="Candara"/>
              </a:rPr>
              <a:t>Создание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волонтерской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команды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«</a:t>
            </a:r>
            <a:r>
              <a:rPr sz="1600" spc="-5" dirty="0" err="1">
                <a:latin typeface="Candara"/>
                <a:cs typeface="Candara"/>
              </a:rPr>
              <a:t>Волонтеры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 smtClean="0">
                <a:latin typeface="Candara"/>
                <a:cs typeface="Candara"/>
              </a:rPr>
              <a:t>М</a:t>
            </a:r>
            <a:r>
              <a:rPr lang="ru-RU" sz="1600" spc="-5" dirty="0" smtClean="0">
                <a:latin typeface="Candara"/>
                <a:cs typeface="Candara"/>
              </a:rPr>
              <a:t>БОО</a:t>
            </a:r>
            <a:r>
              <a:rPr sz="1600" dirty="0" smtClean="0">
                <a:latin typeface="Candara"/>
                <a:cs typeface="Candara"/>
              </a:rPr>
              <a:t> </a:t>
            </a:r>
            <a:r>
              <a:rPr lang="ru-RU" sz="1600" dirty="0" smtClean="0">
                <a:latin typeface="Candara"/>
                <a:cs typeface="Candara"/>
              </a:rPr>
              <a:t>"</a:t>
            </a:r>
            <a:r>
              <a:rPr sz="1600" spc="-5" dirty="0" err="1" smtClean="0">
                <a:latin typeface="Candara"/>
                <a:cs typeface="Candara"/>
              </a:rPr>
              <a:t>Лицей</a:t>
            </a:r>
            <a:r>
              <a:rPr lang="ru-RU" sz="1600" spc="-5" dirty="0" smtClean="0">
                <a:latin typeface="Candara"/>
                <a:cs typeface="Candara"/>
              </a:rPr>
              <a:t>"</a:t>
            </a:r>
            <a:r>
              <a:rPr sz="1600" dirty="0" smtClean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г.Фрязино», </a:t>
            </a:r>
            <a:r>
              <a:rPr sz="1600" spc="-33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объединение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учеников</a:t>
            </a:r>
            <a:r>
              <a:rPr sz="1600" dirty="0">
                <a:latin typeface="Candara"/>
                <a:cs typeface="Candara"/>
              </a:rPr>
              <a:t> общеобразовательных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школ,</a:t>
            </a:r>
            <a:r>
              <a:rPr sz="1600" dirty="0">
                <a:latin typeface="Candara"/>
                <a:cs typeface="Candara"/>
              </a:rPr>
              <a:t> волонтеров, </a:t>
            </a:r>
            <a:r>
              <a:rPr sz="1600" spc="-3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родителей,</a:t>
            </a:r>
            <a:r>
              <a:rPr sz="1600" dirty="0">
                <a:latin typeface="Candara"/>
                <a:cs typeface="Candara"/>
              </a:rPr>
              <a:t> детей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инвалидов</a:t>
            </a:r>
            <a:r>
              <a:rPr sz="1600" dirty="0">
                <a:latin typeface="Candara"/>
                <a:cs typeface="Candara"/>
              </a:rPr>
              <a:t> 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детей</a:t>
            </a:r>
            <a:r>
              <a:rPr sz="1600" dirty="0">
                <a:latin typeface="Candara"/>
                <a:cs typeface="Candara"/>
              </a:rPr>
              <a:t> с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ограниченными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возможностями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здоровья;</a:t>
            </a:r>
            <a:endParaRPr sz="1600" dirty="0">
              <a:latin typeface="Candara"/>
              <a:cs typeface="Candara"/>
            </a:endParaRPr>
          </a:p>
          <a:p>
            <a:pPr marL="287020" indent="-274955" algn="just">
              <a:lnSpc>
                <a:spcPct val="100000"/>
              </a:lnSpc>
              <a:spcBef>
                <a:spcPts val="384"/>
              </a:spcBef>
              <a:buClr>
                <a:srgbClr val="30B6FC"/>
              </a:buClr>
              <a:buChar char="•"/>
              <a:tabLst>
                <a:tab pos="287655" algn="l"/>
              </a:tabLst>
            </a:pPr>
            <a:r>
              <a:rPr sz="1600" spc="-5" dirty="0">
                <a:latin typeface="Candara"/>
                <a:cs typeface="Candara"/>
              </a:rPr>
              <a:t>стремление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перенимать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положительный</a:t>
            </a:r>
            <a:r>
              <a:rPr sz="1600" spc="4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опыт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других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регионов;</a:t>
            </a:r>
            <a:endParaRPr sz="1600" dirty="0">
              <a:latin typeface="Candara"/>
              <a:cs typeface="Candara"/>
            </a:endParaRPr>
          </a:p>
          <a:p>
            <a:pPr marL="287020" indent="-274955" algn="just">
              <a:lnSpc>
                <a:spcPct val="100000"/>
              </a:lnSpc>
              <a:spcBef>
                <a:spcPts val="380"/>
              </a:spcBef>
              <a:buClr>
                <a:srgbClr val="30B6FC"/>
              </a:buClr>
              <a:buChar char="•"/>
              <a:tabLst>
                <a:tab pos="287655" algn="l"/>
              </a:tabLst>
            </a:pPr>
            <a:r>
              <a:rPr sz="1600" spc="-5" dirty="0">
                <a:latin typeface="Candara"/>
                <a:cs typeface="Candara"/>
              </a:rPr>
              <a:t>выявление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творческих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способностей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лиц,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являющихся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инвалидами;</a:t>
            </a:r>
            <a:endParaRPr sz="1600" dirty="0">
              <a:latin typeface="Candara"/>
              <a:cs typeface="Candara"/>
            </a:endParaRPr>
          </a:p>
          <a:p>
            <a:pPr marL="286385" indent="-274320" algn="just">
              <a:lnSpc>
                <a:spcPct val="100000"/>
              </a:lnSpc>
              <a:spcBef>
                <a:spcPts val="385"/>
              </a:spcBef>
              <a:buClr>
                <a:srgbClr val="30B6FC"/>
              </a:buClr>
              <a:buChar char="•"/>
              <a:tabLst>
                <a:tab pos="287020" algn="l"/>
              </a:tabLst>
            </a:pPr>
            <a:r>
              <a:rPr sz="1600" spc="-5" dirty="0">
                <a:latin typeface="Candara"/>
                <a:cs typeface="Candara"/>
              </a:rPr>
              <a:t>содействие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их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активной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интеграции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в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жизнь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современного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общества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через</a:t>
            </a:r>
            <a:endParaRPr sz="16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4939" y="4792126"/>
            <a:ext cx="30765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0360" algn="l"/>
              </a:tabLst>
            </a:pPr>
            <a:r>
              <a:rPr sz="1600" dirty="0">
                <a:latin typeface="Candara"/>
                <a:cs typeface="Candara"/>
              </a:rPr>
              <a:t>ограниченными	</a:t>
            </a:r>
            <a:r>
              <a:rPr sz="1600" spc="-5" dirty="0">
                <a:latin typeface="Candara"/>
                <a:cs typeface="Candara"/>
              </a:rPr>
              <a:t>возможностями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5142" y="4548388"/>
            <a:ext cx="68014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2684145" algn="l"/>
                <a:tab pos="3063875" algn="l"/>
                <a:tab pos="4410075" algn="l"/>
                <a:tab pos="5889625" algn="l"/>
                <a:tab pos="6681470" algn="l"/>
              </a:tabLst>
            </a:pPr>
            <a:r>
              <a:rPr sz="1600" dirty="0">
                <a:latin typeface="Candara"/>
                <a:cs typeface="Candara"/>
              </a:rPr>
              <a:t>с</a:t>
            </a:r>
            <a:r>
              <a:rPr sz="1600" spc="-5" dirty="0">
                <a:latin typeface="Candara"/>
                <a:cs typeface="Candara"/>
              </a:rPr>
              <a:t>овм</a:t>
            </a:r>
            <a:r>
              <a:rPr sz="1600" dirty="0">
                <a:latin typeface="Candara"/>
                <a:cs typeface="Candara"/>
              </a:rPr>
              <a:t>ес</a:t>
            </a:r>
            <a:r>
              <a:rPr sz="1600" spc="-5" dirty="0">
                <a:latin typeface="Candara"/>
                <a:cs typeface="Candara"/>
              </a:rPr>
              <a:t>т</a:t>
            </a:r>
            <a:r>
              <a:rPr sz="1600" spc="5" dirty="0">
                <a:latin typeface="Candara"/>
                <a:cs typeface="Candara"/>
              </a:rPr>
              <a:t>ну</a:t>
            </a:r>
            <a:r>
              <a:rPr sz="1600" dirty="0">
                <a:latin typeface="Candara"/>
                <a:cs typeface="Candara"/>
              </a:rPr>
              <a:t>ю	т</a:t>
            </a:r>
            <a:r>
              <a:rPr sz="1600" spc="-5" dirty="0">
                <a:latin typeface="Candara"/>
                <a:cs typeface="Candara"/>
              </a:rPr>
              <a:t>вор</a:t>
            </a:r>
            <a:r>
              <a:rPr sz="1600" dirty="0">
                <a:latin typeface="Candara"/>
                <a:cs typeface="Candara"/>
              </a:rPr>
              <a:t>ч</a:t>
            </a:r>
            <a:r>
              <a:rPr sz="1600" spc="-5" dirty="0">
                <a:latin typeface="Candara"/>
                <a:cs typeface="Candara"/>
              </a:rPr>
              <a:t>е</a:t>
            </a:r>
            <a:r>
              <a:rPr sz="1600" dirty="0">
                <a:latin typeface="Candara"/>
                <a:cs typeface="Candara"/>
              </a:rPr>
              <a:t>с</a:t>
            </a:r>
            <a:r>
              <a:rPr sz="1600" spc="-5" dirty="0">
                <a:latin typeface="Candara"/>
                <a:cs typeface="Candara"/>
              </a:rPr>
              <a:t>к</a:t>
            </a:r>
            <a:r>
              <a:rPr sz="1600" spc="5" dirty="0">
                <a:latin typeface="Candara"/>
                <a:cs typeface="Candara"/>
              </a:rPr>
              <a:t>у</a:t>
            </a:r>
            <a:r>
              <a:rPr sz="1600" dirty="0">
                <a:latin typeface="Candara"/>
                <a:cs typeface="Candara"/>
              </a:rPr>
              <a:t>ю	и	с</a:t>
            </a:r>
            <a:r>
              <a:rPr sz="1600" spc="5" dirty="0">
                <a:latin typeface="Candara"/>
                <a:cs typeface="Candara"/>
              </a:rPr>
              <a:t>п</a:t>
            </a:r>
            <a:r>
              <a:rPr sz="1600" spc="-5" dirty="0">
                <a:latin typeface="Candara"/>
                <a:cs typeface="Candara"/>
              </a:rPr>
              <a:t>о</a:t>
            </a:r>
            <a:r>
              <a:rPr sz="1600" dirty="0">
                <a:latin typeface="Candara"/>
                <a:cs typeface="Candara"/>
              </a:rPr>
              <a:t>рт</a:t>
            </a:r>
            <a:r>
              <a:rPr sz="1600" spc="-5" dirty="0">
                <a:latin typeface="Candara"/>
                <a:cs typeface="Candara"/>
              </a:rPr>
              <a:t>ив</a:t>
            </a:r>
            <a:r>
              <a:rPr sz="1600" dirty="0">
                <a:latin typeface="Candara"/>
                <a:cs typeface="Candara"/>
              </a:rPr>
              <a:t>н</a:t>
            </a:r>
            <a:r>
              <a:rPr sz="1600" spc="5" dirty="0">
                <a:latin typeface="Candara"/>
                <a:cs typeface="Candara"/>
              </a:rPr>
              <a:t>у</a:t>
            </a:r>
            <a:r>
              <a:rPr sz="1600" dirty="0">
                <a:latin typeface="Candara"/>
                <a:cs typeface="Candara"/>
              </a:rPr>
              <a:t>ю	</a:t>
            </a:r>
            <a:r>
              <a:rPr sz="1600" spc="-5" dirty="0">
                <a:latin typeface="Candara"/>
                <a:cs typeface="Candara"/>
              </a:rPr>
              <a:t>деятел</a:t>
            </a:r>
            <a:r>
              <a:rPr sz="1600" dirty="0">
                <a:latin typeface="Candara"/>
                <a:cs typeface="Candara"/>
              </a:rPr>
              <a:t>ь</a:t>
            </a:r>
            <a:r>
              <a:rPr sz="1600" spc="5" dirty="0">
                <a:latin typeface="Candara"/>
                <a:cs typeface="Candara"/>
              </a:rPr>
              <a:t>н</a:t>
            </a:r>
            <a:r>
              <a:rPr sz="1600" spc="-5" dirty="0">
                <a:latin typeface="Candara"/>
                <a:cs typeface="Candara"/>
              </a:rPr>
              <a:t>о</a:t>
            </a:r>
            <a:r>
              <a:rPr sz="1600" dirty="0">
                <a:latin typeface="Candara"/>
                <a:cs typeface="Candara"/>
              </a:rPr>
              <a:t>сть	</a:t>
            </a:r>
            <a:r>
              <a:rPr sz="1600" spc="-5" dirty="0">
                <a:latin typeface="Candara"/>
                <a:cs typeface="Candara"/>
              </a:rPr>
              <a:t>де</a:t>
            </a:r>
            <a:r>
              <a:rPr sz="1600" dirty="0">
                <a:latin typeface="Candara"/>
                <a:cs typeface="Candara"/>
              </a:rPr>
              <a:t>т</a:t>
            </a:r>
            <a:r>
              <a:rPr sz="1600" spc="-5" dirty="0">
                <a:latin typeface="Candara"/>
                <a:cs typeface="Candara"/>
              </a:rPr>
              <a:t>е</a:t>
            </a:r>
            <a:r>
              <a:rPr sz="1600" dirty="0">
                <a:latin typeface="Candara"/>
                <a:cs typeface="Candara"/>
              </a:rPr>
              <a:t>й	с</a:t>
            </a:r>
            <a:endParaRPr sz="1600">
              <a:latin typeface="Candara"/>
              <a:cs typeface="Candara"/>
            </a:endParaRPr>
          </a:p>
          <a:p>
            <a:pPr marR="5080" algn="r">
              <a:lnSpc>
                <a:spcPct val="100000"/>
              </a:lnSpc>
              <a:tabLst>
                <a:tab pos="1083945" algn="l"/>
                <a:tab pos="2279650" algn="l"/>
                <a:tab pos="3427095" algn="l"/>
              </a:tabLst>
            </a:pPr>
            <a:r>
              <a:rPr sz="1600" spc="-5" dirty="0">
                <a:latin typeface="Candara"/>
                <a:cs typeface="Candara"/>
              </a:rPr>
              <a:t>здоровья,	инвалидов,	родителей	</a:t>
            </a:r>
            <a:r>
              <a:rPr sz="1600" dirty="0">
                <a:latin typeface="Candara"/>
                <a:cs typeface="Candara"/>
              </a:rPr>
              <a:t>и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0683" y="4987646"/>
            <a:ext cx="7075170" cy="30777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480"/>
              </a:spcBef>
            </a:pPr>
            <a:r>
              <a:rPr sz="1600" spc="-5" dirty="0">
                <a:latin typeface="Candara"/>
                <a:cs typeface="Candara"/>
              </a:rPr>
              <a:t>учеников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-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обученных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 err="1">
                <a:latin typeface="Candara"/>
                <a:cs typeface="Candara"/>
              </a:rPr>
              <a:t>волонтеров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 smtClean="0">
                <a:latin typeface="Candara"/>
                <a:cs typeface="Candara"/>
              </a:rPr>
              <a:t>М</a:t>
            </a:r>
            <a:r>
              <a:rPr lang="ru-RU" sz="1600" spc="-5" dirty="0" smtClean="0">
                <a:latin typeface="Candara"/>
                <a:cs typeface="Candara"/>
              </a:rPr>
              <a:t>БОО</a:t>
            </a:r>
            <a:r>
              <a:rPr sz="1600" spc="15" dirty="0" smtClean="0">
                <a:latin typeface="Candara"/>
                <a:cs typeface="Candara"/>
              </a:rPr>
              <a:t> </a:t>
            </a:r>
            <a:r>
              <a:rPr lang="ru-RU" sz="1600" spc="15" dirty="0" smtClean="0">
                <a:latin typeface="Candara"/>
                <a:cs typeface="Candara"/>
              </a:rPr>
              <a:t>«Лицей» </a:t>
            </a:r>
            <a:r>
              <a:rPr sz="1600" spc="10" dirty="0" smtClean="0">
                <a:latin typeface="Candara"/>
                <a:cs typeface="Candara"/>
              </a:rPr>
              <a:t> </a:t>
            </a:r>
            <a:r>
              <a:rPr sz="1600" spc="-5" dirty="0" err="1">
                <a:latin typeface="Candara"/>
                <a:cs typeface="Candara"/>
              </a:rPr>
              <a:t>г.Фрязино</a:t>
            </a:r>
            <a:r>
              <a:rPr sz="1600" spc="-5" dirty="0" smtClean="0">
                <a:latin typeface="Candara"/>
                <a:cs typeface="Candara"/>
              </a:rPr>
              <a:t>;</a:t>
            </a:r>
            <a:endParaRPr sz="1600" dirty="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0119" y="6335444"/>
            <a:ext cx="13144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63D86"/>
                </a:solidFill>
                <a:latin typeface="Candara"/>
                <a:cs typeface="Candara"/>
              </a:rPr>
              <a:t>1</a:t>
            </a:r>
            <a:r>
              <a:rPr sz="1000" dirty="0">
                <a:solidFill>
                  <a:srgbClr val="063D86"/>
                </a:solidFill>
                <a:latin typeface="Candara"/>
                <a:cs typeface="Candara"/>
              </a:rPr>
              <a:t>3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98540" y="648715"/>
            <a:ext cx="994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Цель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0368" y="2804922"/>
            <a:ext cx="2848355" cy="27073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3232" y="2671572"/>
            <a:ext cx="3127997" cy="35524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43000" y="2595709"/>
            <a:ext cx="6781799" cy="2542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ts val="2580"/>
              </a:lnSpc>
              <a:spcBef>
                <a:spcPts val="100"/>
              </a:spcBef>
              <a:buClr>
                <a:srgbClr val="30B6FC"/>
              </a:buClr>
              <a:buFont typeface="Symbol"/>
              <a:buChar char=""/>
              <a:tabLst>
                <a:tab pos="287655" algn="l"/>
                <a:tab pos="641350" algn="l"/>
                <a:tab pos="4724400" algn="l"/>
              </a:tabLst>
            </a:pPr>
            <a:r>
              <a:rPr sz="1700" spc="-15" dirty="0" err="1" smtClean="0">
                <a:latin typeface="Times New Roman"/>
                <a:cs typeface="Times New Roman"/>
              </a:rPr>
              <a:t>Обучить</a:t>
            </a:r>
            <a:r>
              <a:rPr sz="1700" spc="590" dirty="0" smtClean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волонтеров</a:t>
            </a:r>
            <a:r>
              <a:rPr sz="1700" spc="590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Times New Roman"/>
                <a:cs typeface="Times New Roman"/>
              </a:rPr>
              <a:t>культуре</a:t>
            </a:r>
            <a:r>
              <a:rPr sz="1700" spc="59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поведения	</a:t>
            </a:r>
            <a:r>
              <a:rPr sz="1700" spc="-5" dirty="0">
                <a:latin typeface="Times New Roman"/>
                <a:cs typeface="Times New Roman"/>
              </a:rPr>
              <a:t>и</a:t>
            </a:r>
            <a:r>
              <a:rPr sz="1700" spc="48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необходимым</a:t>
            </a:r>
            <a:endParaRPr sz="1700" dirty="0">
              <a:latin typeface="Times New Roman"/>
              <a:cs typeface="Times New Roman"/>
            </a:endParaRPr>
          </a:p>
          <a:p>
            <a:pPr marL="287020" marR="5080">
              <a:lnSpc>
                <a:spcPct val="70000"/>
              </a:lnSpc>
              <a:spcBef>
                <a:spcPts val="310"/>
              </a:spcBef>
            </a:pPr>
            <a:r>
              <a:rPr sz="1700" spc="-10" dirty="0">
                <a:latin typeface="Times New Roman"/>
                <a:cs typeface="Times New Roman"/>
              </a:rPr>
              <a:t>навыкам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при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работе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с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детьми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с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ограниченными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возможностями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здоровья </a:t>
            </a:r>
            <a:r>
              <a:rPr sz="1700" spc="-5" dirty="0">
                <a:latin typeface="Times New Roman"/>
                <a:cs typeface="Times New Roman"/>
              </a:rPr>
              <a:t>и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инвалидами.</a:t>
            </a:r>
            <a:endParaRPr sz="1700" dirty="0">
              <a:latin typeface="Times New Roman"/>
              <a:cs typeface="Times New Roman"/>
            </a:endParaRPr>
          </a:p>
          <a:p>
            <a:pPr marL="287020" indent="-274955">
              <a:lnSpc>
                <a:spcPts val="1530"/>
              </a:lnSpc>
              <a:buClr>
                <a:srgbClr val="30B6FC"/>
              </a:buClr>
              <a:buFont typeface="Symbol"/>
              <a:buChar char=""/>
              <a:tabLst>
                <a:tab pos="287020" algn="l"/>
                <a:tab pos="287655" algn="l"/>
                <a:tab pos="622935" algn="l"/>
                <a:tab pos="2049145" algn="l"/>
                <a:tab pos="3325495" algn="l"/>
                <a:tab pos="4544695" algn="l"/>
                <a:tab pos="5230495" algn="l"/>
                <a:tab pos="5721350" algn="l"/>
              </a:tabLst>
            </a:pPr>
            <a:r>
              <a:rPr sz="1700" spc="-10" dirty="0" err="1" smtClean="0">
                <a:latin typeface="Times New Roman"/>
                <a:cs typeface="Times New Roman"/>
              </a:rPr>
              <a:t>О</a:t>
            </a:r>
            <a:r>
              <a:rPr sz="1700" spc="-5" dirty="0" err="1" smtClean="0">
                <a:latin typeface="Times New Roman"/>
                <a:cs typeface="Times New Roman"/>
              </a:rPr>
              <a:t>р</a:t>
            </a:r>
            <a:r>
              <a:rPr sz="1700" spc="-10" dirty="0" err="1" smtClean="0">
                <a:latin typeface="Times New Roman"/>
                <a:cs typeface="Times New Roman"/>
              </a:rPr>
              <a:t>г</a:t>
            </a:r>
            <a:r>
              <a:rPr sz="1700" spc="-5" dirty="0" err="1" smtClean="0">
                <a:latin typeface="Times New Roman"/>
                <a:cs typeface="Times New Roman"/>
              </a:rPr>
              <a:t>а</a:t>
            </a:r>
            <a:r>
              <a:rPr sz="1700" spc="-10" dirty="0" err="1" smtClean="0">
                <a:latin typeface="Times New Roman"/>
                <a:cs typeface="Times New Roman"/>
              </a:rPr>
              <a:t>н</a:t>
            </a:r>
            <a:r>
              <a:rPr sz="1700" spc="-5" dirty="0" err="1" smtClean="0">
                <a:latin typeface="Times New Roman"/>
                <a:cs typeface="Times New Roman"/>
              </a:rPr>
              <a:t>и</a:t>
            </a:r>
            <a:r>
              <a:rPr sz="1700" spc="-20" dirty="0" err="1" smtClean="0">
                <a:latin typeface="Times New Roman"/>
                <a:cs typeface="Times New Roman"/>
              </a:rPr>
              <a:t>з</a:t>
            </a:r>
            <a:r>
              <a:rPr sz="1700" spc="-5" dirty="0" err="1" smtClean="0">
                <a:latin typeface="Times New Roman"/>
                <a:cs typeface="Times New Roman"/>
              </a:rPr>
              <a:t>о</a:t>
            </a:r>
            <a:r>
              <a:rPr sz="1700" spc="-30" dirty="0" err="1" smtClean="0">
                <a:latin typeface="Times New Roman"/>
                <a:cs typeface="Times New Roman"/>
              </a:rPr>
              <a:t>в</a:t>
            </a:r>
            <a:r>
              <a:rPr sz="1700" spc="-55" dirty="0" err="1" smtClean="0">
                <a:latin typeface="Times New Roman"/>
                <a:cs typeface="Times New Roman"/>
              </a:rPr>
              <a:t>а</a:t>
            </a:r>
            <a:r>
              <a:rPr sz="1700" spc="-5" dirty="0" err="1" smtClean="0">
                <a:latin typeface="Times New Roman"/>
                <a:cs typeface="Times New Roman"/>
              </a:rPr>
              <a:t>ть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Times New Roman"/>
                <a:cs typeface="Times New Roman"/>
              </a:rPr>
              <a:t>с</a:t>
            </a:r>
            <a:r>
              <a:rPr sz="1700" spc="-10" dirty="0">
                <a:latin typeface="Times New Roman"/>
                <a:cs typeface="Times New Roman"/>
              </a:rPr>
              <a:t>о</a:t>
            </a:r>
            <a:r>
              <a:rPr sz="1700" spc="-40" dirty="0">
                <a:latin typeface="Times New Roman"/>
                <a:cs typeface="Times New Roman"/>
              </a:rPr>
              <a:t>в</a:t>
            </a:r>
            <a:r>
              <a:rPr sz="1700" spc="-10" dirty="0">
                <a:latin typeface="Times New Roman"/>
                <a:cs typeface="Times New Roman"/>
              </a:rPr>
              <a:t>м</a:t>
            </a:r>
            <a:r>
              <a:rPr sz="1700" spc="30" dirty="0">
                <a:latin typeface="Times New Roman"/>
                <a:cs typeface="Times New Roman"/>
              </a:rPr>
              <a:t>е</a:t>
            </a:r>
            <a:r>
              <a:rPr sz="1700" spc="-10" dirty="0">
                <a:latin typeface="Times New Roman"/>
                <a:cs typeface="Times New Roman"/>
              </a:rPr>
              <a:t>с</a:t>
            </a:r>
            <a:r>
              <a:rPr sz="1700" spc="-5" dirty="0">
                <a:latin typeface="Times New Roman"/>
                <a:cs typeface="Times New Roman"/>
              </a:rPr>
              <a:t>т</a:t>
            </a:r>
            <a:r>
              <a:rPr sz="1700" spc="-10" dirty="0">
                <a:latin typeface="Times New Roman"/>
                <a:cs typeface="Times New Roman"/>
              </a:rPr>
              <a:t>ны</a:t>
            </a:r>
            <a:r>
              <a:rPr sz="1700" spc="-5" dirty="0">
                <a:latin typeface="Times New Roman"/>
                <a:cs typeface="Times New Roman"/>
              </a:rPr>
              <a:t>й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Times New Roman"/>
                <a:cs typeface="Times New Roman"/>
              </a:rPr>
              <a:t>т</a:t>
            </a:r>
            <a:r>
              <a:rPr sz="1700" spc="-15" dirty="0">
                <a:latin typeface="Times New Roman"/>
                <a:cs typeface="Times New Roman"/>
              </a:rPr>
              <a:t>в</a:t>
            </a:r>
            <a:r>
              <a:rPr sz="1700" spc="-5" dirty="0">
                <a:latin typeface="Times New Roman"/>
                <a:cs typeface="Times New Roman"/>
              </a:rPr>
              <a:t>о</a:t>
            </a:r>
            <a:r>
              <a:rPr sz="1700" spc="-50" dirty="0">
                <a:latin typeface="Times New Roman"/>
                <a:cs typeface="Times New Roman"/>
              </a:rPr>
              <a:t>р</a:t>
            </a:r>
            <a:r>
              <a:rPr sz="1700" spc="-10" dirty="0">
                <a:latin typeface="Times New Roman"/>
                <a:cs typeface="Times New Roman"/>
              </a:rPr>
              <a:t>ч</a:t>
            </a:r>
            <a:r>
              <a:rPr sz="1700" spc="30" dirty="0">
                <a:latin typeface="Times New Roman"/>
                <a:cs typeface="Times New Roman"/>
              </a:rPr>
              <a:t>е</a:t>
            </a:r>
            <a:r>
              <a:rPr sz="1700" spc="-5" dirty="0">
                <a:latin typeface="Times New Roman"/>
                <a:cs typeface="Times New Roman"/>
              </a:rPr>
              <a:t>с</a:t>
            </a:r>
            <a:r>
              <a:rPr sz="1700" spc="-10" dirty="0">
                <a:latin typeface="Times New Roman"/>
                <a:cs typeface="Times New Roman"/>
              </a:rPr>
              <a:t>ки</a:t>
            </a:r>
            <a:r>
              <a:rPr sz="1700" spc="-5" dirty="0">
                <a:latin typeface="Times New Roman"/>
                <a:cs typeface="Times New Roman"/>
              </a:rPr>
              <a:t>й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Times New Roman"/>
                <a:cs typeface="Times New Roman"/>
              </a:rPr>
              <a:t>д</a:t>
            </a:r>
            <a:r>
              <a:rPr sz="1700" spc="40" dirty="0">
                <a:latin typeface="Times New Roman"/>
                <a:cs typeface="Times New Roman"/>
              </a:rPr>
              <a:t>о</a:t>
            </a:r>
            <a:r>
              <a:rPr sz="1700" spc="-35" dirty="0">
                <a:latin typeface="Times New Roman"/>
                <a:cs typeface="Times New Roman"/>
              </a:rPr>
              <a:t>с</a:t>
            </a:r>
            <a:r>
              <a:rPr sz="1700" spc="-5" dirty="0">
                <a:latin typeface="Times New Roman"/>
                <a:cs typeface="Times New Roman"/>
              </a:rPr>
              <a:t>уг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Times New Roman"/>
                <a:cs typeface="Times New Roman"/>
              </a:rPr>
              <a:t>д</a:t>
            </a:r>
            <a:r>
              <a:rPr sz="1700" dirty="0">
                <a:latin typeface="Times New Roman"/>
                <a:cs typeface="Times New Roman"/>
              </a:rPr>
              <a:t>л</a:t>
            </a:r>
            <a:r>
              <a:rPr sz="1700" spc="-5" dirty="0">
                <a:latin typeface="Times New Roman"/>
                <a:cs typeface="Times New Roman"/>
              </a:rPr>
              <a:t>я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Times New Roman"/>
                <a:cs typeface="Times New Roman"/>
              </a:rPr>
              <a:t>д</a:t>
            </a:r>
            <a:r>
              <a:rPr sz="1700" spc="-10" dirty="0">
                <a:latin typeface="Times New Roman"/>
                <a:cs typeface="Times New Roman"/>
              </a:rPr>
              <a:t>ет</a:t>
            </a:r>
            <a:r>
              <a:rPr sz="1700" spc="-5" dirty="0">
                <a:latin typeface="Times New Roman"/>
                <a:cs typeface="Times New Roman"/>
              </a:rPr>
              <a:t>ей</a:t>
            </a:r>
            <a:endParaRPr sz="1700" dirty="0">
              <a:latin typeface="Times New Roman"/>
              <a:cs typeface="Times New Roman"/>
            </a:endParaRPr>
          </a:p>
          <a:p>
            <a:pPr marL="287020" marR="6350">
              <a:lnSpc>
                <a:spcPct val="70000"/>
              </a:lnSpc>
              <a:spcBef>
                <a:spcPts val="305"/>
              </a:spcBef>
            </a:pPr>
            <a:r>
              <a:rPr sz="1700" spc="-5" dirty="0">
                <a:latin typeface="Times New Roman"/>
                <a:cs typeface="Times New Roman"/>
              </a:rPr>
              <a:t>инвалидов,</a:t>
            </a:r>
            <a:r>
              <a:rPr sz="1700" spc="19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детей</a:t>
            </a:r>
            <a:r>
              <a:rPr sz="1700" spc="2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с</a:t>
            </a:r>
            <a:r>
              <a:rPr sz="1700" spc="204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ограниченными</a:t>
            </a:r>
            <a:r>
              <a:rPr sz="1700" spc="204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возможностями</a:t>
            </a:r>
            <a:r>
              <a:rPr sz="1700" spc="2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здоровья</a:t>
            </a:r>
            <a:r>
              <a:rPr sz="1700" spc="204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и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10" dirty="0" err="1" smtClean="0">
                <a:latin typeface="Times New Roman"/>
                <a:cs typeface="Times New Roman"/>
              </a:rPr>
              <a:t>волонтеро</a:t>
            </a:r>
            <a:r>
              <a:rPr lang="ru-RU" sz="1700" spc="-10" dirty="0" smtClean="0">
                <a:latin typeface="Times New Roman"/>
                <a:cs typeface="Times New Roman"/>
              </a:rPr>
              <a:t>в</a:t>
            </a:r>
            <a:r>
              <a:rPr sz="1700" spc="-25" dirty="0" smtClean="0">
                <a:latin typeface="Times New Roman"/>
                <a:cs typeface="Times New Roman"/>
              </a:rPr>
              <a:t>.</a:t>
            </a:r>
            <a:endParaRPr sz="1700" dirty="0">
              <a:latin typeface="Times New Roman"/>
              <a:cs typeface="Times New Roman"/>
            </a:endParaRPr>
          </a:p>
          <a:p>
            <a:pPr marL="287020" indent="-274955">
              <a:lnSpc>
                <a:spcPts val="1530"/>
              </a:lnSpc>
              <a:buClr>
                <a:srgbClr val="30B6FC"/>
              </a:buClr>
              <a:buFont typeface="Symbol"/>
              <a:buChar char=""/>
              <a:tabLst>
                <a:tab pos="287020" algn="l"/>
                <a:tab pos="287655" algn="l"/>
                <a:tab pos="612140" algn="l"/>
                <a:tab pos="2026285" algn="l"/>
                <a:tab pos="3291840" algn="l"/>
                <a:tab pos="4566920" algn="l"/>
                <a:tab pos="5241290" algn="l"/>
                <a:tab pos="5721350" algn="l"/>
              </a:tabLst>
            </a:pPr>
            <a:r>
              <a:rPr sz="1700" spc="-10" dirty="0" err="1" smtClean="0">
                <a:latin typeface="Times New Roman"/>
                <a:cs typeface="Times New Roman"/>
              </a:rPr>
              <a:t>О</a:t>
            </a:r>
            <a:r>
              <a:rPr sz="1700" spc="-5" dirty="0" err="1" smtClean="0">
                <a:latin typeface="Times New Roman"/>
                <a:cs typeface="Times New Roman"/>
              </a:rPr>
              <a:t>р</a:t>
            </a:r>
            <a:r>
              <a:rPr sz="1700" spc="-15" dirty="0" err="1" smtClean="0">
                <a:latin typeface="Times New Roman"/>
                <a:cs typeface="Times New Roman"/>
              </a:rPr>
              <a:t>г</a:t>
            </a:r>
            <a:r>
              <a:rPr sz="1700" spc="-10" dirty="0" err="1" smtClean="0">
                <a:latin typeface="Times New Roman"/>
                <a:cs typeface="Times New Roman"/>
              </a:rPr>
              <a:t>а</a:t>
            </a:r>
            <a:r>
              <a:rPr sz="1700" spc="-5" dirty="0" err="1" smtClean="0">
                <a:latin typeface="Times New Roman"/>
                <a:cs typeface="Times New Roman"/>
              </a:rPr>
              <a:t>ни</a:t>
            </a:r>
            <a:r>
              <a:rPr sz="1700" spc="-20" dirty="0" err="1" smtClean="0">
                <a:latin typeface="Times New Roman"/>
                <a:cs typeface="Times New Roman"/>
              </a:rPr>
              <a:t>з</a:t>
            </a:r>
            <a:r>
              <a:rPr sz="1700" spc="-5" dirty="0" err="1" smtClean="0">
                <a:latin typeface="Times New Roman"/>
                <a:cs typeface="Times New Roman"/>
              </a:rPr>
              <a:t>о</a:t>
            </a:r>
            <a:r>
              <a:rPr sz="1700" spc="-30" dirty="0" err="1" smtClean="0">
                <a:latin typeface="Times New Roman"/>
                <a:cs typeface="Times New Roman"/>
              </a:rPr>
              <a:t>в</a:t>
            </a:r>
            <a:r>
              <a:rPr sz="1700" spc="-55" dirty="0" err="1" smtClean="0">
                <a:latin typeface="Times New Roman"/>
                <a:cs typeface="Times New Roman"/>
              </a:rPr>
              <a:t>а</a:t>
            </a:r>
            <a:r>
              <a:rPr sz="1700" spc="-10" dirty="0" err="1" smtClean="0">
                <a:latin typeface="Times New Roman"/>
                <a:cs typeface="Times New Roman"/>
              </a:rPr>
              <a:t>т</a:t>
            </a:r>
            <a:r>
              <a:rPr sz="1700" spc="-5" dirty="0" err="1" smtClean="0">
                <a:latin typeface="Times New Roman"/>
                <a:cs typeface="Times New Roman"/>
              </a:rPr>
              <a:t>ь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0" dirty="0">
                <a:latin typeface="Times New Roman"/>
                <a:cs typeface="Times New Roman"/>
              </a:rPr>
              <a:t>с</a:t>
            </a:r>
            <a:r>
              <a:rPr sz="1700" spc="-5" dirty="0">
                <a:latin typeface="Times New Roman"/>
                <a:cs typeface="Times New Roman"/>
              </a:rPr>
              <a:t>о</a:t>
            </a:r>
            <a:r>
              <a:rPr sz="1700" spc="-35" dirty="0">
                <a:latin typeface="Times New Roman"/>
                <a:cs typeface="Times New Roman"/>
              </a:rPr>
              <a:t>в</a:t>
            </a:r>
            <a:r>
              <a:rPr sz="1700" spc="-15" dirty="0">
                <a:latin typeface="Times New Roman"/>
                <a:cs typeface="Times New Roman"/>
              </a:rPr>
              <a:t>м</a:t>
            </a:r>
            <a:r>
              <a:rPr sz="1700" spc="30" dirty="0">
                <a:latin typeface="Times New Roman"/>
                <a:cs typeface="Times New Roman"/>
              </a:rPr>
              <a:t>е</a:t>
            </a:r>
            <a:r>
              <a:rPr sz="1700" spc="-10" dirty="0">
                <a:latin typeface="Times New Roman"/>
                <a:cs typeface="Times New Roman"/>
              </a:rPr>
              <a:t>с</a:t>
            </a:r>
            <a:r>
              <a:rPr sz="1700" spc="-5" dirty="0">
                <a:latin typeface="Times New Roman"/>
                <a:cs typeface="Times New Roman"/>
              </a:rPr>
              <a:t>т</a:t>
            </a:r>
            <a:r>
              <a:rPr sz="1700" spc="-10" dirty="0">
                <a:latin typeface="Times New Roman"/>
                <a:cs typeface="Times New Roman"/>
              </a:rPr>
              <a:t>ны</a:t>
            </a:r>
            <a:r>
              <a:rPr sz="1700" spc="-5" dirty="0">
                <a:latin typeface="Times New Roman"/>
                <a:cs typeface="Times New Roman"/>
              </a:rPr>
              <a:t>й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Times New Roman"/>
                <a:cs typeface="Times New Roman"/>
              </a:rPr>
              <a:t>с</a:t>
            </a:r>
            <a:r>
              <a:rPr sz="1700" spc="-10" dirty="0">
                <a:latin typeface="Times New Roman"/>
                <a:cs typeface="Times New Roman"/>
              </a:rPr>
              <a:t>п</a:t>
            </a:r>
            <a:r>
              <a:rPr sz="1700" spc="-5" dirty="0">
                <a:latin typeface="Times New Roman"/>
                <a:cs typeface="Times New Roman"/>
              </a:rPr>
              <a:t>о</a:t>
            </a:r>
            <a:r>
              <a:rPr sz="1700" spc="-30" dirty="0">
                <a:latin typeface="Times New Roman"/>
                <a:cs typeface="Times New Roman"/>
              </a:rPr>
              <a:t>р</a:t>
            </a:r>
            <a:r>
              <a:rPr sz="1700" spc="-10" dirty="0">
                <a:latin typeface="Times New Roman"/>
                <a:cs typeface="Times New Roman"/>
              </a:rPr>
              <a:t>ти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-10" dirty="0">
                <a:latin typeface="Times New Roman"/>
                <a:cs typeface="Times New Roman"/>
              </a:rPr>
              <a:t>ны</a:t>
            </a:r>
            <a:r>
              <a:rPr sz="1700" spc="-5" dirty="0">
                <a:latin typeface="Times New Roman"/>
                <a:cs typeface="Times New Roman"/>
              </a:rPr>
              <a:t>й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Times New Roman"/>
                <a:cs typeface="Times New Roman"/>
              </a:rPr>
              <a:t>д</a:t>
            </a:r>
            <a:r>
              <a:rPr sz="1700" spc="40" dirty="0">
                <a:latin typeface="Times New Roman"/>
                <a:cs typeface="Times New Roman"/>
              </a:rPr>
              <a:t>о</a:t>
            </a:r>
            <a:r>
              <a:rPr sz="1700" spc="-35" dirty="0">
                <a:latin typeface="Times New Roman"/>
                <a:cs typeface="Times New Roman"/>
              </a:rPr>
              <a:t>с</a:t>
            </a:r>
            <a:r>
              <a:rPr sz="1700" spc="-5" dirty="0">
                <a:latin typeface="Times New Roman"/>
                <a:cs typeface="Times New Roman"/>
              </a:rPr>
              <a:t>уг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Times New Roman"/>
                <a:cs typeface="Times New Roman"/>
              </a:rPr>
              <a:t>д</a:t>
            </a:r>
            <a:r>
              <a:rPr sz="1700" dirty="0">
                <a:latin typeface="Times New Roman"/>
                <a:cs typeface="Times New Roman"/>
              </a:rPr>
              <a:t>л</a:t>
            </a:r>
            <a:r>
              <a:rPr sz="1700" spc="-5" dirty="0">
                <a:latin typeface="Times New Roman"/>
                <a:cs typeface="Times New Roman"/>
              </a:rPr>
              <a:t>я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Times New Roman"/>
                <a:cs typeface="Times New Roman"/>
              </a:rPr>
              <a:t>д</a:t>
            </a:r>
            <a:r>
              <a:rPr sz="1700" spc="-10" dirty="0">
                <a:latin typeface="Times New Roman"/>
                <a:cs typeface="Times New Roman"/>
              </a:rPr>
              <a:t>ет</a:t>
            </a:r>
            <a:r>
              <a:rPr sz="1700" spc="-5" dirty="0">
                <a:latin typeface="Times New Roman"/>
                <a:cs typeface="Times New Roman"/>
              </a:rPr>
              <a:t>ей</a:t>
            </a:r>
            <a:endParaRPr sz="1700" dirty="0">
              <a:latin typeface="Times New Roman"/>
              <a:cs typeface="Times New Roman"/>
            </a:endParaRPr>
          </a:p>
          <a:p>
            <a:pPr marL="287020" marR="5715">
              <a:lnSpc>
                <a:spcPct val="70000"/>
              </a:lnSpc>
              <a:spcBef>
                <a:spcPts val="305"/>
              </a:spcBef>
            </a:pPr>
            <a:r>
              <a:rPr sz="1700" spc="-5" dirty="0">
                <a:latin typeface="Times New Roman"/>
                <a:cs typeface="Times New Roman"/>
              </a:rPr>
              <a:t>инвалидов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и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детей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с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ограниченными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возможностями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здоровья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и </a:t>
            </a:r>
            <a:r>
              <a:rPr sz="1700" spc="-10" dirty="0" err="1" smtClean="0">
                <a:latin typeface="Times New Roman"/>
                <a:cs typeface="Times New Roman"/>
              </a:rPr>
              <a:t>волонтеров</a:t>
            </a:r>
            <a:r>
              <a:rPr sz="1700" spc="-25" dirty="0" smtClean="0">
                <a:latin typeface="Times New Roman"/>
                <a:cs typeface="Times New Roman"/>
              </a:rPr>
              <a:t>.</a:t>
            </a:r>
            <a:endParaRPr sz="1700" dirty="0">
              <a:latin typeface="Times New Roman"/>
              <a:cs typeface="Times New Roman"/>
            </a:endParaRPr>
          </a:p>
          <a:p>
            <a:pPr marL="286385" indent="-274320">
              <a:lnSpc>
                <a:spcPts val="1530"/>
              </a:lnSpc>
              <a:buClr>
                <a:srgbClr val="30B6FC"/>
              </a:buClr>
              <a:buFont typeface="Symbol"/>
              <a:buChar char=""/>
              <a:tabLst>
                <a:tab pos="286385" algn="l"/>
                <a:tab pos="287020" algn="l"/>
                <a:tab pos="597535" algn="l"/>
                <a:tab pos="1855470" algn="l"/>
                <a:tab pos="2491740" algn="l"/>
                <a:tab pos="3229610" algn="l"/>
                <a:tab pos="4299585" algn="l"/>
                <a:tab pos="5478145" algn="l"/>
                <a:tab pos="6134735" algn="l"/>
              </a:tabLst>
            </a:pPr>
            <a:r>
              <a:rPr sz="1700" spc="-5" dirty="0" err="1" smtClean="0">
                <a:latin typeface="Times New Roman"/>
                <a:cs typeface="Times New Roman"/>
              </a:rPr>
              <a:t>В</a:t>
            </a:r>
            <a:r>
              <a:rPr sz="1700" spc="-30" dirty="0" err="1" smtClean="0">
                <a:latin typeface="Times New Roman"/>
                <a:cs typeface="Times New Roman"/>
              </a:rPr>
              <a:t>о</a:t>
            </a:r>
            <a:r>
              <a:rPr sz="1700" spc="-10" dirty="0" err="1" smtClean="0">
                <a:latin typeface="Times New Roman"/>
                <a:cs typeface="Times New Roman"/>
              </a:rPr>
              <a:t>л</a:t>
            </a:r>
            <a:r>
              <a:rPr sz="1700" spc="-5" dirty="0" err="1" smtClean="0">
                <a:latin typeface="Times New Roman"/>
                <a:cs typeface="Times New Roman"/>
              </a:rPr>
              <a:t>о</a:t>
            </a:r>
            <a:r>
              <a:rPr sz="1700" spc="-10" dirty="0" err="1" smtClean="0">
                <a:latin typeface="Times New Roman"/>
                <a:cs typeface="Times New Roman"/>
              </a:rPr>
              <a:t>н</a:t>
            </a:r>
            <a:r>
              <a:rPr sz="1700" spc="-5" dirty="0" err="1" smtClean="0">
                <a:latin typeface="Times New Roman"/>
                <a:cs typeface="Times New Roman"/>
              </a:rPr>
              <a:t>те</a:t>
            </a:r>
            <a:r>
              <a:rPr sz="1700" spc="-10" dirty="0" err="1" smtClean="0">
                <a:latin typeface="Times New Roman"/>
                <a:cs typeface="Times New Roman"/>
              </a:rPr>
              <a:t>р</a:t>
            </a:r>
            <a:r>
              <a:rPr sz="1700" spc="-5" dirty="0" err="1" smtClean="0">
                <a:latin typeface="Times New Roman"/>
                <a:cs typeface="Times New Roman"/>
              </a:rPr>
              <a:t>а</a:t>
            </a:r>
            <a:r>
              <a:rPr lang="ru-RU" sz="1700" spc="-5" dirty="0" smtClean="0">
                <a:latin typeface="Times New Roman"/>
                <a:cs typeface="Times New Roman"/>
              </a:rPr>
              <a:t>м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5" dirty="0">
                <a:latin typeface="Times New Roman"/>
                <a:cs typeface="Times New Roman"/>
              </a:rPr>
              <a:t>к</a:t>
            </a:r>
            <a:r>
              <a:rPr sz="1700" dirty="0">
                <a:latin typeface="Times New Roman"/>
                <a:cs typeface="Times New Roman"/>
              </a:rPr>
              <a:t>у</a:t>
            </a:r>
            <a:r>
              <a:rPr sz="1700" spc="-5" dirty="0">
                <a:latin typeface="Times New Roman"/>
                <a:cs typeface="Times New Roman"/>
              </a:rPr>
              <a:t>р</a:t>
            </a:r>
            <a:r>
              <a:rPr sz="1700" spc="-10" dirty="0">
                <a:latin typeface="Times New Roman"/>
                <a:cs typeface="Times New Roman"/>
              </a:rPr>
              <a:t>и</a:t>
            </a:r>
            <a:r>
              <a:rPr sz="1700" spc="-5" dirty="0">
                <a:latin typeface="Times New Roman"/>
                <a:cs typeface="Times New Roman"/>
              </a:rPr>
              <a:t>ро</a:t>
            </a:r>
            <a:r>
              <a:rPr sz="1700" spc="-35" dirty="0">
                <a:latin typeface="Times New Roman"/>
                <a:cs typeface="Times New Roman"/>
              </a:rPr>
              <a:t>в</a:t>
            </a:r>
            <a:r>
              <a:rPr sz="1700" spc="-55" dirty="0">
                <a:latin typeface="Times New Roman"/>
                <a:cs typeface="Times New Roman"/>
              </a:rPr>
              <a:t>а</a:t>
            </a:r>
            <a:r>
              <a:rPr sz="1700" spc="-10" dirty="0">
                <a:latin typeface="Times New Roman"/>
                <a:cs typeface="Times New Roman"/>
              </a:rPr>
              <a:t>т</a:t>
            </a:r>
            <a:r>
              <a:rPr sz="1700" spc="-5" dirty="0">
                <a:latin typeface="Times New Roman"/>
                <a:cs typeface="Times New Roman"/>
              </a:rPr>
              <a:t>ь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Times New Roman"/>
                <a:cs typeface="Times New Roman"/>
              </a:rPr>
              <a:t>д</a:t>
            </a:r>
            <a:r>
              <a:rPr sz="1700" spc="-10" dirty="0">
                <a:latin typeface="Times New Roman"/>
                <a:cs typeface="Times New Roman"/>
              </a:rPr>
              <a:t>ет</a:t>
            </a:r>
            <a:r>
              <a:rPr sz="1700" spc="-5" dirty="0">
                <a:latin typeface="Times New Roman"/>
                <a:cs typeface="Times New Roman"/>
              </a:rPr>
              <a:t>ей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Times New Roman"/>
                <a:cs typeface="Times New Roman"/>
              </a:rPr>
              <a:t>с</a:t>
            </a:r>
            <a:endParaRPr sz="1700" dirty="0">
              <a:latin typeface="Times New Roman"/>
              <a:cs typeface="Times New Roman"/>
            </a:endParaRPr>
          </a:p>
          <a:p>
            <a:pPr marL="286385" marR="5715">
              <a:lnSpc>
                <a:spcPct val="70000"/>
              </a:lnSpc>
              <a:spcBef>
                <a:spcPts val="305"/>
              </a:spcBef>
              <a:tabLst>
                <a:tab pos="1988820" algn="l"/>
                <a:tab pos="2499995" algn="l"/>
                <a:tab pos="3909695" algn="l"/>
                <a:tab pos="4608830" algn="l"/>
              </a:tabLst>
            </a:pPr>
            <a:r>
              <a:rPr sz="1700" spc="40" dirty="0">
                <a:latin typeface="Times New Roman"/>
                <a:cs typeface="Times New Roman"/>
              </a:rPr>
              <a:t>о</a:t>
            </a:r>
            <a:r>
              <a:rPr sz="1700" spc="-10" dirty="0">
                <a:latin typeface="Times New Roman"/>
                <a:cs typeface="Times New Roman"/>
              </a:rPr>
              <a:t>с</a:t>
            </a:r>
            <a:r>
              <a:rPr sz="1700" spc="-5" dirty="0">
                <a:latin typeface="Times New Roman"/>
                <a:cs typeface="Times New Roman"/>
              </a:rPr>
              <a:t>о</a:t>
            </a:r>
            <a:r>
              <a:rPr sz="1700" spc="-40" dirty="0">
                <a:latin typeface="Times New Roman"/>
                <a:cs typeface="Times New Roman"/>
              </a:rPr>
              <a:t>б</a:t>
            </a:r>
            <a:r>
              <a:rPr sz="1700" spc="-5" dirty="0">
                <a:latin typeface="Times New Roman"/>
                <a:cs typeface="Times New Roman"/>
              </a:rPr>
              <a:t>енн</a:t>
            </a:r>
            <a:r>
              <a:rPr sz="1700" spc="35" dirty="0">
                <a:latin typeface="Times New Roman"/>
                <a:cs typeface="Times New Roman"/>
              </a:rPr>
              <a:t>о</a:t>
            </a:r>
            <a:r>
              <a:rPr sz="1700" spc="-10" dirty="0">
                <a:latin typeface="Times New Roman"/>
                <a:cs typeface="Times New Roman"/>
              </a:rPr>
              <a:t>с</a:t>
            </a:r>
            <a:r>
              <a:rPr sz="1700" spc="-30" dirty="0">
                <a:latin typeface="Times New Roman"/>
                <a:cs typeface="Times New Roman"/>
              </a:rPr>
              <a:t>т</a:t>
            </a:r>
            <a:r>
              <a:rPr sz="1700" spc="-10" dirty="0">
                <a:latin typeface="Times New Roman"/>
                <a:cs typeface="Times New Roman"/>
              </a:rPr>
              <a:t>ям</a:t>
            </a:r>
            <a:r>
              <a:rPr sz="1700" spc="-5" dirty="0">
                <a:latin typeface="Times New Roman"/>
                <a:cs typeface="Times New Roman"/>
              </a:rPr>
              <a:t>и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0" dirty="0">
                <a:latin typeface="Times New Roman"/>
                <a:cs typeface="Times New Roman"/>
              </a:rPr>
              <a:t>н</a:t>
            </a:r>
            <a:r>
              <a:rPr sz="1700" spc="-5" dirty="0">
                <a:latin typeface="Times New Roman"/>
                <a:cs typeface="Times New Roman"/>
              </a:rPr>
              <a:t>а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0" dirty="0">
                <a:latin typeface="Times New Roman"/>
                <a:cs typeface="Times New Roman"/>
              </a:rPr>
              <a:t>п</a:t>
            </a:r>
            <a:r>
              <a:rPr sz="1700" spc="-5" dirty="0">
                <a:latin typeface="Times New Roman"/>
                <a:cs typeface="Times New Roman"/>
              </a:rPr>
              <a:t>р</a:t>
            </a:r>
            <a:r>
              <a:rPr sz="1700" spc="-30" dirty="0">
                <a:latin typeface="Times New Roman"/>
                <a:cs typeface="Times New Roman"/>
              </a:rPr>
              <a:t>от</a:t>
            </a:r>
            <a:r>
              <a:rPr sz="1700" spc="-10" dirty="0">
                <a:latin typeface="Times New Roman"/>
                <a:cs typeface="Times New Roman"/>
              </a:rPr>
              <a:t>я</a:t>
            </a:r>
            <a:r>
              <a:rPr sz="1700" spc="-30" dirty="0">
                <a:latin typeface="Times New Roman"/>
                <a:cs typeface="Times New Roman"/>
              </a:rPr>
              <a:t>ж</a:t>
            </a:r>
            <a:r>
              <a:rPr sz="1700" spc="-5" dirty="0">
                <a:latin typeface="Times New Roman"/>
                <a:cs typeface="Times New Roman"/>
              </a:rPr>
              <a:t>ении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5" dirty="0">
                <a:latin typeface="Times New Roman"/>
                <a:cs typeface="Times New Roman"/>
              </a:rPr>
              <a:t>в</a:t>
            </a:r>
            <a:r>
              <a:rPr sz="1700" spc="15" dirty="0">
                <a:latin typeface="Times New Roman"/>
                <a:cs typeface="Times New Roman"/>
              </a:rPr>
              <a:t>с</a:t>
            </a:r>
            <a:r>
              <a:rPr sz="1700" spc="-30" dirty="0">
                <a:latin typeface="Times New Roman"/>
                <a:cs typeface="Times New Roman"/>
              </a:rPr>
              <a:t>е</a:t>
            </a:r>
            <a:r>
              <a:rPr sz="1700" spc="-5" dirty="0">
                <a:latin typeface="Times New Roman"/>
                <a:cs typeface="Times New Roman"/>
              </a:rPr>
              <a:t>х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Times New Roman"/>
                <a:cs typeface="Times New Roman"/>
              </a:rPr>
              <a:t>з</a:t>
            </a:r>
            <a:r>
              <a:rPr sz="1700" spc="-30" dirty="0">
                <a:latin typeface="Times New Roman"/>
                <a:cs typeface="Times New Roman"/>
              </a:rPr>
              <a:t>а</a:t>
            </a:r>
            <a:r>
              <a:rPr sz="1700" spc="-10" dirty="0">
                <a:latin typeface="Times New Roman"/>
                <a:cs typeface="Times New Roman"/>
              </a:rPr>
              <a:t>п</a:t>
            </a:r>
            <a:r>
              <a:rPr sz="1700" spc="-5" dirty="0">
                <a:latin typeface="Times New Roman"/>
                <a:cs typeface="Times New Roman"/>
              </a:rPr>
              <a:t>ла</a:t>
            </a:r>
            <a:r>
              <a:rPr sz="1700" spc="-10" dirty="0">
                <a:latin typeface="Times New Roman"/>
                <a:cs typeface="Times New Roman"/>
              </a:rPr>
              <a:t>ни</a:t>
            </a:r>
            <a:r>
              <a:rPr sz="1700" spc="-5" dirty="0">
                <a:latin typeface="Times New Roman"/>
                <a:cs typeface="Times New Roman"/>
              </a:rPr>
              <a:t>ро</a:t>
            </a:r>
            <a:r>
              <a:rPr sz="1700" spc="-30" dirty="0">
                <a:latin typeface="Times New Roman"/>
                <a:cs typeface="Times New Roman"/>
              </a:rPr>
              <a:t>в</a:t>
            </a:r>
            <a:r>
              <a:rPr sz="1700" spc="-10" dirty="0">
                <a:latin typeface="Times New Roman"/>
                <a:cs typeface="Times New Roman"/>
              </a:rPr>
              <a:t>а</a:t>
            </a:r>
            <a:r>
              <a:rPr sz="1700" spc="-5" dirty="0">
                <a:latin typeface="Times New Roman"/>
                <a:cs typeface="Times New Roman"/>
              </a:rPr>
              <a:t>н</a:t>
            </a:r>
            <a:r>
              <a:rPr sz="1700" spc="-10" dirty="0">
                <a:latin typeface="Times New Roman"/>
                <a:cs typeface="Times New Roman"/>
              </a:rPr>
              <a:t>ны</a:t>
            </a:r>
            <a:r>
              <a:rPr sz="1700" spc="-5" dirty="0">
                <a:latin typeface="Times New Roman"/>
                <a:cs typeface="Times New Roman"/>
              </a:rPr>
              <a:t>х  мероприятий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и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создать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дружеские отношения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5" dirty="0" err="1">
                <a:latin typeface="Times New Roman"/>
                <a:cs typeface="Times New Roman"/>
              </a:rPr>
              <a:t>вне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dirty="0" err="1" smtClean="0">
                <a:latin typeface="Times New Roman"/>
                <a:cs typeface="Times New Roman"/>
              </a:rPr>
              <a:t>проек</a:t>
            </a:r>
            <a:r>
              <a:rPr lang="ru-RU" sz="1700" dirty="0" smtClean="0">
                <a:latin typeface="Times New Roman"/>
                <a:cs typeface="Times New Roman"/>
              </a:rPr>
              <a:t>та.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7072" y="6335444"/>
            <a:ext cx="13779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63D86"/>
                </a:solidFill>
                <a:latin typeface="Candara"/>
                <a:cs typeface="Candara"/>
              </a:rPr>
              <a:t>1</a:t>
            </a:r>
            <a:r>
              <a:rPr sz="1000" dirty="0">
                <a:solidFill>
                  <a:srgbClr val="063D86"/>
                </a:solidFill>
                <a:latin typeface="Candara"/>
                <a:cs typeface="Candara"/>
              </a:rPr>
              <a:t>4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79878" y="648715"/>
            <a:ext cx="1431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</a:t>
            </a:r>
            <a:r>
              <a:rPr spc="-5" dirty="0"/>
              <a:t>а</a:t>
            </a:r>
            <a:r>
              <a:rPr dirty="0"/>
              <a:t>д</a:t>
            </a:r>
            <a:r>
              <a:rPr spc="-5" dirty="0"/>
              <a:t>ачи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9334" y="648715"/>
            <a:ext cx="5052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Дорожная</a:t>
            </a:r>
            <a:r>
              <a:rPr spc="-35" dirty="0"/>
              <a:t> </a:t>
            </a:r>
            <a:r>
              <a:rPr spc="-5" dirty="0"/>
              <a:t>карта</a:t>
            </a:r>
            <a:r>
              <a:rPr spc="-35" dirty="0"/>
              <a:t> </a:t>
            </a:r>
            <a:r>
              <a:rPr spc="-5" dirty="0"/>
              <a:t>проекта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147217"/>
              </p:ext>
            </p:extLst>
          </p:nvPr>
        </p:nvGraphicFramePr>
        <p:xfrm>
          <a:off x="299479" y="1261129"/>
          <a:ext cx="11258537" cy="556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35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35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35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35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35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35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35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353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432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solidFill>
                            <a:srgbClr val="6C2913"/>
                          </a:solidFill>
                          <a:latin typeface="Candara"/>
                          <a:cs typeface="Candara"/>
                        </a:rPr>
                        <a:t>2022</a:t>
                      </a:r>
                      <a:endParaRPr sz="1200">
                        <a:latin typeface="Candara"/>
                        <a:cs typeface="Candara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584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spc="-5" dirty="0">
                          <a:solidFill>
                            <a:srgbClr val="6C2913"/>
                          </a:solidFill>
                          <a:latin typeface="Candara"/>
                          <a:cs typeface="Candara"/>
                        </a:rPr>
                        <a:t>Работы</a:t>
                      </a:r>
                      <a:endParaRPr sz="1100">
                        <a:latin typeface="Candara"/>
                        <a:cs typeface="Candara"/>
                      </a:endParaRPr>
                    </a:p>
                  </a:txBody>
                  <a:tcPr marL="0" marR="0" marT="1212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spc="-5" dirty="0">
                          <a:solidFill>
                            <a:srgbClr val="6C2913"/>
                          </a:solidFill>
                          <a:latin typeface="Candara"/>
                          <a:cs typeface="Candara"/>
                        </a:rPr>
                        <a:t>Ответственные</a:t>
                      </a:r>
                      <a:endParaRPr sz="1100">
                        <a:latin typeface="Candara"/>
                        <a:cs typeface="Candara"/>
                      </a:endParaRPr>
                    </a:p>
                  </a:txBody>
                  <a:tcPr marL="0" marR="0" marT="1212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101600" indent="12318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solidFill>
                            <a:srgbClr val="6C2913"/>
                          </a:solidFill>
                          <a:latin typeface="Candara"/>
                          <a:cs typeface="Candara"/>
                        </a:rPr>
                        <a:t>Период </a:t>
                      </a:r>
                      <a:r>
                        <a:rPr sz="1100" dirty="0">
                          <a:solidFill>
                            <a:srgbClr val="6C2913"/>
                          </a:solidFill>
                          <a:latin typeface="Candara"/>
                          <a:cs typeface="Candara"/>
                        </a:rPr>
                        <a:t> реа</a:t>
                      </a:r>
                      <a:r>
                        <a:rPr sz="1100" spc="-5" dirty="0">
                          <a:solidFill>
                            <a:srgbClr val="6C2913"/>
                          </a:solidFill>
                          <a:latin typeface="Candara"/>
                          <a:cs typeface="Candara"/>
                        </a:rPr>
                        <a:t>л</a:t>
                      </a:r>
                      <a:r>
                        <a:rPr sz="1100" dirty="0">
                          <a:solidFill>
                            <a:srgbClr val="6C2913"/>
                          </a:solidFill>
                          <a:latin typeface="Candara"/>
                          <a:cs typeface="Candara"/>
                        </a:rPr>
                        <a:t>и</a:t>
                      </a:r>
                      <a:r>
                        <a:rPr sz="1100" spc="-5" dirty="0">
                          <a:solidFill>
                            <a:srgbClr val="6C2913"/>
                          </a:solidFill>
                          <a:latin typeface="Candara"/>
                          <a:cs typeface="Candara"/>
                        </a:rPr>
                        <a:t>з</a:t>
                      </a:r>
                      <a:r>
                        <a:rPr sz="1100" dirty="0">
                          <a:solidFill>
                            <a:srgbClr val="6C2913"/>
                          </a:solidFill>
                          <a:latin typeface="Candara"/>
                          <a:cs typeface="Candara"/>
                        </a:rPr>
                        <a:t>ации</a:t>
                      </a:r>
                      <a:endParaRPr sz="1100">
                        <a:latin typeface="Candara"/>
                        <a:cs typeface="Candara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ndara"/>
                          <a:cs typeface="Candara"/>
                        </a:rPr>
                        <a:t>I</a:t>
                      </a:r>
                      <a:r>
                        <a:rPr sz="1000" spc="-4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000" spc="-5" dirty="0">
                          <a:latin typeface="Candara"/>
                          <a:cs typeface="Candara"/>
                        </a:rPr>
                        <a:t>квартал</a:t>
                      </a:r>
                      <a:endParaRPr sz="1000">
                        <a:latin typeface="Candara"/>
                        <a:cs typeface="Candara"/>
                      </a:endParaRPr>
                    </a:p>
                  </a:txBody>
                  <a:tcPr marL="0" marR="0" marT="508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B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4701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ndara"/>
                          <a:cs typeface="Candara"/>
                        </a:rPr>
                        <a:t>II</a:t>
                      </a:r>
                      <a:r>
                        <a:rPr sz="1000" spc="-3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000" spc="-5" dirty="0">
                          <a:latin typeface="Candara"/>
                          <a:cs typeface="Candara"/>
                        </a:rPr>
                        <a:t>квартал</a:t>
                      </a:r>
                      <a:endParaRPr sz="1000">
                        <a:latin typeface="Candara"/>
                        <a:cs typeface="Candara"/>
                      </a:endParaRPr>
                    </a:p>
                  </a:txBody>
                  <a:tcPr marL="0" marR="0" marT="508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B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923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ndara"/>
                          <a:cs typeface="Candara"/>
                        </a:rPr>
                        <a:t>III</a:t>
                      </a:r>
                      <a:r>
                        <a:rPr sz="1000" spc="-3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000" spc="-5" dirty="0">
                          <a:latin typeface="Candara"/>
                          <a:cs typeface="Candara"/>
                        </a:rPr>
                        <a:t>квартал</a:t>
                      </a:r>
                      <a:endParaRPr sz="1000">
                        <a:latin typeface="Candara"/>
                        <a:cs typeface="Candara"/>
                      </a:endParaRPr>
                    </a:p>
                  </a:txBody>
                  <a:tcPr marL="0" marR="0" marT="57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B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923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ndara"/>
                          <a:cs typeface="Candara"/>
                        </a:rPr>
                        <a:t>IV</a:t>
                      </a:r>
                      <a:r>
                        <a:rPr sz="1000" spc="-3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000" spc="-5" dirty="0">
                          <a:latin typeface="Candara"/>
                          <a:cs typeface="Candara"/>
                        </a:rPr>
                        <a:t>квартал</a:t>
                      </a:r>
                      <a:endParaRPr sz="1000">
                        <a:latin typeface="Candara"/>
                        <a:cs typeface="Candara"/>
                      </a:endParaRPr>
                    </a:p>
                  </a:txBody>
                  <a:tcPr marL="0" marR="0" marT="57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B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639">
                <a:tc>
                  <a:txBody>
                    <a:bodyPr/>
                    <a:lstStyle/>
                    <a:p>
                      <a:pPr marL="90805" marR="1930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1.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Рождественские</a:t>
                      </a:r>
                      <a:r>
                        <a:rPr sz="1100" spc="2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чтения (образовательный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проект)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для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5-9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классов.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Работа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над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проектом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«Словарь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добрых</a:t>
                      </a:r>
                      <a:r>
                        <a:rPr sz="1100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слов»,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«Переведу</a:t>
                      </a:r>
                      <a:r>
                        <a:rPr sz="1100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с </a:t>
                      </a:r>
                      <a:r>
                        <a:rPr sz="1100" spc="-22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русского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на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русский»</a:t>
                      </a:r>
                      <a:r>
                        <a:rPr sz="1100" spc="2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для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5 классов.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Подготовка</a:t>
                      </a:r>
                      <a:r>
                        <a:rPr sz="1100" spc="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к конкурсу</a:t>
                      </a:r>
                      <a:endParaRPr sz="1100">
                        <a:latin typeface="Candara"/>
                        <a:cs typeface="Candara"/>
                      </a:endParaRPr>
                    </a:p>
                    <a:p>
                      <a:pPr marL="90805" marR="448309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«Православная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инициатива»,</a:t>
                      </a:r>
                      <a:r>
                        <a:rPr sz="1100" spc="3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«Живая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классика»,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«Православная </a:t>
                      </a:r>
                      <a:r>
                        <a:rPr sz="1100" spc="-22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инициатива»</a:t>
                      </a:r>
                      <a:r>
                        <a:rPr sz="1100" spc="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для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10-11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классов.</a:t>
                      </a:r>
                      <a:endParaRPr sz="1100">
                        <a:latin typeface="Candara"/>
                        <a:cs typeface="Candara"/>
                      </a:endParaRPr>
                    </a:p>
                  </a:txBody>
                  <a:tcPr marL="0" marR="0" marT="3683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5490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Пилипенко</a:t>
                      </a:r>
                      <a:r>
                        <a:rPr sz="1100" spc="-5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Н.И </a:t>
                      </a:r>
                      <a:r>
                        <a:rPr sz="1100" spc="-229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Анискович </a:t>
                      </a:r>
                      <a:r>
                        <a:rPr sz="1100" spc="-10" dirty="0">
                          <a:latin typeface="Candara"/>
                          <a:cs typeface="Candara"/>
                        </a:rPr>
                        <a:t>Л.В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 Степанова И.А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Минкина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10" dirty="0">
                          <a:latin typeface="Candara"/>
                          <a:cs typeface="Candara"/>
                        </a:rPr>
                        <a:t>М.В</a:t>
                      </a:r>
                      <a:endParaRPr sz="1100">
                        <a:latin typeface="Candara"/>
                        <a:cs typeface="Candara"/>
                      </a:endParaRPr>
                    </a:p>
                  </a:txBody>
                  <a:tcPr marL="0" marR="0" marT="3683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5" dirty="0" err="1">
                          <a:latin typeface="Candara"/>
                          <a:cs typeface="Candara"/>
                        </a:rPr>
                        <a:t>Январь</a:t>
                      </a:r>
                      <a:r>
                        <a:rPr sz="1100" spc="-3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 smtClean="0">
                          <a:latin typeface="Candara"/>
                          <a:cs typeface="Candara"/>
                        </a:rPr>
                        <a:t>202</a:t>
                      </a:r>
                      <a:r>
                        <a:rPr lang="ru-RU" sz="1100" spc="-5" dirty="0" smtClean="0">
                          <a:latin typeface="Candara"/>
                          <a:cs typeface="Candara"/>
                        </a:rPr>
                        <a:t>3</a:t>
                      </a:r>
                      <a:endParaRPr sz="1100" dirty="0">
                        <a:latin typeface="Candara"/>
                        <a:cs typeface="Candara"/>
                      </a:endParaRPr>
                    </a:p>
                  </a:txBody>
                  <a:tcPr marL="0" marR="0" marT="3683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095">
                <a:tc>
                  <a:txBody>
                    <a:bodyPr/>
                    <a:lstStyle/>
                    <a:p>
                      <a:pPr marL="90805" marR="3784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2.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Проект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лучших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практик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"Языки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и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культура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народов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России: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сохранение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и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развитие».</a:t>
                      </a:r>
                      <a:r>
                        <a:rPr sz="1100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Работа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над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проектом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«Словарь добрых </a:t>
                      </a:r>
                      <a:r>
                        <a:rPr sz="1100" spc="-22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слов»,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«Переведу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с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русского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на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русский»</a:t>
                      </a:r>
                      <a:r>
                        <a:rPr sz="1100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(5 класс).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Подготовка</a:t>
                      </a:r>
                      <a:r>
                        <a:rPr sz="1100" spc="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к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конкурсу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«Православная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инициатива»,</a:t>
                      </a:r>
                      <a:r>
                        <a:rPr sz="1100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подготовка</a:t>
                      </a:r>
                      <a:r>
                        <a:rPr sz="1100" spc="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и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проведение </a:t>
                      </a:r>
                      <a:r>
                        <a:rPr sz="1100" spc="-22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фестиваля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«Яичный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переполох»</a:t>
                      </a:r>
                      <a:endParaRPr sz="1100">
                        <a:latin typeface="Candara"/>
                        <a:cs typeface="Candara"/>
                      </a:endParaRPr>
                    </a:p>
                  </a:txBody>
                  <a:tcPr marL="0" marR="0" marT="3683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5490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Пилипенко</a:t>
                      </a:r>
                      <a:r>
                        <a:rPr sz="1100" spc="-5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Н.И </a:t>
                      </a:r>
                      <a:r>
                        <a:rPr sz="1100" spc="-229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Анискович </a:t>
                      </a:r>
                      <a:r>
                        <a:rPr sz="1100" spc="-10" dirty="0">
                          <a:latin typeface="Candara"/>
                          <a:cs typeface="Candara"/>
                        </a:rPr>
                        <a:t>Л.В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 Степанова И.А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Минкина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10" dirty="0">
                          <a:latin typeface="Candara"/>
                          <a:cs typeface="Candara"/>
                        </a:rPr>
                        <a:t>М.В</a:t>
                      </a:r>
                      <a:endParaRPr sz="1100">
                        <a:latin typeface="Candara"/>
                        <a:cs typeface="Candara"/>
                      </a:endParaRPr>
                    </a:p>
                  </a:txBody>
                  <a:tcPr marL="0" marR="0" marT="3683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Февраль</a:t>
                      </a:r>
                      <a:r>
                        <a:rPr sz="1100" spc="-3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–</a:t>
                      </a:r>
                      <a:endParaRPr sz="1100" dirty="0">
                        <a:latin typeface="Candara"/>
                        <a:cs typeface="Candar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100" spc="-5" dirty="0" err="1">
                          <a:latin typeface="Candara"/>
                          <a:cs typeface="Candara"/>
                        </a:rPr>
                        <a:t>апрель</a:t>
                      </a:r>
                      <a:r>
                        <a:rPr sz="1100" spc="-3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 smtClean="0">
                          <a:latin typeface="Candara"/>
                          <a:cs typeface="Candara"/>
                        </a:rPr>
                        <a:t>202</a:t>
                      </a:r>
                      <a:r>
                        <a:rPr lang="ru-RU" sz="1100" spc="-5" dirty="0" smtClean="0">
                          <a:latin typeface="Candara"/>
                          <a:cs typeface="Candara"/>
                        </a:rPr>
                        <a:t>3</a:t>
                      </a:r>
                      <a:endParaRPr sz="1100" dirty="0">
                        <a:latin typeface="Candara"/>
                        <a:cs typeface="Candara"/>
                      </a:endParaRPr>
                    </a:p>
                  </a:txBody>
                  <a:tcPr marL="0" marR="0" marT="3619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092">
                <a:tc>
                  <a:txBody>
                    <a:bodyPr/>
                    <a:lstStyle/>
                    <a:p>
                      <a:pPr marL="90805" marR="1035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3.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Многоэтапный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спортивно-массовый</a:t>
                      </a:r>
                      <a:r>
                        <a:rPr sz="1100" spc="2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и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творческий</a:t>
                      </a:r>
                      <a:r>
                        <a:rPr sz="1100" spc="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фестиваль</a:t>
                      </a:r>
                      <a:r>
                        <a:rPr sz="1100" spc="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«Все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люди</a:t>
                      </a:r>
                      <a:r>
                        <a:rPr sz="1100" spc="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важны»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-</a:t>
                      </a:r>
                      <a:r>
                        <a:rPr sz="1100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«Читаем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под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зонтиком»</a:t>
                      </a:r>
                      <a:r>
                        <a:rPr sz="1100" spc="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(волонтеры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8-11 класс)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Работа </a:t>
                      </a:r>
                      <a:r>
                        <a:rPr sz="1100" spc="-22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над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проектом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«Словарь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добрых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слов»,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«Переведу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с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русского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на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русский»;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подготовительные</a:t>
                      </a:r>
                      <a:r>
                        <a:rPr sz="1100" spc="2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работы</a:t>
                      </a:r>
                      <a:r>
                        <a:rPr sz="1100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к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празднику</a:t>
                      </a:r>
                      <a:r>
                        <a:rPr sz="1100" spc="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«День Победы».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Подготовка</a:t>
                      </a:r>
                      <a:r>
                        <a:rPr sz="1100" spc="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к конкурсу</a:t>
                      </a:r>
                      <a:r>
                        <a:rPr sz="1100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«Православная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инициатива»</a:t>
                      </a:r>
                      <a:endParaRPr sz="1100">
                        <a:latin typeface="Candara"/>
                        <a:cs typeface="Candara"/>
                      </a:endParaRPr>
                    </a:p>
                  </a:txBody>
                  <a:tcPr marL="0" marR="0" marT="3619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61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П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и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л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и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е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нк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о</a:t>
                      </a:r>
                      <a:r>
                        <a:rPr sz="1100" spc="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Н.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И 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Анискович </a:t>
                      </a:r>
                      <a:r>
                        <a:rPr sz="1100" spc="-10" dirty="0">
                          <a:latin typeface="Candara"/>
                          <a:cs typeface="Candara"/>
                        </a:rPr>
                        <a:t>Л.В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 Степанова И.А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Минкина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10" dirty="0">
                          <a:latin typeface="Candara"/>
                          <a:cs typeface="Candara"/>
                        </a:rPr>
                        <a:t>М.В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 Круглова А.Н</a:t>
                      </a:r>
                      <a:endParaRPr sz="1100">
                        <a:latin typeface="Candara"/>
                        <a:cs typeface="Candara"/>
                      </a:endParaRPr>
                    </a:p>
                  </a:txBody>
                  <a:tcPr marL="0" marR="0" marT="3619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1562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-5" dirty="0" err="1">
                          <a:latin typeface="Candara"/>
                          <a:cs typeface="Candara"/>
                        </a:rPr>
                        <a:t>М</a:t>
                      </a:r>
                      <a:r>
                        <a:rPr sz="1100" dirty="0" err="1">
                          <a:latin typeface="Candara"/>
                          <a:cs typeface="Candara"/>
                        </a:rPr>
                        <a:t>ай</a:t>
                      </a:r>
                      <a:r>
                        <a:rPr sz="1100" spc="-5" dirty="0" err="1">
                          <a:latin typeface="Candara"/>
                          <a:cs typeface="Candara"/>
                        </a:rPr>
                        <a:t>-</a:t>
                      </a:r>
                      <a:r>
                        <a:rPr sz="1100" dirty="0" err="1">
                          <a:latin typeface="Candara"/>
                          <a:cs typeface="Candara"/>
                        </a:rPr>
                        <a:t>а</a:t>
                      </a:r>
                      <a:r>
                        <a:rPr sz="1100" spc="-5" dirty="0" err="1">
                          <a:latin typeface="Candara"/>
                          <a:cs typeface="Candara"/>
                        </a:rPr>
                        <a:t>в</a:t>
                      </a:r>
                      <a:r>
                        <a:rPr sz="1100" dirty="0" err="1">
                          <a:latin typeface="Candara"/>
                          <a:cs typeface="Candara"/>
                        </a:rPr>
                        <a:t>г</a:t>
                      </a:r>
                      <a:r>
                        <a:rPr sz="1100" spc="-5" dirty="0" err="1">
                          <a:latin typeface="Candara"/>
                          <a:cs typeface="Candara"/>
                        </a:rPr>
                        <a:t>у</a:t>
                      </a:r>
                      <a:r>
                        <a:rPr sz="1100" dirty="0" err="1">
                          <a:latin typeface="Candara"/>
                          <a:cs typeface="Candara"/>
                        </a:rPr>
                        <a:t>ст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 </a:t>
                      </a:r>
                      <a:r>
                        <a:rPr sz="1100" spc="-5" dirty="0" smtClean="0">
                          <a:latin typeface="Candara"/>
                          <a:cs typeface="Candara"/>
                        </a:rPr>
                        <a:t>202</a:t>
                      </a:r>
                      <a:r>
                        <a:rPr lang="ru-RU" sz="1100" spc="-5" dirty="0" smtClean="0">
                          <a:latin typeface="Candara"/>
                          <a:cs typeface="Candara"/>
                        </a:rPr>
                        <a:t>3</a:t>
                      </a:r>
                      <a:endParaRPr sz="1100" dirty="0">
                        <a:latin typeface="Candara"/>
                        <a:cs typeface="Candara"/>
                      </a:endParaRPr>
                    </a:p>
                  </a:txBody>
                  <a:tcPr marL="0" marR="0" marT="3619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9641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4.</a:t>
                      </a:r>
                      <a:r>
                        <a:rPr sz="1100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Многоэтапный</a:t>
                      </a:r>
                      <a:r>
                        <a:rPr sz="1100" spc="2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образовательный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и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творческий</a:t>
                      </a:r>
                      <a:r>
                        <a:rPr sz="1100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фестиваль</a:t>
                      </a:r>
                      <a:endParaRPr sz="1100">
                        <a:latin typeface="Candara"/>
                        <a:cs typeface="Candar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«Весенняя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мелодия».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Работа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над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проектом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«Словарь добрых слов»,</a:t>
                      </a:r>
                      <a:endParaRPr sz="1100">
                        <a:latin typeface="Candara"/>
                        <a:cs typeface="Candara"/>
                      </a:endParaRPr>
                    </a:p>
                    <a:p>
                      <a:pPr marL="90170" marR="54229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«Переведу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с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русского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на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русский»</a:t>
                      </a:r>
                      <a:r>
                        <a:rPr sz="1100" spc="2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«Траектория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сказочных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персонажей»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(5 класс).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Подготовка</a:t>
                      </a:r>
                      <a:r>
                        <a:rPr sz="1100" spc="2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к</a:t>
                      </a:r>
                      <a:r>
                        <a:rPr sz="1100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конкурсу</a:t>
                      </a:r>
                      <a:r>
                        <a:rPr sz="1100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«Православная </a:t>
                      </a:r>
                      <a:r>
                        <a:rPr sz="1100" spc="-2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инициатива»</a:t>
                      </a:r>
                      <a:endParaRPr sz="1100">
                        <a:latin typeface="Candara"/>
                        <a:cs typeface="Candara"/>
                      </a:endParaRPr>
                    </a:p>
                  </a:txBody>
                  <a:tcPr marL="0" marR="0" marT="3619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746125" algn="just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Пилипенко</a:t>
                      </a:r>
                      <a:r>
                        <a:rPr sz="1100" spc="-5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Н.И </a:t>
                      </a:r>
                      <a:r>
                        <a:rPr sz="1100" spc="-229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Анискович </a:t>
                      </a:r>
                      <a:r>
                        <a:rPr sz="1100" spc="-10" dirty="0">
                          <a:latin typeface="Candara"/>
                          <a:cs typeface="Candara"/>
                        </a:rPr>
                        <a:t>Л.В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 Степанова И.А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Минкина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10" dirty="0">
                          <a:latin typeface="Candara"/>
                          <a:cs typeface="Candara"/>
                        </a:rPr>
                        <a:t>М.В</a:t>
                      </a:r>
                      <a:endParaRPr sz="1100">
                        <a:latin typeface="Candara"/>
                        <a:cs typeface="Candara"/>
                      </a:endParaRPr>
                    </a:p>
                  </a:txBody>
                  <a:tcPr marL="0" marR="0" marT="3556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3359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Август-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 err="1">
                          <a:latin typeface="Candara"/>
                          <a:cs typeface="Candara"/>
                        </a:rPr>
                        <a:t>ок</a:t>
                      </a:r>
                      <a:r>
                        <a:rPr sz="1100" dirty="0" err="1">
                          <a:latin typeface="Candara"/>
                          <a:cs typeface="Candara"/>
                        </a:rPr>
                        <a:t>тя</a:t>
                      </a:r>
                      <a:r>
                        <a:rPr sz="1100" spc="-5" dirty="0" err="1">
                          <a:latin typeface="Candara"/>
                          <a:cs typeface="Candara"/>
                        </a:rPr>
                        <a:t>б</a:t>
                      </a:r>
                      <a:r>
                        <a:rPr sz="1100" dirty="0" err="1">
                          <a:latin typeface="Candara"/>
                          <a:cs typeface="Candara"/>
                        </a:rPr>
                        <a:t>рь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 </a:t>
                      </a:r>
                      <a:r>
                        <a:rPr sz="1100" spc="-5" dirty="0" smtClean="0">
                          <a:latin typeface="Candara"/>
                          <a:cs typeface="Candara"/>
                        </a:rPr>
                        <a:t>202</a:t>
                      </a:r>
                      <a:r>
                        <a:rPr lang="ru-RU" sz="1100" spc="-5" dirty="0" smtClean="0">
                          <a:latin typeface="Candara"/>
                          <a:cs typeface="Candara"/>
                        </a:rPr>
                        <a:t>3</a:t>
                      </a:r>
                      <a:endParaRPr sz="1100" dirty="0">
                        <a:latin typeface="Candara"/>
                        <a:cs typeface="Candara"/>
                      </a:endParaRPr>
                    </a:p>
                  </a:txBody>
                  <a:tcPr marL="0" marR="0" marT="3556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5747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5.</a:t>
                      </a:r>
                      <a:r>
                        <a:rPr sz="1100" spc="-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Многоэтапный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спортивно-массовый</a:t>
                      </a:r>
                      <a:r>
                        <a:rPr sz="1100" spc="3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фестиваль</a:t>
                      </a:r>
                      <a:r>
                        <a:rPr sz="1100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«Все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люди</a:t>
                      </a:r>
                      <a:r>
                        <a:rPr sz="1100" spc="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важны»,</a:t>
                      </a:r>
                      <a:endParaRPr sz="1100">
                        <a:latin typeface="Candara"/>
                        <a:cs typeface="Candara"/>
                      </a:endParaRPr>
                    </a:p>
                    <a:p>
                      <a:pPr marL="90170" marR="12509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«ГТО для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особенных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детей»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(волонтеры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8-11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класс)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Работа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над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проектом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«Словарь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добрых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слов»,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«Переведу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с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русского</a:t>
                      </a:r>
                      <a:r>
                        <a:rPr sz="1100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на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русский» </a:t>
                      </a:r>
                      <a:r>
                        <a:rPr sz="1100" spc="-22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(</a:t>
                      </a:r>
                      <a:r>
                        <a:rPr sz="1100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5 класс).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Подготовка</a:t>
                      </a:r>
                      <a:r>
                        <a:rPr sz="1100" spc="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к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«Рождественским</a:t>
                      </a:r>
                      <a:r>
                        <a:rPr sz="1100" spc="2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чтениям»</a:t>
                      </a:r>
                      <a:endParaRPr sz="1100">
                        <a:latin typeface="Candara"/>
                        <a:cs typeface="Candara"/>
                      </a:endParaRPr>
                    </a:p>
                  </a:txBody>
                  <a:tcPr marL="0" marR="0" marT="3556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360680">
                        <a:lnSpc>
                          <a:spcPct val="100000"/>
                        </a:lnSpc>
                        <a:spcBef>
                          <a:spcPts val="280"/>
                        </a:spcBef>
                        <a:tabLst>
                          <a:tab pos="1286510" algn="l"/>
                        </a:tabLst>
                      </a:pPr>
                      <a:r>
                        <a:rPr sz="1100" spc="-5" dirty="0">
                          <a:latin typeface="Candara"/>
                          <a:cs typeface="Candara"/>
                        </a:rPr>
                        <a:t>Пилипенко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Н.И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Анискович</a:t>
                      </a:r>
                      <a:r>
                        <a:rPr sz="11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10" dirty="0">
                          <a:latin typeface="Candara"/>
                          <a:cs typeface="Candara"/>
                        </a:rPr>
                        <a:t>Л.В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 Степанова И.А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М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и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нк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и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н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а</a:t>
                      </a:r>
                      <a:r>
                        <a:rPr sz="1100" spc="2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М.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В	</a:t>
                      </a:r>
                      <a:r>
                        <a:rPr sz="1500" spc="-7" baseline="-30555" dirty="0">
                          <a:solidFill>
                            <a:srgbClr val="063D86"/>
                          </a:solidFill>
                          <a:latin typeface="Candara"/>
                          <a:cs typeface="Candara"/>
                        </a:rPr>
                        <a:t>1</a:t>
                      </a:r>
                      <a:r>
                        <a:rPr sz="1500" baseline="-30555" dirty="0">
                          <a:solidFill>
                            <a:srgbClr val="063D86"/>
                          </a:solidFill>
                          <a:latin typeface="Candara"/>
                          <a:cs typeface="Candara"/>
                        </a:rPr>
                        <a:t>5 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Круглова</a:t>
                      </a:r>
                      <a:r>
                        <a:rPr sz="11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А.Н</a:t>
                      </a:r>
                      <a:endParaRPr sz="1100">
                        <a:latin typeface="Candara"/>
                        <a:cs typeface="Candara"/>
                      </a:endParaRPr>
                    </a:p>
                  </a:txBody>
                  <a:tcPr marL="0" marR="0" marT="3556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2813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latin typeface="Candara"/>
                          <a:cs typeface="Candara"/>
                        </a:rPr>
                        <a:t>О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к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тя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б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рь-  </a:t>
                      </a:r>
                      <a:r>
                        <a:rPr sz="1100" spc="-5" dirty="0" err="1">
                          <a:latin typeface="Candara"/>
                          <a:cs typeface="Candara"/>
                        </a:rPr>
                        <a:t>декабрь</a:t>
                      </a:r>
                      <a:r>
                        <a:rPr sz="1100" spc="-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 smtClean="0">
                          <a:latin typeface="Candara"/>
                          <a:cs typeface="Candara"/>
                        </a:rPr>
                        <a:t>202</a:t>
                      </a:r>
                      <a:r>
                        <a:rPr lang="ru-RU" sz="1100" spc="-5" dirty="0" smtClean="0">
                          <a:latin typeface="Candara"/>
                          <a:cs typeface="Candara"/>
                        </a:rPr>
                        <a:t>3</a:t>
                      </a:r>
                      <a:endParaRPr sz="1100" dirty="0">
                        <a:latin typeface="Candara"/>
                        <a:cs typeface="Candara"/>
                      </a:endParaRPr>
                    </a:p>
                  </a:txBody>
                  <a:tcPr marL="0" marR="0" marT="3556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13766" y="1977008"/>
            <a:ext cx="4442460" cy="929640"/>
          </a:xfrm>
          <a:custGeom>
            <a:avLst/>
            <a:gdLst/>
            <a:ahLst/>
            <a:cxnLst/>
            <a:rect l="l" t="t" r="r" b="b"/>
            <a:pathLst>
              <a:path w="4442460" h="929639">
                <a:moveTo>
                  <a:pt x="4442079" y="0"/>
                </a:moveTo>
                <a:lnTo>
                  <a:pt x="0" y="0"/>
                </a:lnTo>
                <a:lnTo>
                  <a:pt x="0" y="929639"/>
                </a:lnTo>
                <a:lnTo>
                  <a:pt x="4442079" y="929639"/>
                </a:lnTo>
                <a:lnTo>
                  <a:pt x="4442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951157"/>
              </p:ext>
            </p:extLst>
          </p:nvPr>
        </p:nvGraphicFramePr>
        <p:xfrm>
          <a:off x="313767" y="1977007"/>
          <a:ext cx="4442459" cy="929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42459">
                  <a:extLst>
                    <a:ext uri="{9D8B030D-6E8A-4147-A177-3AD203B41FA5}">
                      <a16:colId xmlns:a16="http://schemas.microsoft.com/office/drawing/2014/main" val="515395605"/>
                    </a:ext>
                  </a:extLst>
                </a:gridCol>
              </a:tblGrid>
              <a:tr h="269107">
                <a:tc>
                  <a:txBody>
                    <a:bodyPr/>
                    <a:lstStyle/>
                    <a:p>
                      <a:pPr marL="10414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r>
                        <a:rPr lang="ru-RU" sz="1200" spc="1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Рождественские</a:t>
                      </a:r>
                      <a:r>
                        <a:rPr lang="ru-RU" sz="120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чтения</a:t>
                      </a:r>
                      <a:r>
                        <a:rPr lang="ru-RU" sz="1200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(образовательный</a:t>
                      </a:r>
                      <a:r>
                        <a:rPr lang="ru-RU" sz="120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проект)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для</a:t>
                      </a:r>
                      <a:r>
                        <a:rPr lang="ru-RU" sz="1200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5-9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ndara" panose="020E0502030303020204" pitchFamily="34" charset="0"/>
                        <a:cs typeface="Candara" panose="020E0502030303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2621833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marL="10414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классов.</a:t>
                      </a:r>
                      <a:r>
                        <a:rPr lang="ru-RU" sz="120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Работа</a:t>
                      </a:r>
                      <a:r>
                        <a:rPr lang="ru-RU" sz="1200" spc="-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над проектом «Словарь</a:t>
                      </a:r>
                      <a:r>
                        <a:rPr lang="ru-RU" sz="1200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добрых</a:t>
                      </a:r>
                      <a:r>
                        <a:rPr lang="ru-RU" sz="1200" spc="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слов»</a:t>
                      </a:r>
                      <a:r>
                        <a:rPr lang="ru-RU" sz="1200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для</a:t>
                      </a:r>
                      <a:r>
                        <a:rPr lang="ru-RU" sz="120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ndara" panose="020E0502030303020204" pitchFamily="34" charset="0"/>
                        <a:cs typeface="Candara" panose="020E0502030303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1317039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marL="10414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классов.</a:t>
                      </a:r>
                      <a:r>
                        <a:rPr lang="ru-RU" sz="120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Подготовка</a:t>
                      </a:r>
                      <a:r>
                        <a:rPr lang="ru-RU" sz="1200" spc="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</a:t>
                      </a:r>
                      <a:r>
                        <a:rPr lang="ru-RU" sz="120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конкурсу</a:t>
                      </a:r>
                      <a:r>
                        <a:rPr lang="ru-RU" sz="1200" spc="-1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«Православная</a:t>
                      </a:r>
                      <a:r>
                        <a:rPr lang="ru-RU" sz="1200" spc="-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инициатива»,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ndara" panose="020E0502030303020204" pitchFamily="34" charset="0"/>
                        <a:cs typeface="Candara" panose="020E0502030303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4131261"/>
                  </a:ext>
                </a:extLst>
              </a:tr>
              <a:tr h="240935">
                <a:tc>
                  <a:txBody>
                    <a:bodyPr/>
                    <a:lstStyle/>
                    <a:p>
                      <a:pPr marL="10414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«Живая</a:t>
                      </a:r>
                      <a:r>
                        <a:rPr lang="ru-RU" sz="1200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классика»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ndara" panose="020E0502030303020204" pitchFamily="34" charset="0"/>
                        <a:cs typeface="Candara" panose="020E0502030303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95369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4100" y="6412991"/>
            <a:ext cx="209550" cy="2095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26278" y="6335444"/>
            <a:ext cx="1403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63D86"/>
                </a:solidFill>
                <a:latin typeface="Candara"/>
                <a:cs typeface="Candara"/>
              </a:rPr>
              <a:t>1</a:t>
            </a:r>
            <a:r>
              <a:rPr sz="1000" dirty="0">
                <a:solidFill>
                  <a:srgbClr val="063D86"/>
                </a:solidFill>
                <a:latin typeface="Candara"/>
                <a:cs typeface="Candara"/>
              </a:rPr>
              <a:t>6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765" rIns="0" bIns="0" rtlCol="0">
            <a:spAutoFit/>
          </a:bodyPr>
          <a:lstStyle/>
          <a:p>
            <a:pPr marL="156845" algn="ctr">
              <a:lnSpc>
                <a:spcPts val="4105"/>
              </a:lnSpc>
              <a:spcBef>
                <a:spcPts val="100"/>
              </a:spcBef>
            </a:pPr>
            <a:r>
              <a:rPr spc="-5" dirty="0"/>
              <a:t>Характеристика</a:t>
            </a:r>
            <a:r>
              <a:rPr spc="-65" dirty="0"/>
              <a:t> </a:t>
            </a:r>
            <a:r>
              <a:rPr spc="-5" dirty="0"/>
              <a:t>проекта</a:t>
            </a:r>
          </a:p>
          <a:p>
            <a:pPr marL="156845" algn="ctr">
              <a:lnSpc>
                <a:spcPts val="4105"/>
              </a:lnSpc>
            </a:pPr>
            <a:r>
              <a:rPr spc="-5" dirty="0"/>
              <a:t>«ВСЕ</a:t>
            </a:r>
            <a:r>
              <a:rPr spc="-30" dirty="0"/>
              <a:t> </a:t>
            </a:r>
            <a:r>
              <a:rPr spc="-5" dirty="0"/>
              <a:t>ЛЮДИ</a:t>
            </a:r>
            <a:r>
              <a:rPr spc="-15" dirty="0"/>
              <a:t> </a:t>
            </a:r>
            <a:r>
              <a:rPr dirty="0"/>
              <a:t>ВАЖНЫ»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27805" y="4225850"/>
            <a:ext cx="94488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4035">
              <a:lnSpc>
                <a:spcPct val="1357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6C2913"/>
                </a:solidFill>
                <a:latin typeface="Candara"/>
                <a:cs typeface="Candara"/>
              </a:rPr>
              <a:t>Срок  реа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лиз</a:t>
            </a:r>
            <a:r>
              <a:rPr sz="1400" b="1" spc="-10" dirty="0">
                <a:solidFill>
                  <a:srgbClr val="6C2913"/>
                </a:solidFill>
                <a:latin typeface="Candara"/>
                <a:cs typeface="Candara"/>
              </a:rPr>
              <a:t>а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ции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9017" y="4379214"/>
            <a:ext cx="6033770" cy="252633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825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50"/>
              </a:spcBef>
            </a:pPr>
            <a:r>
              <a:rPr sz="1100" spc="-35" dirty="0">
                <a:latin typeface="Verdana"/>
                <a:cs typeface="Verdana"/>
              </a:rPr>
              <a:t>Я</a:t>
            </a:r>
            <a:r>
              <a:rPr sz="1100" spc="-40" dirty="0">
                <a:latin typeface="Verdana"/>
                <a:cs typeface="Verdana"/>
              </a:rPr>
              <a:t>н</a:t>
            </a:r>
            <a:r>
              <a:rPr sz="1100" spc="-250" dirty="0">
                <a:latin typeface="Verdana"/>
                <a:cs typeface="Verdana"/>
              </a:rPr>
              <a:t> </a:t>
            </a:r>
            <a:r>
              <a:rPr sz="1100" spc="5" dirty="0">
                <a:latin typeface="Verdana"/>
                <a:cs typeface="Verdana"/>
              </a:rPr>
              <a:t>в</a:t>
            </a:r>
            <a:r>
              <a:rPr sz="1100" spc="-20" dirty="0">
                <a:latin typeface="Verdana"/>
                <a:cs typeface="Verdana"/>
              </a:rPr>
              <a:t>а</a:t>
            </a:r>
            <a:r>
              <a:rPr sz="1100" spc="-75" dirty="0">
                <a:latin typeface="Verdana"/>
                <a:cs typeface="Verdana"/>
              </a:rPr>
              <a:t>р</a:t>
            </a:r>
            <a:r>
              <a:rPr sz="1100" spc="-245" dirty="0">
                <a:latin typeface="Verdana"/>
                <a:cs typeface="Verdana"/>
              </a:rPr>
              <a:t> </a:t>
            </a:r>
            <a:r>
              <a:rPr sz="1100" spc="-15" dirty="0">
                <a:latin typeface="Verdana"/>
                <a:cs typeface="Verdana"/>
              </a:rPr>
              <a:t>ь</a:t>
            </a:r>
            <a:r>
              <a:rPr sz="1100" spc="45" dirty="0">
                <a:latin typeface="Microsoft Sans Serif"/>
                <a:cs typeface="Microsoft Sans Serif"/>
              </a:rPr>
              <a:t>-</a:t>
            </a:r>
            <a:r>
              <a:rPr sz="1100" spc="25" dirty="0">
                <a:latin typeface="Verdana"/>
                <a:cs typeface="Verdana"/>
              </a:rPr>
              <a:t>д</a:t>
            </a:r>
            <a:r>
              <a:rPr sz="1100" spc="20" dirty="0">
                <a:latin typeface="Verdana"/>
                <a:cs typeface="Verdana"/>
              </a:rPr>
              <a:t>е</a:t>
            </a:r>
            <a:r>
              <a:rPr sz="1100" spc="-175" dirty="0">
                <a:latin typeface="Verdana"/>
                <a:cs typeface="Verdana"/>
              </a:rPr>
              <a:t>к</a:t>
            </a:r>
            <a:r>
              <a:rPr sz="1100" spc="-235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а</a:t>
            </a:r>
            <a:r>
              <a:rPr sz="1100" spc="45" dirty="0">
                <a:latin typeface="Verdana"/>
                <a:cs typeface="Verdana"/>
              </a:rPr>
              <a:t>б</a:t>
            </a:r>
            <a:r>
              <a:rPr sz="1100" spc="-75" dirty="0">
                <a:latin typeface="Verdana"/>
                <a:cs typeface="Verdana"/>
              </a:rPr>
              <a:t>р</a:t>
            </a:r>
            <a:r>
              <a:rPr sz="1100" spc="-245" dirty="0">
                <a:latin typeface="Verdana"/>
                <a:cs typeface="Verdana"/>
              </a:rPr>
              <a:t> </a:t>
            </a:r>
            <a:r>
              <a:rPr sz="1100" spc="-60" dirty="0">
                <a:latin typeface="Verdana"/>
                <a:cs typeface="Verdana"/>
              </a:rPr>
              <a:t>ь </a:t>
            </a:r>
            <a:r>
              <a:rPr sz="1100" spc="-80" dirty="0" smtClean="0">
                <a:latin typeface="Verdana"/>
                <a:cs typeface="Verdana"/>
              </a:rPr>
              <a:t>2</a:t>
            </a:r>
            <a:r>
              <a:rPr sz="1100" spc="25" dirty="0" smtClean="0">
                <a:latin typeface="Verdana"/>
                <a:cs typeface="Verdana"/>
              </a:rPr>
              <a:t>0</a:t>
            </a:r>
            <a:r>
              <a:rPr sz="1100" spc="-80" dirty="0" smtClean="0">
                <a:latin typeface="Verdana"/>
                <a:cs typeface="Verdana"/>
              </a:rPr>
              <a:t>2</a:t>
            </a:r>
            <a:r>
              <a:rPr lang="ru-RU" sz="1100" spc="-90" dirty="0">
                <a:latin typeface="Verdana"/>
                <a:cs typeface="Verdana"/>
              </a:rPr>
              <a:t>3</a:t>
            </a:r>
            <a:r>
              <a:rPr sz="1100" spc="-90" dirty="0" smtClean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г</a:t>
            </a:r>
            <a:r>
              <a:rPr sz="1100" spc="25" dirty="0">
                <a:latin typeface="Verdana"/>
                <a:cs typeface="Verdana"/>
              </a:rPr>
              <a:t>о</a:t>
            </a:r>
            <a:r>
              <a:rPr sz="1100" spc="-45" dirty="0">
                <a:latin typeface="Verdana"/>
                <a:cs typeface="Verdana"/>
              </a:rPr>
              <a:t>д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3199" y="5062542"/>
            <a:ext cx="8648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161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6C2913"/>
                </a:solidFill>
                <a:latin typeface="Candara"/>
                <a:cs typeface="Candara"/>
              </a:rPr>
              <a:t>Це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л</a:t>
            </a:r>
            <a:r>
              <a:rPr sz="1400" b="1" spc="-10" dirty="0">
                <a:solidFill>
                  <a:srgbClr val="6C2913"/>
                </a:solidFill>
                <a:latin typeface="Candara"/>
                <a:cs typeface="Candara"/>
              </a:rPr>
              <a:t>е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в</a:t>
            </a:r>
            <a:r>
              <a:rPr sz="1400" b="1" spc="-10" dirty="0">
                <a:solidFill>
                  <a:srgbClr val="6C2913"/>
                </a:solidFill>
                <a:latin typeface="Candara"/>
                <a:cs typeface="Candara"/>
              </a:rPr>
              <a:t>ая  ау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дит</a:t>
            </a:r>
            <a:r>
              <a:rPr sz="1400" b="1" spc="-10" dirty="0">
                <a:solidFill>
                  <a:srgbClr val="6C2913"/>
                </a:solidFill>
                <a:latin typeface="Candara"/>
                <a:cs typeface="Candara"/>
              </a:rPr>
              <a:t>о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р</a:t>
            </a:r>
            <a:r>
              <a:rPr sz="1400" b="1" dirty="0">
                <a:solidFill>
                  <a:srgbClr val="6C2913"/>
                </a:solidFill>
                <a:latin typeface="Candara"/>
                <a:cs typeface="Candara"/>
              </a:rPr>
              <a:t>и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я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75782" y="4940046"/>
            <a:ext cx="6049645" cy="612347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577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5"/>
              </a:spcBef>
            </a:pPr>
            <a:r>
              <a:rPr sz="1200" spc="-15" dirty="0">
                <a:latin typeface="Verdana"/>
                <a:cs typeface="Verdana"/>
              </a:rPr>
              <a:t>Учи</a:t>
            </a:r>
            <a:r>
              <a:rPr sz="1200" spc="-26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теля,</a:t>
            </a:r>
            <a:r>
              <a:rPr sz="1200" spc="11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учени</a:t>
            </a:r>
            <a:r>
              <a:rPr sz="1200" spc="-265" dirty="0">
                <a:latin typeface="Verdana"/>
                <a:cs typeface="Verdana"/>
              </a:rPr>
              <a:t> </a:t>
            </a:r>
            <a:r>
              <a:rPr sz="1200" spc="-190" dirty="0">
                <a:latin typeface="Verdana"/>
                <a:cs typeface="Verdana"/>
              </a:rPr>
              <a:t>к</a:t>
            </a:r>
            <a:r>
              <a:rPr sz="1200" spc="-254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и</a:t>
            </a:r>
            <a:r>
              <a:rPr sz="1200" spc="5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общеобр</a:t>
            </a:r>
            <a:r>
              <a:rPr sz="1200" spc="-26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азовательных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90" dirty="0">
                <a:latin typeface="Verdana"/>
                <a:cs typeface="Verdana"/>
              </a:rPr>
              <a:t>ш</a:t>
            </a:r>
            <a:r>
              <a:rPr sz="1200" spc="-270" dirty="0">
                <a:latin typeface="Verdana"/>
                <a:cs typeface="Verdana"/>
              </a:rPr>
              <a:t> </a:t>
            </a:r>
            <a:r>
              <a:rPr sz="1200" spc="-190" dirty="0">
                <a:latin typeface="Verdana"/>
                <a:cs typeface="Verdana"/>
              </a:rPr>
              <a:t>к</a:t>
            </a:r>
            <a:r>
              <a:rPr sz="1200" spc="-25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ол,</a:t>
            </a:r>
            <a:r>
              <a:rPr sz="1200" spc="-19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волонтер</a:t>
            </a:r>
            <a:r>
              <a:rPr sz="1200" spc="-270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ы,</a:t>
            </a:r>
            <a:r>
              <a:rPr sz="1200" spc="-204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р</a:t>
            </a:r>
            <a:r>
              <a:rPr sz="1200" spc="-270" dirty="0">
                <a:latin typeface="Verdana"/>
                <a:cs typeface="Verdana"/>
              </a:rPr>
              <a:t> </a:t>
            </a:r>
            <a:r>
              <a:rPr sz="1200" spc="-15" dirty="0" err="1" smtClean="0">
                <a:latin typeface="Verdana"/>
                <a:cs typeface="Verdana"/>
              </a:rPr>
              <a:t>оди</a:t>
            </a:r>
            <a:r>
              <a:rPr lang="ru-RU" sz="1200" spc="-25" dirty="0" smtClean="0">
                <a:latin typeface="Verdana"/>
                <a:cs typeface="Verdana"/>
              </a:rPr>
              <a:t>т</a:t>
            </a:r>
            <a:r>
              <a:rPr sz="1200" spc="-25" dirty="0" err="1" smtClean="0">
                <a:latin typeface="Verdana"/>
                <a:cs typeface="Verdana"/>
              </a:rPr>
              <a:t>ели</a:t>
            </a:r>
            <a:r>
              <a:rPr sz="1200" spc="40" dirty="0" smtClean="0">
                <a:latin typeface="Verdana"/>
                <a:cs typeface="Verdana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;</a:t>
            </a:r>
          </a:p>
          <a:p>
            <a:pPr marL="91440" marR="687070">
              <a:lnSpc>
                <a:spcPct val="100000"/>
              </a:lnSpc>
            </a:pPr>
            <a:r>
              <a:rPr sz="1200" spc="-20" dirty="0">
                <a:latin typeface="Verdana"/>
                <a:cs typeface="Verdana"/>
              </a:rPr>
              <a:t>дети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и</a:t>
            </a:r>
            <a:r>
              <a:rPr sz="1200" spc="-265" dirty="0">
                <a:latin typeface="Verdana"/>
                <a:cs typeface="Verdana"/>
              </a:rPr>
              <a:t> </a:t>
            </a:r>
            <a:r>
              <a:rPr sz="1200" spc="-80" dirty="0">
                <a:latin typeface="Verdana"/>
                <a:cs typeface="Verdana"/>
              </a:rPr>
              <a:t>з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стр</a:t>
            </a:r>
            <a:r>
              <a:rPr sz="1200" spc="-270" dirty="0">
                <a:latin typeface="Verdana"/>
                <a:cs typeface="Verdana"/>
              </a:rPr>
              <a:t> </a:t>
            </a:r>
            <a:r>
              <a:rPr sz="1200" spc="-65" dirty="0">
                <a:latin typeface="Verdana"/>
                <a:cs typeface="Verdana"/>
              </a:rPr>
              <a:t>ан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СНГ,</a:t>
            </a:r>
            <a:r>
              <a:rPr sz="1200" spc="-18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обучающи</a:t>
            </a:r>
            <a:r>
              <a:rPr sz="1200" spc="-26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еся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80" dirty="0">
                <a:latin typeface="Verdana"/>
                <a:cs typeface="Verdana"/>
              </a:rPr>
              <a:t>в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общеобр</a:t>
            </a:r>
            <a:r>
              <a:rPr sz="1200" spc="-26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азовательных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90" dirty="0">
                <a:latin typeface="Verdana"/>
                <a:cs typeface="Verdana"/>
              </a:rPr>
              <a:t>ш</a:t>
            </a:r>
            <a:r>
              <a:rPr sz="1200" spc="-270" dirty="0">
                <a:latin typeface="Verdana"/>
                <a:cs typeface="Verdana"/>
              </a:rPr>
              <a:t> </a:t>
            </a:r>
            <a:r>
              <a:rPr sz="1200" spc="-190" dirty="0">
                <a:latin typeface="Verdana"/>
                <a:cs typeface="Verdana"/>
              </a:rPr>
              <a:t>к</a:t>
            </a:r>
            <a:r>
              <a:rPr sz="1200" spc="-254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олах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М</a:t>
            </a:r>
            <a:r>
              <a:rPr sz="1200" spc="-270" dirty="0">
                <a:latin typeface="Verdana"/>
                <a:cs typeface="Verdana"/>
              </a:rPr>
              <a:t> </a:t>
            </a:r>
            <a:r>
              <a:rPr sz="1200" spc="-45" dirty="0">
                <a:latin typeface="Verdana"/>
                <a:cs typeface="Verdana"/>
              </a:rPr>
              <a:t>оск</a:t>
            </a:r>
            <a:r>
              <a:rPr sz="1200" spc="-254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овск</a:t>
            </a:r>
            <a:r>
              <a:rPr sz="1200" spc="-254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ой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области</a:t>
            </a:r>
            <a:r>
              <a:rPr sz="1200" spc="-265" dirty="0">
                <a:latin typeface="Verdana"/>
                <a:cs typeface="Verdana"/>
              </a:rPr>
              <a:t> </a:t>
            </a:r>
            <a:r>
              <a:rPr sz="1200" spc="-105" dirty="0">
                <a:latin typeface="Verdana"/>
                <a:cs typeface="Verdana"/>
              </a:rPr>
              <a:t>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7720" y="2891231"/>
            <a:ext cx="9296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Номинации</a:t>
            </a:r>
            <a:endParaRPr sz="1400">
              <a:latin typeface="Candara"/>
              <a:cs typeface="Candar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97117" y="2083816"/>
            <a:ext cx="5861050" cy="1913255"/>
            <a:chOff x="5897117" y="2083816"/>
            <a:chExt cx="5861050" cy="1913255"/>
          </a:xfrm>
        </p:grpSpPr>
        <p:sp>
          <p:nvSpPr>
            <p:cNvPr id="11" name="object 11"/>
            <p:cNvSpPr/>
            <p:nvPr/>
          </p:nvSpPr>
          <p:spPr>
            <a:xfrm>
              <a:off x="5897117" y="2091690"/>
              <a:ext cx="5861050" cy="1905000"/>
            </a:xfrm>
            <a:custGeom>
              <a:avLst/>
              <a:gdLst/>
              <a:ahLst/>
              <a:cxnLst/>
              <a:rect l="l" t="t" r="r" b="b"/>
              <a:pathLst>
                <a:path w="5861050" h="1905000">
                  <a:moveTo>
                    <a:pt x="5860542" y="0"/>
                  </a:moveTo>
                  <a:lnTo>
                    <a:pt x="0" y="0"/>
                  </a:lnTo>
                  <a:lnTo>
                    <a:pt x="0" y="1905000"/>
                  </a:lnTo>
                  <a:lnTo>
                    <a:pt x="5860542" y="1905000"/>
                  </a:lnTo>
                  <a:lnTo>
                    <a:pt x="586054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91217" y="3136773"/>
              <a:ext cx="459740" cy="588645"/>
            </a:xfrm>
            <a:custGeom>
              <a:avLst/>
              <a:gdLst/>
              <a:ahLst/>
              <a:cxnLst/>
              <a:rect l="l" t="t" r="r" b="b"/>
              <a:pathLst>
                <a:path w="459740" h="588645">
                  <a:moveTo>
                    <a:pt x="229743" y="0"/>
                  </a:moveTo>
                  <a:lnTo>
                    <a:pt x="0" y="114871"/>
                  </a:lnTo>
                  <a:lnTo>
                    <a:pt x="0" y="473392"/>
                  </a:lnTo>
                  <a:lnTo>
                    <a:pt x="229743" y="588264"/>
                  </a:lnTo>
                  <a:lnTo>
                    <a:pt x="459486" y="473392"/>
                  </a:lnTo>
                  <a:lnTo>
                    <a:pt x="459486" y="114871"/>
                  </a:lnTo>
                  <a:lnTo>
                    <a:pt x="2297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91219" y="3136773"/>
              <a:ext cx="459740" cy="588645"/>
            </a:xfrm>
            <a:custGeom>
              <a:avLst/>
              <a:gdLst/>
              <a:ahLst/>
              <a:cxnLst/>
              <a:rect l="l" t="t" r="r" b="b"/>
              <a:pathLst>
                <a:path w="459740" h="588645">
                  <a:moveTo>
                    <a:pt x="229743" y="0"/>
                  </a:moveTo>
                  <a:lnTo>
                    <a:pt x="459486" y="114871"/>
                  </a:lnTo>
                  <a:lnTo>
                    <a:pt x="459486" y="473392"/>
                  </a:lnTo>
                  <a:lnTo>
                    <a:pt x="229743" y="588264"/>
                  </a:lnTo>
                  <a:lnTo>
                    <a:pt x="0" y="473392"/>
                  </a:lnTo>
                  <a:lnTo>
                    <a:pt x="0" y="114871"/>
                  </a:lnTo>
                  <a:lnTo>
                    <a:pt x="229743" y="0"/>
                  </a:lnTo>
                  <a:close/>
                </a:path>
              </a:pathLst>
            </a:custGeom>
            <a:ln w="1600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64014" y="2617851"/>
              <a:ext cx="459740" cy="588645"/>
            </a:xfrm>
            <a:custGeom>
              <a:avLst/>
              <a:gdLst/>
              <a:ahLst/>
              <a:cxnLst/>
              <a:rect l="l" t="t" r="r" b="b"/>
              <a:pathLst>
                <a:path w="459740" h="588644">
                  <a:moveTo>
                    <a:pt x="229743" y="0"/>
                  </a:moveTo>
                  <a:lnTo>
                    <a:pt x="0" y="114871"/>
                  </a:lnTo>
                  <a:lnTo>
                    <a:pt x="0" y="473392"/>
                  </a:lnTo>
                  <a:lnTo>
                    <a:pt x="229743" y="588264"/>
                  </a:lnTo>
                  <a:lnTo>
                    <a:pt x="459486" y="473392"/>
                  </a:lnTo>
                  <a:lnTo>
                    <a:pt x="459486" y="114871"/>
                  </a:lnTo>
                  <a:lnTo>
                    <a:pt x="2297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64014" y="2617851"/>
              <a:ext cx="459740" cy="588645"/>
            </a:xfrm>
            <a:custGeom>
              <a:avLst/>
              <a:gdLst/>
              <a:ahLst/>
              <a:cxnLst/>
              <a:rect l="l" t="t" r="r" b="b"/>
              <a:pathLst>
                <a:path w="459740" h="588644">
                  <a:moveTo>
                    <a:pt x="229743" y="0"/>
                  </a:moveTo>
                  <a:lnTo>
                    <a:pt x="459486" y="114871"/>
                  </a:lnTo>
                  <a:lnTo>
                    <a:pt x="459486" y="473392"/>
                  </a:lnTo>
                  <a:lnTo>
                    <a:pt x="229743" y="588264"/>
                  </a:lnTo>
                  <a:lnTo>
                    <a:pt x="0" y="473392"/>
                  </a:lnTo>
                  <a:lnTo>
                    <a:pt x="0" y="114871"/>
                  </a:lnTo>
                  <a:lnTo>
                    <a:pt x="229743" y="0"/>
                  </a:lnTo>
                  <a:close/>
                </a:path>
              </a:pathLst>
            </a:custGeom>
            <a:ln w="1600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06457" y="2092071"/>
              <a:ext cx="459740" cy="588645"/>
            </a:xfrm>
            <a:custGeom>
              <a:avLst/>
              <a:gdLst/>
              <a:ahLst/>
              <a:cxnLst/>
              <a:rect l="l" t="t" r="r" b="b"/>
              <a:pathLst>
                <a:path w="459740" h="588644">
                  <a:moveTo>
                    <a:pt x="229743" y="0"/>
                  </a:moveTo>
                  <a:lnTo>
                    <a:pt x="0" y="114871"/>
                  </a:lnTo>
                  <a:lnTo>
                    <a:pt x="0" y="473392"/>
                  </a:lnTo>
                  <a:lnTo>
                    <a:pt x="229743" y="588264"/>
                  </a:lnTo>
                  <a:lnTo>
                    <a:pt x="459486" y="473392"/>
                  </a:lnTo>
                  <a:lnTo>
                    <a:pt x="459486" y="114871"/>
                  </a:lnTo>
                  <a:lnTo>
                    <a:pt x="2297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06457" y="2092071"/>
              <a:ext cx="459740" cy="588645"/>
            </a:xfrm>
            <a:custGeom>
              <a:avLst/>
              <a:gdLst/>
              <a:ahLst/>
              <a:cxnLst/>
              <a:rect l="l" t="t" r="r" b="b"/>
              <a:pathLst>
                <a:path w="459740" h="588644">
                  <a:moveTo>
                    <a:pt x="229743" y="0"/>
                  </a:moveTo>
                  <a:lnTo>
                    <a:pt x="459486" y="114871"/>
                  </a:lnTo>
                  <a:lnTo>
                    <a:pt x="459486" y="473392"/>
                  </a:lnTo>
                  <a:lnTo>
                    <a:pt x="229743" y="588264"/>
                  </a:lnTo>
                  <a:lnTo>
                    <a:pt x="0" y="473392"/>
                  </a:lnTo>
                  <a:lnTo>
                    <a:pt x="0" y="114871"/>
                  </a:lnTo>
                  <a:lnTo>
                    <a:pt x="229743" y="0"/>
                  </a:lnTo>
                  <a:close/>
                </a:path>
              </a:pathLst>
            </a:custGeom>
            <a:ln w="1600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5343" y="2092071"/>
              <a:ext cx="459740" cy="588645"/>
            </a:xfrm>
            <a:custGeom>
              <a:avLst/>
              <a:gdLst/>
              <a:ahLst/>
              <a:cxnLst/>
              <a:rect l="l" t="t" r="r" b="b"/>
              <a:pathLst>
                <a:path w="459740" h="588644">
                  <a:moveTo>
                    <a:pt x="229743" y="0"/>
                  </a:moveTo>
                  <a:lnTo>
                    <a:pt x="0" y="114871"/>
                  </a:lnTo>
                  <a:lnTo>
                    <a:pt x="0" y="473392"/>
                  </a:lnTo>
                  <a:lnTo>
                    <a:pt x="229743" y="588264"/>
                  </a:lnTo>
                  <a:lnTo>
                    <a:pt x="459486" y="473392"/>
                  </a:lnTo>
                  <a:lnTo>
                    <a:pt x="459486" y="114871"/>
                  </a:lnTo>
                  <a:lnTo>
                    <a:pt x="2297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75344" y="2092071"/>
              <a:ext cx="459740" cy="588645"/>
            </a:xfrm>
            <a:custGeom>
              <a:avLst/>
              <a:gdLst/>
              <a:ahLst/>
              <a:cxnLst/>
              <a:rect l="l" t="t" r="r" b="b"/>
              <a:pathLst>
                <a:path w="459740" h="588644">
                  <a:moveTo>
                    <a:pt x="229743" y="0"/>
                  </a:moveTo>
                  <a:lnTo>
                    <a:pt x="459486" y="114871"/>
                  </a:lnTo>
                  <a:lnTo>
                    <a:pt x="459486" y="473392"/>
                  </a:lnTo>
                  <a:lnTo>
                    <a:pt x="229743" y="588264"/>
                  </a:lnTo>
                  <a:lnTo>
                    <a:pt x="0" y="473392"/>
                  </a:lnTo>
                  <a:lnTo>
                    <a:pt x="0" y="114871"/>
                  </a:lnTo>
                  <a:lnTo>
                    <a:pt x="229743" y="0"/>
                  </a:lnTo>
                  <a:close/>
                </a:path>
              </a:pathLst>
            </a:custGeom>
            <a:ln w="1600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06357" y="2617851"/>
              <a:ext cx="459740" cy="588645"/>
            </a:xfrm>
            <a:custGeom>
              <a:avLst/>
              <a:gdLst/>
              <a:ahLst/>
              <a:cxnLst/>
              <a:rect l="l" t="t" r="r" b="b"/>
              <a:pathLst>
                <a:path w="459740" h="588644">
                  <a:moveTo>
                    <a:pt x="229743" y="0"/>
                  </a:moveTo>
                  <a:lnTo>
                    <a:pt x="0" y="114871"/>
                  </a:lnTo>
                  <a:lnTo>
                    <a:pt x="0" y="473392"/>
                  </a:lnTo>
                  <a:lnTo>
                    <a:pt x="229743" y="588264"/>
                  </a:lnTo>
                  <a:lnTo>
                    <a:pt x="459486" y="473392"/>
                  </a:lnTo>
                  <a:lnTo>
                    <a:pt x="459486" y="114871"/>
                  </a:lnTo>
                  <a:lnTo>
                    <a:pt x="2297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06357" y="2617851"/>
              <a:ext cx="459740" cy="588645"/>
            </a:xfrm>
            <a:custGeom>
              <a:avLst/>
              <a:gdLst/>
              <a:ahLst/>
              <a:cxnLst/>
              <a:rect l="l" t="t" r="r" b="b"/>
              <a:pathLst>
                <a:path w="459740" h="588644">
                  <a:moveTo>
                    <a:pt x="229743" y="0"/>
                  </a:moveTo>
                  <a:lnTo>
                    <a:pt x="459486" y="114871"/>
                  </a:lnTo>
                  <a:lnTo>
                    <a:pt x="459486" y="473392"/>
                  </a:lnTo>
                  <a:lnTo>
                    <a:pt x="229743" y="588264"/>
                  </a:lnTo>
                  <a:lnTo>
                    <a:pt x="0" y="473392"/>
                  </a:lnTo>
                  <a:lnTo>
                    <a:pt x="0" y="114871"/>
                  </a:lnTo>
                  <a:lnTo>
                    <a:pt x="229743" y="0"/>
                  </a:lnTo>
                  <a:close/>
                </a:path>
              </a:pathLst>
            </a:custGeom>
            <a:ln w="1600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63914" y="3136773"/>
              <a:ext cx="459740" cy="588645"/>
            </a:xfrm>
            <a:custGeom>
              <a:avLst/>
              <a:gdLst/>
              <a:ahLst/>
              <a:cxnLst/>
              <a:rect l="l" t="t" r="r" b="b"/>
              <a:pathLst>
                <a:path w="459740" h="588645">
                  <a:moveTo>
                    <a:pt x="229743" y="0"/>
                  </a:moveTo>
                  <a:lnTo>
                    <a:pt x="0" y="114871"/>
                  </a:lnTo>
                  <a:lnTo>
                    <a:pt x="0" y="473392"/>
                  </a:lnTo>
                  <a:lnTo>
                    <a:pt x="229743" y="588264"/>
                  </a:lnTo>
                  <a:lnTo>
                    <a:pt x="459486" y="473392"/>
                  </a:lnTo>
                  <a:lnTo>
                    <a:pt x="459486" y="114871"/>
                  </a:lnTo>
                  <a:lnTo>
                    <a:pt x="2297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63914" y="3136773"/>
              <a:ext cx="459740" cy="588645"/>
            </a:xfrm>
            <a:custGeom>
              <a:avLst/>
              <a:gdLst/>
              <a:ahLst/>
              <a:cxnLst/>
              <a:rect l="l" t="t" r="r" b="b"/>
              <a:pathLst>
                <a:path w="459740" h="588645">
                  <a:moveTo>
                    <a:pt x="229743" y="0"/>
                  </a:moveTo>
                  <a:lnTo>
                    <a:pt x="459486" y="114871"/>
                  </a:lnTo>
                  <a:lnTo>
                    <a:pt x="459486" y="473392"/>
                  </a:lnTo>
                  <a:lnTo>
                    <a:pt x="229743" y="588264"/>
                  </a:lnTo>
                  <a:lnTo>
                    <a:pt x="0" y="473392"/>
                  </a:lnTo>
                  <a:lnTo>
                    <a:pt x="0" y="114871"/>
                  </a:lnTo>
                  <a:lnTo>
                    <a:pt x="229743" y="0"/>
                  </a:lnTo>
                  <a:close/>
                </a:path>
              </a:pathLst>
            </a:custGeom>
            <a:ln w="1600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598240" y="2303069"/>
            <a:ext cx="662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ndara"/>
                <a:cs typeface="Candara"/>
              </a:rPr>
              <a:t>Здоровье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46192" y="2319072"/>
            <a:ext cx="1684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ndara"/>
                <a:cs typeface="Candara"/>
              </a:rPr>
              <a:t>Социальное</a:t>
            </a:r>
            <a:r>
              <a:rPr sz="1200" spc="-2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партнерство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87136" y="2835403"/>
            <a:ext cx="16662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ndara"/>
                <a:cs typeface="Candara"/>
              </a:rPr>
              <a:t>Проектная</a:t>
            </a:r>
            <a:r>
              <a:rPr sz="1200" spc="-4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деятельность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09463" y="3351734"/>
            <a:ext cx="999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ndara"/>
                <a:cs typeface="Candara"/>
              </a:rPr>
              <a:t>Цифровизация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62403" y="3323540"/>
            <a:ext cx="1835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ndara"/>
                <a:cs typeface="Candara"/>
              </a:rPr>
              <a:t>Непрерывное</a:t>
            </a:r>
            <a:r>
              <a:rPr sz="1200" spc="-3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образование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71851" y="2835403"/>
            <a:ext cx="981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9240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ndara"/>
                <a:cs typeface="Candara"/>
              </a:rPr>
              <a:t>К</a:t>
            </a:r>
            <a:r>
              <a:rPr sz="1200" dirty="0">
                <a:latin typeface="Candara"/>
                <a:cs typeface="Candara"/>
              </a:rPr>
              <a:t>уль</a:t>
            </a:r>
            <a:r>
              <a:rPr sz="1200" spc="-5" dirty="0">
                <a:latin typeface="Candara"/>
                <a:cs typeface="Candara"/>
              </a:rPr>
              <a:t>тур</a:t>
            </a:r>
            <a:r>
              <a:rPr sz="1200" dirty="0">
                <a:latin typeface="Candara"/>
                <a:cs typeface="Candara"/>
              </a:rPr>
              <a:t>ное  мно</a:t>
            </a:r>
            <a:r>
              <a:rPr sz="1200" spc="-5" dirty="0">
                <a:latin typeface="Candara"/>
                <a:cs typeface="Candara"/>
              </a:rPr>
              <a:t>г</a:t>
            </a:r>
            <a:r>
              <a:rPr sz="1200" dirty="0">
                <a:latin typeface="Candara"/>
                <a:cs typeface="Candara"/>
              </a:rPr>
              <a:t>ооб</a:t>
            </a:r>
            <a:r>
              <a:rPr sz="1200" spc="-5" dirty="0">
                <a:latin typeface="Candara"/>
                <a:cs typeface="Candara"/>
              </a:rPr>
              <a:t>ра</a:t>
            </a:r>
            <a:r>
              <a:rPr sz="1200" dirty="0">
                <a:latin typeface="Candara"/>
                <a:cs typeface="Candara"/>
              </a:rPr>
              <a:t>зие</a:t>
            </a:r>
            <a:endParaRPr sz="1200">
              <a:latin typeface="Candara"/>
              <a:cs typeface="Candar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254745" y="2177795"/>
            <a:ext cx="1418590" cy="1424940"/>
            <a:chOff x="8254745" y="2177795"/>
            <a:chExt cx="1418590" cy="1424940"/>
          </a:xfrm>
        </p:grpSpPr>
        <p:sp>
          <p:nvSpPr>
            <p:cNvPr id="31" name="object 31"/>
            <p:cNvSpPr/>
            <p:nvPr/>
          </p:nvSpPr>
          <p:spPr>
            <a:xfrm>
              <a:off x="9321926" y="2707766"/>
              <a:ext cx="342900" cy="367665"/>
            </a:xfrm>
            <a:custGeom>
              <a:avLst/>
              <a:gdLst/>
              <a:ahLst/>
              <a:cxnLst/>
              <a:rect l="l" t="t" r="r" b="b"/>
              <a:pathLst>
                <a:path w="342900" h="367664">
                  <a:moveTo>
                    <a:pt x="171450" y="0"/>
                  </a:moveTo>
                  <a:lnTo>
                    <a:pt x="0" y="85725"/>
                  </a:lnTo>
                  <a:lnTo>
                    <a:pt x="0" y="281559"/>
                  </a:lnTo>
                  <a:lnTo>
                    <a:pt x="171450" y="367284"/>
                  </a:lnTo>
                  <a:lnTo>
                    <a:pt x="342900" y="281559"/>
                  </a:lnTo>
                  <a:lnTo>
                    <a:pt x="342900" y="8572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30B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321926" y="2707766"/>
              <a:ext cx="342900" cy="367665"/>
            </a:xfrm>
            <a:custGeom>
              <a:avLst/>
              <a:gdLst/>
              <a:ahLst/>
              <a:cxnLst/>
              <a:rect l="l" t="t" r="r" b="b"/>
              <a:pathLst>
                <a:path w="342900" h="367664">
                  <a:moveTo>
                    <a:pt x="171450" y="0"/>
                  </a:moveTo>
                  <a:lnTo>
                    <a:pt x="342900" y="85725"/>
                  </a:lnTo>
                  <a:lnTo>
                    <a:pt x="342900" y="281559"/>
                  </a:lnTo>
                  <a:lnTo>
                    <a:pt x="171450" y="367284"/>
                  </a:lnTo>
                  <a:lnTo>
                    <a:pt x="0" y="281559"/>
                  </a:lnTo>
                  <a:lnTo>
                    <a:pt x="0" y="85725"/>
                  </a:lnTo>
                  <a:lnTo>
                    <a:pt x="171450" y="0"/>
                  </a:lnTo>
                  <a:close/>
                </a:path>
              </a:pathLst>
            </a:custGeom>
            <a:ln w="16002">
              <a:solidFill>
                <a:srgbClr val="029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90659" y="2178557"/>
              <a:ext cx="345185" cy="3733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6685" y="2177795"/>
              <a:ext cx="346709" cy="37414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537066" y="3244976"/>
              <a:ext cx="353060" cy="349885"/>
            </a:xfrm>
            <a:custGeom>
              <a:avLst/>
              <a:gdLst/>
              <a:ahLst/>
              <a:cxnLst/>
              <a:rect l="l" t="t" r="r" b="b"/>
              <a:pathLst>
                <a:path w="353059" h="349885">
                  <a:moveTo>
                    <a:pt x="176402" y="0"/>
                  </a:moveTo>
                  <a:lnTo>
                    <a:pt x="0" y="87439"/>
                  </a:lnTo>
                  <a:lnTo>
                    <a:pt x="0" y="262318"/>
                  </a:lnTo>
                  <a:lnTo>
                    <a:pt x="176402" y="349758"/>
                  </a:lnTo>
                  <a:lnTo>
                    <a:pt x="352805" y="262318"/>
                  </a:lnTo>
                  <a:lnTo>
                    <a:pt x="352805" y="87439"/>
                  </a:lnTo>
                  <a:lnTo>
                    <a:pt x="176402" y="0"/>
                  </a:lnTo>
                  <a:close/>
                </a:path>
              </a:pathLst>
            </a:custGeom>
            <a:solidFill>
              <a:srgbClr val="30B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37066" y="3244976"/>
              <a:ext cx="353060" cy="349885"/>
            </a:xfrm>
            <a:custGeom>
              <a:avLst/>
              <a:gdLst/>
              <a:ahLst/>
              <a:cxnLst/>
              <a:rect l="l" t="t" r="r" b="b"/>
              <a:pathLst>
                <a:path w="353059" h="349885">
                  <a:moveTo>
                    <a:pt x="176402" y="0"/>
                  </a:moveTo>
                  <a:lnTo>
                    <a:pt x="352805" y="87439"/>
                  </a:lnTo>
                  <a:lnTo>
                    <a:pt x="352805" y="262318"/>
                  </a:lnTo>
                  <a:lnTo>
                    <a:pt x="176402" y="349758"/>
                  </a:lnTo>
                  <a:lnTo>
                    <a:pt x="0" y="262318"/>
                  </a:lnTo>
                  <a:lnTo>
                    <a:pt x="0" y="87439"/>
                  </a:lnTo>
                  <a:lnTo>
                    <a:pt x="176402" y="0"/>
                  </a:lnTo>
                  <a:close/>
                </a:path>
              </a:pathLst>
            </a:custGeom>
            <a:ln w="16002">
              <a:solidFill>
                <a:srgbClr val="029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065894" y="3235832"/>
              <a:ext cx="340995" cy="349250"/>
            </a:xfrm>
            <a:custGeom>
              <a:avLst/>
              <a:gdLst/>
              <a:ahLst/>
              <a:cxnLst/>
              <a:rect l="l" t="t" r="r" b="b"/>
              <a:pathLst>
                <a:path w="340995" h="349250">
                  <a:moveTo>
                    <a:pt x="170306" y="0"/>
                  </a:moveTo>
                  <a:lnTo>
                    <a:pt x="0" y="85153"/>
                  </a:lnTo>
                  <a:lnTo>
                    <a:pt x="0" y="263842"/>
                  </a:lnTo>
                  <a:lnTo>
                    <a:pt x="170306" y="348996"/>
                  </a:lnTo>
                  <a:lnTo>
                    <a:pt x="340613" y="263842"/>
                  </a:lnTo>
                  <a:lnTo>
                    <a:pt x="340613" y="85153"/>
                  </a:lnTo>
                  <a:lnTo>
                    <a:pt x="170306" y="0"/>
                  </a:lnTo>
                  <a:close/>
                </a:path>
              </a:pathLst>
            </a:custGeom>
            <a:solidFill>
              <a:srgbClr val="30B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065894" y="3235832"/>
              <a:ext cx="340995" cy="349250"/>
            </a:xfrm>
            <a:custGeom>
              <a:avLst/>
              <a:gdLst/>
              <a:ahLst/>
              <a:cxnLst/>
              <a:rect l="l" t="t" r="r" b="b"/>
              <a:pathLst>
                <a:path w="340995" h="349250">
                  <a:moveTo>
                    <a:pt x="170306" y="0"/>
                  </a:moveTo>
                  <a:lnTo>
                    <a:pt x="340613" y="85153"/>
                  </a:lnTo>
                  <a:lnTo>
                    <a:pt x="340613" y="263842"/>
                  </a:lnTo>
                  <a:lnTo>
                    <a:pt x="170306" y="348996"/>
                  </a:lnTo>
                  <a:lnTo>
                    <a:pt x="0" y="263842"/>
                  </a:lnTo>
                  <a:lnTo>
                    <a:pt x="0" y="85153"/>
                  </a:lnTo>
                  <a:lnTo>
                    <a:pt x="170306" y="0"/>
                  </a:lnTo>
                  <a:close/>
                </a:path>
              </a:pathLst>
            </a:custGeom>
            <a:ln w="16002">
              <a:solidFill>
                <a:srgbClr val="029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262746" y="2689478"/>
              <a:ext cx="338455" cy="403860"/>
            </a:xfrm>
            <a:custGeom>
              <a:avLst/>
              <a:gdLst/>
              <a:ahLst/>
              <a:cxnLst/>
              <a:rect l="l" t="t" r="r" b="b"/>
              <a:pathLst>
                <a:path w="338454" h="403860">
                  <a:moveTo>
                    <a:pt x="169164" y="0"/>
                  </a:moveTo>
                  <a:lnTo>
                    <a:pt x="0" y="84582"/>
                  </a:lnTo>
                  <a:lnTo>
                    <a:pt x="0" y="319278"/>
                  </a:lnTo>
                  <a:lnTo>
                    <a:pt x="169164" y="403860"/>
                  </a:lnTo>
                  <a:lnTo>
                    <a:pt x="338328" y="319278"/>
                  </a:lnTo>
                  <a:lnTo>
                    <a:pt x="338328" y="84582"/>
                  </a:lnTo>
                  <a:lnTo>
                    <a:pt x="169164" y="0"/>
                  </a:lnTo>
                  <a:close/>
                </a:path>
              </a:pathLst>
            </a:custGeom>
            <a:solidFill>
              <a:srgbClr val="30B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62746" y="2689478"/>
              <a:ext cx="338455" cy="403860"/>
            </a:xfrm>
            <a:custGeom>
              <a:avLst/>
              <a:gdLst/>
              <a:ahLst/>
              <a:cxnLst/>
              <a:rect l="l" t="t" r="r" b="b"/>
              <a:pathLst>
                <a:path w="338454" h="403860">
                  <a:moveTo>
                    <a:pt x="169164" y="0"/>
                  </a:moveTo>
                  <a:lnTo>
                    <a:pt x="338328" y="84582"/>
                  </a:lnTo>
                  <a:lnTo>
                    <a:pt x="338328" y="319278"/>
                  </a:lnTo>
                  <a:lnTo>
                    <a:pt x="169164" y="403860"/>
                  </a:lnTo>
                  <a:lnTo>
                    <a:pt x="0" y="319278"/>
                  </a:lnTo>
                  <a:lnTo>
                    <a:pt x="0" y="84582"/>
                  </a:lnTo>
                  <a:lnTo>
                    <a:pt x="169164" y="0"/>
                  </a:lnTo>
                  <a:close/>
                </a:path>
              </a:pathLst>
            </a:custGeom>
            <a:ln w="16002">
              <a:solidFill>
                <a:srgbClr val="029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373373" y="5698488"/>
            <a:ext cx="13214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Ссылка</a:t>
            </a:r>
            <a:r>
              <a:rPr sz="1400" b="1" spc="-25" dirty="0">
                <a:solidFill>
                  <a:srgbClr val="6C2913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на</a:t>
            </a:r>
            <a:r>
              <a:rPr sz="1400" b="1" spc="-35" dirty="0">
                <a:solidFill>
                  <a:srgbClr val="6C2913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видео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40729" y="5708903"/>
            <a:ext cx="6084570" cy="476250"/>
          </a:xfrm>
          <a:prstGeom prst="rect">
            <a:avLst/>
          </a:prstGeom>
          <a:solidFill>
            <a:srgbClr val="FFEF6A"/>
          </a:solidFill>
        </p:spPr>
        <p:txBody>
          <a:bodyPr vert="horz" wrap="square" lIns="0" tIns="1206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0"/>
              </a:spcBef>
            </a:pPr>
            <a:r>
              <a:rPr sz="14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https://disk.yandex.ru/d/Aqr_6j6ADGegzQ</a:t>
            </a:r>
            <a:endParaRPr sz="1400">
              <a:latin typeface="Candara"/>
              <a:cs typeface="Candara"/>
            </a:endParaRPr>
          </a:p>
        </p:txBody>
      </p:sp>
      <p:pic>
        <p:nvPicPr>
          <p:cNvPr id="43" name="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" y="287274"/>
            <a:ext cx="2336291" cy="137921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6480" y="2996185"/>
            <a:ext cx="1889096" cy="2712718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067" y="2996185"/>
            <a:ext cx="1888491" cy="2702303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35440" y="287274"/>
            <a:ext cx="2244089" cy="14051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141" y="5049773"/>
            <a:ext cx="1808225" cy="1808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43550" y="6383189"/>
            <a:ext cx="10477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spc="-5" dirty="0">
                <a:solidFill>
                  <a:srgbClr val="063D86"/>
                </a:solidFill>
                <a:latin typeface="Candara"/>
                <a:cs typeface="Candara"/>
              </a:rPr>
              <a:t>1</a:t>
            </a:r>
            <a:r>
              <a:rPr sz="1000" dirty="0">
                <a:solidFill>
                  <a:srgbClr val="063D86"/>
                </a:solidFill>
                <a:latin typeface="Candara"/>
                <a:cs typeface="Candara"/>
              </a:rPr>
              <a:t>7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0159" y="633383"/>
            <a:ext cx="4010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Результаты</a:t>
            </a:r>
            <a:r>
              <a:rPr spc="-50" dirty="0"/>
              <a:t> </a:t>
            </a:r>
            <a:r>
              <a:rPr spc="-5" dirty="0"/>
              <a:t>проекта</a:t>
            </a:r>
          </a:p>
        </p:txBody>
      </p:sp>
      <p:sp>
        <p:nvSpPr>
          <p:cNvPr id="5" name="object 5"/>
          <p:cNvSpPr/>
          <p:nvPr/>
        </p:nvSpPr>
        <p:spPr>
          <a:xfrm>
            <a:off x="5242559" y="1860804"/>
            <a:ext cx="6272530" cy="4906010"/>
          </a:xfrm>
          <a:custGeom>
            <a:avLst/>
            <a:gdLst/>
            <a:ahLst/>
            <a:cxnLst/>
            <a:rect l="l" t="t" r="r" b="b"/>
            <a:pathLst>
              <a:path w="6272530" h="4906009">
                <a:moveTo>
                  <a:pt x="6272022" y="0"/>
                </a:moveTo>
                <a:lnTo>
                  <a:pt x="0" y="0"/>
                </a:lnTo>
                <a:lnTo>
                  <a:pt x="0" y="4905756"/>
                </a:lnTo>
                <a:lnTo>
                  <a:pt x="6272022" y="4905756"/>
                </a:lnTo>
                <a:lnTo>
                  <a:pt x="627202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Наш </a:t>
            </a:r>
            <a:r>
              <a:rPr spc="-5" dirty="0"/>
              <a:t>проект участвует во всероссийских </a:t>
            </a:r>
            <a:r>
              <a:rPr dirty="0"/>
              <a:t>и областных </a:t>
            </a:r>
            <a:r>
              <a:rPr spc="-5" dirty="0"/>
              <a:t>конкурсах, </a:t>
            </a:r>
            <a:r>
              <a:rPr dirty="0"/>
              <a:t> </a:t>
            </a:r>
            <a:r>
              <a:rPr spc="-5" dirty="0"/>
              <a:t>является</a:t>
            </a:r>
            <a:r>
              <a:rPr dirty="0"/>
              <a:t> </a:t>
            </a:r>
            <a:r>
              <a:rPr spc="-5" dirty="0"/>
              <a:t>победителем</a:t>
            </a:r>
            <a:r>
              <a:rPr dirty="0"/>
              <a:t> областного</a:t>
            </a:r>
            <a:r>
              <a:rPr spc="5" dirty="0"/>
              <a:t> </a:t>
            </a:r>
            <a:r>
              <a:rPr spc="-5" dirty="0"/>
              <a:t>конкурса</a:t>
            </a:r>
            <a:r>
              <a:rPr dirty="0"/>
              <a:t> на</a:t>
            </a:r>
            <a:r>
              <a:rPr spc="5" dirty="0"/>
              <a:t> </a:t>
            </a:r>
            <a:r>
              <a:rPr dirty="0"/>
              <a:t>губернаторскую </a:t>
            </a:r>
            <a:r>
              <a:rPr spc="5" dirty="0"/>
              <a:t> </a:t>
            </a:r>
            <a:r>
              <a:rPr spc="-5" dirty="0"/>
              <a:t>премию</a:t>
            </a:r>
            <a:r>
              <a:rPr spc="365" dirty="0"/>
              <a:t>  </a:t>
            </a:r>
            <a:r>
              <a:rPr dirty="0"/>
              <a:t>«Наше   </a:t>
            </a:r>
            <a:r>
              <a:rPr spc="35" dirty="0"/>
              <a:t> </a:t>
            </a:r>
            <a:r>
              <a:rPr spc="-5" dirty="0"/>
              <a:t>Подмосковье»,</a:t>
            </a:r>
            <a:r>
              <a:rPr spc="365" dirty="0"/>
              <a:t>  </a:t>
            </a:r>
            <a:r>
              <a:rPr dirty="0"/>
              <a:t>на   </a:t>
            </a:r>
            <a:r>
              <a:rPr spc="35" dirty="0"/>
              <a:t> </a:t>
            </a:r>
            <a:r>
              <a:rPr spc="-5" dirty="0"/>
              <a:t>Всероссийском</a:t>
            </a:r>
            <a:r>
              <a:rPr spc="365" dirty="0"/>
              <a:t> </a:t>
            </a:r>
            <a:r>
              <a:rPr spc="370" dirty="0"/>
              <a:t> </a:t>
            </a:r>
            <a:r>
              <a:rPr spc="-5" dirty="0"/>
              <a:t>конкурсе</a:t>
            </a:r>
          </a:p>
          <a:p>
            <a:pPr marL="12700" marR="5715" algn="just">
              <a:lnSpc>
                <a:spcPts val="1920"/>
              </a:lnSpc>
              <a:spcBef>
                <a:spcPts val="60"/>
              </a:spcBef>
            </a:pPr>
            <a:r>
              <a:rPr spc="-5" dirty="0"/>
              <a:t>«Добро</a:t>
            </a:r>
            <a:r>
              <a:rPr dirty="0"/>
              <a:t> не</a:t>
            </a:r>
            <a:r>
              <a:rPr spc="5" dirty="0"/>
              <a:t> </a:t>
            </a:r>
            <a:r>
              <a:rPr dirty="0"/>
              <a:t>уходит</a:t>
            </a:r>
            <a:r>
              <a:rPr spc="5" dirty="0"/>
              <a:t> </a:t>
            </a:r>
            <a:r>
              <a:rPr dirty="0"/>
              <a:t>на</a:t>
            </a:r>
            <a:r>
              <a:rPr spc="5" dirty="0"/>
              <a:t> </a:t>
            </a:r>
            <a:r>
              <a:rPr spc="-5" dirty="0"/>
              <a:t>каникулы»,</a:t>
            </a:r>
            <a:r>
              <a:rPr dirty="0"/>
              <a:t> на</a:t>
            </a:r>
            <a:r>
              <a:rPr spc="5" dirty="0"/>
              <a:t> </a:t>
            </a:r>
            <a:r>
              <a:rPr spc="-5" dirty="0"/>
              <a:t>Всероссийском</a:t>
            </a:r>
            <a:r>
              <a:rPr dirty="0"/>
              <a:t> </a:t>
            </a:r>
            <a:r>
              <a:rPr spc="-5" dirty="0"/>
              <a:t>конкурсе </a:t>
            </a:r>
            <a:r>
              <a:rPr dirty="0"/>
              <a:t> </a:t>
            </a:r>
            <a:r>
              <a:rPr spc="-5" dirty="0"/>
              <a:t>лучших</a:t>
            </a:r>
            <a:r>
              <a:rPr dirty="0"/>
              <a:t> </a:t>
            </a:r>
            <a:r>
              <a:rPr spc="-5" dirty="0"/>
              <a:t>практик</a:t>
            </a:r>
            <a:r>
              <a:rPr dirty="0"/>
              <a:t> </a:t>
            </a:r>
            <a:r>
              <a:rPr spc="-5" dirty="0"/>
              <a:t>«Языки</a:t>
            </a:r>
            <a:r>
              <a:rPr dirty="0"/>
              <a:t> и</a:t>
            </a:r>
            <a:r>
              <a:rPr spc="5" dirty="0"/>
              <a:t> </a:t>
            </a:r>
            <a:r>
              <a:rPr spc="-5" dirty="0"/>
              <a:t>культура</a:t>
            </a:r>
            <a:r>
              <a:rPr dirty="0"/>
              <a:t> народов</a:t>
            </a:r>
            <a:r>
              <a:rPr spc="5" dirty="0"/>
              <a:t> </a:t>
            </a:r>
            <a:r>
              <a:rPr dirty="0"/>
              <a:t>России».</a:t>
            </a:r>
            <a:r>
              <a:rPr spc="5" dirty="0"/>
              <a:t> </a:t>
            </a:r>
            <a:r>
              <a:rPr spc="-5" dirty="0"/>
              <a:t>Проект </a:t>
            </a:r>
            <a:r>
              <a:rPr dirty="0"/>
              <a:t> </a:t>
            </a:r>
            <a:r>
              <a:rPr spc="-5" dirty="0"/>
              <a:t>отмечен</a:t>
            </a:r>
            <a:r>
              <a:rPr spc="150" dirty="0"/>
              <a:t> </a:t>
            </a:r>
            <a:r>
              <a:rPr spc="-5" dirty="0"/>
              <a:t>грамотой</a:t>
            </a:r>
            <a:r>
              <a:rPr spc="145" dirty="0"/>
              <a:t> </a:t>
            </a:r>
            <a:r>
              <a:rPr spc="-5" dirty="0"/>
              <a:t>от</a:t>
            </a:r>
            <a:r>
              <a:rPr spc="145" dirty="0"/>
              <a:t> </a:t>
            </a:r>
            <a:r>
              <a:rPr spc="-5" dirty="0"/>
              <a:t>Общественной</a:t>
            </a:r>
            <a:r>
              <a:rPr spc="145" dirty="0"/>
              <a:t> </a:t>
            </a:r>
            <a:r>
              <a:rPr dirty="0"/>
              <a:t>палаты</a:t>
            </a:r>
            <a:r>
              <a:rPr spc="135" dirty="0"/>
              <a:t> </a:t>
            </a:r>
            <a:r>
              <a:rPr spc="-5" dirty="0"/>
              <a:t>Московской</a:t>
            </a:r>
            <a:r>
              <a:rPr spc="145" dirty="0"/>
              <a:t> </a:t>
            </a:r>
            <a:r>
              <a:rPr dirty="0"/>
              <a:t>области</a:t>
            </a:r>
          </a:p>
          <a:p>
            <a:pPr marL="12700" marR="5715" algn="just">
              <a:lnSpc>
                <a:spcPts val="1920"/>
              </a:lnSpc>
              <a:spcBef>
                <a:spcPts val="5"/>
              </a:spcBef>
            </a:pPr>
            <a:r>
              <a:rPr spc="-5" dirty="0"/>
              <a:t>за</a:t>
            </a:r>
            <a:r>
              <a:rPr dirty="0"/>
              <a:t> большие </a:t>
            </a:r>
            <a:r>
              <a:rPr spc="-5" dirty="0"/>
              <a:t>заслуги </a:t>
            </a:r>
            <a:r>
              <a:rPr dirty="0"/>
              <a:t>в </a:t>
            </a:r>
            <a:r>
              <a:rPr spc="-5" dirty="0"/>
              <a:t>развитии</a:t>
            </a:r>
            <a:r>
              <a:rPr dirty="0"/>
              <a:t> </a:t>
            </a:r>
            <a:r>
              <a:rPr spc="-5" dirty="0"/>
              <a:t>гражданского</a:t>
            </a:r>
            <a:r>
              <a:rPr dirty="0"/>
              <a:t> </a:t>
            </a:r>
            <a:r>
              <a:rPr spc="-5" dirty="0"/>
              <a:t>общества. Проект </a:t>
            </a:r>
            <a:r>
              <a:rPr dirty="0"/>
              <a:t> неоднократно </a:t>
            </a:r>
            <a:r>
              <a:rPr spc="-5" dirty="0"/>
              <a:t>звучал </a:t>
            </a:r>
            <a:r>
              <a:rPr dirty="0"/>
              <a:t>на </a:t>
            </a:r>
            <a:r>
              <a:rPr spc="-5" dirty="0"/>
              <a:t>открытии XVI, XVII районных московских </a:t>
            </a:r>
            <a:r>
              <a:rPr dirty="0"/>
              <a:t> областных</a:t>
            </a:r>
            <a:r>
              <a:rPr spc="585" dirty="0"/>
              <a:t> </a:t>
            </a:r>
            <a:r>
              <a:rPr dirty="0"/>
              <a:t>Рождественских</a:t>
            </a:r>
            <a:r>
              <a:rPr spc="595" dirty="0"/>
              <a:t> </a:t>
            </a:r>
            <a:r>
              <a:rPr dirty="0"/>
              <a:t>образовательных</a:t>
            </a:r>
            <a:r>
              <a:rPr spc="595" dirty="0"/>
              <a:t> </a:t>
            </a:r>
            <a:r>
              <a:rPr spc="-5" dirty="0"/>
              <a:t>чтений</a:t>
            </a:r>
            <a:r>
              <a:rPr spc="595" dirty="0"/>
              <a:t> </a:t>
            </a:r>
            <a:r>
              <a:rPr dirty="0"/>
              <a:t>в</a:t>
            </a:r>
            <a:r>
              <a:rPr spc="590" dirty="0"/>
              <a:t> </a:t>
            </a:r>
            <a:r>
              <a:rPr dirty="0"/>
              <a:t>городе</a:t>
            </a:r>
          </a:p>
          <a:p>
            <a:pPr marL="12700" algn="just">
              <a:lnSpc>
                <a:spcPts val="1855"/>
              </a:lnSpc>
            </a:pPr>
            <a:r>
              <a:rPr spc="-5" dirty="0"/>
              <a:t>Щелково,</a:t>
            </a:r>
            <a:r>
              <a:rPr spc="190" dirty="0"/>
              <a:t> </a:t>
            </a:r>
            <a:r>
              <a:rPr spc="-5" dirty="0"/>
              <a:t>участвовал</a:t>
            </a:r>
            <a:r>
              <a:rPr spc="190" dirty="0"/>
              <a:t> </a:t>
            </a:r>
            <a:r>
              <a:rPr dirty="0"/>
              <a:t>во</a:t>
            </a:r>
            <a:r>
              <a:rPr spc="190" dirty="0"/>
              <a:t> </a:t>
            </a:r>
            <a:r>
              <a:rPr dirty="0"/>
              <a:t>Всероссийском</a:t>
            </a:r>
            <a:r>
              <a:rPr spc="180" dirty="0"/>
              <a:t> </a:t>
            </a:r>
            <a:r>
              <a:rPr spc="-5" dirty="0"/>
              <a:t>конкурсе</a:t>
            </a:r>
            <a:r>
              <a:rPr spc="185" dirty="0"/>
              <a:t> </a:t>
            </a:r>
            <a:r>
              <a:rPr spc="-5" dirty="0"/>
              <a:t>«Православная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20891" y="4319113"/>
            <a:ext cx="167576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055" algn="l"/>
              </a:tabLst>
            </a:pPr>
            <a:r>
              <a:rPr sz="1600" spc="-5" dirty="0">
                <a:latin typeface="Candara"/>
                <a:cs typeface="Candara"/>
              </a:rPr>
              <a:t>и</a:t>
            </a:r>
            <a:r>
              <a:rPr sz="1600" spc="5" dirty="0">
                <a:latin typeface="Candara"/>
                <a:cs typeface="Candara"/>
              </a:rPr>
              <a:t>н</a:t>
            </a:r>
            <a:r>
              <a:rPr sz="1600" spc="-5" dirty="0">
                <a:latin typeface="Candara"/>
                <a:cs typeface="Candara"/>
              </a:rPr>
              <a:t>и</a:t>
            </a:r>
            <a:r>
              <a:rPr sz="1600" dirty="0">
                <a:latin typeface="Candara"/>
                <a:cs typeface="Candara"/>
              </a:rPr>
              <a:t>ц</a:t>
            </a:r>
            <a:r>
              <a:rPr sz="1600" spc="-5" dirty="0">
                <a:latin typeface="Candara"/>
                <a:cs typeface="Candara"/>
              </a:rPr>
              <a:t>иатива»</a:t>
            </a:r>
            <a:r>
              <a:rPr sz="1600" dirty="0">
                <a:latin typeface="Candara"/>
                <a:cs typeface="Candara"/>
              </a:rPr>
              <a:t>,	на</a:t>
            </a:r>
            <a:endParaRPr sz="16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ndara"/>
                <a:cs typeface="Candara"/>
              </a:rPr>
              <a:t>«Шамовские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4480" y="4563055"/>
            <a:ext cx="7740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ndara"/>
                <a:cs typeface="Candara"/>
              </a:rPr>
              <a:t>чтения»,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65576" y="4563055"/>
            <a:ext cx="14109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ndara"/>
                <a:cs typeface="Candara"/>
              </a:rPr>
              <a:t>«Журавлевские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4987" y="4319113"/>
            <a:ext cx="4082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750695" algn="l"/>
                <a:tab pos="2752090" algn="l"/>
              </a:tabLst>
            </a:pPr>
            <a:r>
              <a:rPr sz="1600" spc="-5" dirty="0">
                <a:latin typeface="Candara"/>
                <a:cs typeface="Candara"/>
              </a:rPr>
              <a:t>международных	</a:t>
            </a:r>
            <a:r>
              <a:rPr sz="1600" dirty="0">
                <a:latin typeface="Candara"/>
                <a:cs typeface="Candara"/>
              </a:rPr>
              <a:t>научных	</a:t>
            </a:r>
            <a:r>
              <a:rPr sz="1600" spc="-5" dirty="0">
                <a:latin typeface="Candara"/>
                <a:cs typeface="Candara"/>
              </a:rPr>
              <a:t>конференциях</a:t>
            </a:r>
            <a:endParaRPr sz="1600">
              <a:latin typeface="Candara"/>
              <a:cs typeface="Candara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Candara"/>
                <a:cs typeface="Candara"/>
              </a:rPr>
              <a:t>чтения.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0891" y="4806996"/>
            <a:ext cx="59963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2123440" algn="l"/>
                <a:tab pos="3199765" algn="l"/>
                <a:tab pos="3519804" algn="l"/>
                <a:tab pos="5151120" algn="l"/>
                <a:tab pos="5875020" algn="l"/>
              </a:tabLst>
            </a:pPr>
            <a:r>
              <a:rPr sz="1600" dirty="0">
                <a:latin typeface="Candara"/>
                <a:cs typeface="Candara"/>
              </a:rPr>
              <a:t>Т</a:t>
            </a:r>
            <a:r>
              <a:rPr sz="1600" spc="-5" dirty="0">
                <a:latin typeface="Candara"/>
                <a:cs typeface="Candara"/>
              </a:rPr>
              <a:t>ра</a:t>
            </a:r>
            <a:r>
              <a:rPr sz="1600" dirty="0">
                <a:latin typeface="Candara"/>
                <a:cs typeface="Candara"/>
              </a:rPr>
              <a:t>нсф</a:t>
            </a:r>
            <a:r>
              <a:rPr sz="1600" spc="-5" dirty="0">
                <a:latin typeface="Candara"/>
                <a:cs typeface="Candara"/>
              </a:rPr>
              <a:t>орм</a:t>
            </a:r>
            <a:r>
              <a:rPr sz="1600" spc="-10" dirty="0">
                <a:latin typeface="Candara"/>
                <a:cs typeface="Candara"/>
              </a:rPr>
              <a:t>а</a:t>
            </a:r>
            <a:r>
              <a:rPr sz="1600" dirty="0">
                <a:latin typeface="Candara"/>
                <a:cs typeface="Candara"/>
              </a:rPr>
              <a:t>ц</a:t>
            </a:r>
            <a:r>
              <a:rPr sz="1600" spc="-5" dirty="0">
                <a:latin typeface="Candara"/>
                <a:cs typeface="Candara"/>
              </a:rPr>
              <a:t>и</a:t>
            </a:r>
            <a:r>
              <a:rPr sz="1600" spc="5" dirty="0">
                <a:latin typeface="Candara"/>
                <a:cs typeface="Candara"/>
              </a:rPr>
              <a:t>о</a:t>
            </a:r>
            <a:r>
              <a:rPr sz="1600" dirty="0">
                <a:latin typeface="Candara"/>
                <a:cs typeface="Candara"/>
              </a:rPr>
              <a:t>нн</a:t>
            </a:r>
            <a:r>
              <a:rPr sz="1600" spc="5" dirty="0">
                <a:latin typeface="Candara"/>
                <a:cs typeface="Candara"/>
              </a:rPr>
              <a:t>ы</a:t>
            </a:r>
            <a:r>
              <a:rPr sz="1600" dirty="0">
                <a:latin typeface="Candara"/>
                <a:cs typeface="Candara"/>
              </a:rPr>
              <a:t>е	</a:t>
            </a:r>
            <a:r>
              <a:rPr sz="1600" spc="5" dirty="0">
                <a:latin typeface="Candara"/>
                <a:cs typeface="Candara"/>
              </a:rPr>
              <a:t>п</a:t>
            </a:r>
            <a:r>
              <a:rPr sz="1600" spc="-5" dirty="0">
                <a:latin typeface="Candara"/>
                <a:cs typeface="Candara"/>
              </a:rPr>
              <a:t>ро</a:t>
            </a:r>
            <a:r>
              <a:rPr sz="1600" dirty="0">
                <a:latin typeface="Candara"/>
                <a:cs typeface="Candara"/>
              </a:rPr>
              <a:t>ц</a:t>
            </a:r>
            <a:r>
              <a:rPr sz="1600" spc="-5" dirty="0">
                <a:latin typeface="Candara"/>
                <a:cs typeface="Candara"/>
              </a:rPr>
              <a:t>е</a:t>
            </a:r>
            <a:r>
              <a:rPr sz="1600" dirty="0">
                <a:latin typeface="Candara"/>
                <a:cs typeface="Candara"/>
              </a:rPr>
              <a:t>ссы	в	п</a:t>
            </a:r>
            <a:r>
              <a:rPr sz="1600" spc="5" dirty="0">
                <a:latin typeface="Candara"/>
                <a:cs typeface="Candara"/>
              </a:rPr>
              <a:t>е</a:t>
            </a:r>
            <a:r>
              <a:rPr sz="1600" spc="-5" dirty="0">
                <a:latin typeface="Candara"/>
                <a:cs typeface="Candara"/>
              </a:rPr>
              <a:t>д</a:t>
            </a:r>
            <a:r>
              <a:rPr sz="1600" dirty="0">
                <a:latin typeface="Candara"/>
                <a:cs typeface="Candara"/>
              </a:rPr>
              <a:t>аг</a:t>
            </a:r>
            <a:r>
              <a:rPr sz="1600" spc="-5" dirty="0">
                <a:latin typeface="Candara"/>
                <a:cs typeface="Candara"/>
              </a:rPr>
              <a:t>о</a:t>
            </a:r>
            <a:r>
              <a:rPr sz="1600" spc="5" dirty="0">
                <a:latin typeface="Candara"/>
                <a:cs typeface="Candara"/>
              </a:rPr>
              <a:t>г</a:t>
            </a:r>
            <a:r>
              <a:rPr sz="1600" spc="-5" dirty="0">
                <a:latin typeface="Candara"/>
                <a:cs typeface="Candara"/>
              </a:rPr>
              <a:t>и</a:t>
            </a:r>
            <a:r>
              <a:rPr sz="1600" dirty="0">
                <a:latin typeface="Candara"/>
                <a:cs typeface="Candara"/>
              </a:rPr>
              <a:t>ч</a:t>
            </a:r>
            <a:r>
              <a:rPr sz="1600" spc="-5" dirty="0">
                <a:latin typeface="Candara"/>
                <a:cs typeface="Candara"/>
              </a:rPr>
              <a:t>е</a:t>
            </a:r>
            <a:r>
              <a:rPr sz="1600" dirty="0">
                <a:latin typeface="Candara"/>
                <a:cs typeface="Candara"/>
              </a:rPr>
              <a:t>с</a:t>
            </a:r>
            <a:r>
              <a:rPr sz="1600" spc="-5" dirty="0">
                <a:latin typeface="Candara"/>
                <a:cs typeface="Candara"/>
              </a:rPr>
              <a:t>ко</a:t>
            </a:r>
            <a:r>
              <a:rPr sz="1600" dirty="0">
                <a:latin typeface="Candara"/>
                <a:cs typeface="Candara"/>
              </a:rPr>
              <a:t>й	н</a:t>
            </a:r>
            <a:r>
              <a:rPr sz="1600" spc="5" dirty="0">
                <a:latin typeface="Candara"/>
                <a:cs typeface="Candara"/>
              </a:rPr>
              <a:t>а</a:t>
            </a:r>
            <a:r>
              <a:rPr sz="1600" spc="-5" dirty="0">
                <a:latin typeface="Candara"/>
                <a:cs typeface="Candara"/>
              </a:rPr>
              <a:t>ук</a:t>
            </a:r>
            <a:r>
              <a:rPr sz="1600" dirty="0">
                <a:latin typeface="Candara"/>
                <a:cs typeface="Candara"/>
              </a:rPr>
              <a:t>е	и  </a:t>
            </a:r>
            <a:r>
              <a:rPr sz="1600" spc="-5" dirty="0">
                <a:latin typeface="Candara"/>
                <a:cs typeface="Candara"/>
              </a:rPr>
              <a:t>образовании».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21095" y="5294675"/>
            <a:ext cx="47434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0320" algn="l"/>
                <a:tab pos="2272665" algn="l"/>
                <a:tab pos="3164205" algn="l"/>
              </a:tabLst>
            </a:pPr>
            <a:r>
              <a:rPr sz="1600" dirty="0">
                <a:latin typeface="Candara"/>
                <a:cs typeface="Candara"/>
              </a:rPr>
              <a:t>Дальнейшее	</a:t>
            </a:r>
            <a:r>
              <a:rPr sz="1600" spc="-5" dirty="0">
                <a:latin typeface="Candara"/>
                <a:cs typeface="Candara"/>
              </a:rPr>
              <a:t>развитие	</a:t>
            </a:r>
            <a:r>
              <a:rPr sz="1600" dirty="0">
                <a:latin typeface="Candara"/>
                <a:cs typeface="Candara"/>
              </a:rPr>
              <a:t>проекта	</a:t>
            </a:r>
            <a:r>
              <a:rPr sz="1600" spc="-5" dirty="0">
                <a:latin typeface="Candara"/>
                <a:cs typeface="Candara"/>
              </a:rPr>
              <a:t>предусматривает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07856" y="5294675"/>
            <a:ext cx="11093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ndara"/>
                <a:cs typeface="Candara"/>
              </a:rPr>
              <a:t>реализацию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21095" y="5538616"/>
            <a:ext cx="599694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ndara"/>
                <a:cs typeface="Candara"/>
              </a:rPr>
              <a:t>курсов</a:t>
            </a:r>
            <a:r>
              <a:rPr sz="1600" dirty="0">
                <a:latin typeface="Candara"/>
                <a:cs typeface="Candara"/>
              </a:rPr>
              <a:t> повышения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квалификации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учителей</a:t>
            </a:r>
            <a:r>
              <a:rPr sz="1600" dirty="0">
                <a:latin typeface="Candara"/>
                <a:cs typeface="Candara"/>
              </a:rPr>
              <a:t> МО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с</a:t>
            </a:r>
            <a:r>
              <a:rPr sz="1600" spc="35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целью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трансляции</a:t>
            </a:r>
            <a:r>
              <a:rPr sz="1600" dirty="0">
                <a:latin typeface="Candara"/>
                <a:cs typeface="Candara"/>
              </a:rPr>
              <a:t> 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масштабирования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проекта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«Все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люди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важны».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Проект</a:t>
            </a:r>
            <a:r>
              <a:rPr sz="1600" dirty="0">
                <a:latin typeface="Candara"/>
                <a:cs typeface="Candara"/>
              </a:rPr>
              <a:t> полезен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для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других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школ,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поскольку</a:t>
            </a:r>
            <a:r>
              <a:rPr sz="1600" dirty="0">
                <a:latin typeface="Candara"/>
                <a:cs typeface="Candara"/>
              </a:rPr>
              <a:t> предполагает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их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вовлечение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в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социально-значимую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деятельность.</a:t>
            </a:r>
            <a:endParaRPr sz="1600">
              <a:latin typeface="Candara"/>
              <a:cs typeface="Candar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51459" y="1339596"/>
            <a:ext cx="4991100" cy="5332095"/>
            <a:chOff x="251459" y="1339596"/>
            <a:chExt cx="4991100" cy="533209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2920746"/>
              <a:ext cx="1613153" cy="21579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912" y="1400556"/>
              <a:ext cx="2441447" cy="162839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0690" y="2920746"/>
              <a:ext cx="1638299" cy="21579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9850" y="4973574"/>
              <a:ext cx="2263139" cy="16977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0360" y="1339596"/>
              <a:ext cx="2247899" cy="168554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95649" y="3026664"/>
              <a:ext cx="1946909" cy="19469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17826" y="4046220"/>
            <a:ext cx="4188460" cy="2811145"/>
            <a:chOff x="8017826" y="4046220"/>
            <a:chExt cx="4188460" cy="2811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200" y="5096256"/>
              <a:ext cx="2035289" cy="15354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4432" y="4046220"/>
              <a:ext cx="1572766" cy="21640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15865" y="248665"/>
            <a:ext cx="7668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ПРИЗНАНИЕ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И</a:t>
            </a:r>
            <a:r>
              <a:rPr b="1" spc="-25" dirty="0">
                <a:latin typeface="Arial"/>
                <a:cs typeface="Arial"/>
              </a:rPr>
              <a:t> ВОВЛЕЧЕННОСТЬ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8511" y="1078611"/>
            <a:ext cx="9688830" cy="436880"/>
          </a:xfrm>
          <a:prstGeom prst="rect">
            <a:avLst/>
          </a:prstGeom>
          <a:solidFill>
            <a:srgbClr val="FF944D"/>
          </a:solidFill>
          <a:ln w="16001">
            <a:solidFill>
              <a:srgbClr val="FDB85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660"/>
              </a:lnSpc>
            </a:pPr>
            <a:r>
              <a:rPr sz="1600" b="1" spc="95" dirty="0">
                <a:solidFill>
                  <a:srgbClr val="FFFFFF"/>
                </a:solidFill>
                <a:latin typeface="Arial"/>
                <a:cs typeface="Arial"/>
              </a:rPr>
              <a:t>БЛАГОПОЛУЧАТЕЛИ:</a:t>
            </a:r>
            <a:r>
              <a:rPr sz="1600" b="1" spc="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дети</a:t>
            </a:r>
            <a:r>
              <a:rPr sz="16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95" dirty="0">
                <a:solidFill>
                  <a:srgbClr val="FFFFFF"/>
                </a:solidFill>
                <a:latin typeface="Arial"/>
                <a:cs typeface="Arial"/>
              </a:rPr>
              <a:t>мигранты,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дети</a:t>
            </a:r>
            <a:r>
              <a:rPr sz="1600" b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FFFFFF"/>
                </a:solidFill>
                <a:latin typeface="Arial"/>
                <a:cs typeface="Arial"/>
              </a:rPr>
              <a:t>инвалиды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дети</a:t>
            </a:r>
            <a:r>
              <a:rPr sz="16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00" dirty="0">
                <a:solidFill>
                  <a:srgbClr val="FFFFFF"/>
                </a:solidFill>
                <a:latin typeface="Arial"/>
                <a:cs typeface="Arial"/>
              </a:rPr>
              <a:t>ограниченными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ts val="1780"/>
              </a:lnSpc>
            </a:pP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1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b="1" spc="12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тя</a:t>
            </a:r>
            <a:r>
              <a:rPr sz="1600" b="1" spc="114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b="1" spc="10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13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3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10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b="1" spc="15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511" y="1880235"/>
            <a:ext cx="9688830" cy="1071880"/>
          </a:xfrm>
          <a:custGeom>
            <a:avLst/>
            <a:gdLst/>
            <a:ahLst/>
            <a:cxnLst/>
            <a:rect l="l" t="t" r="r" b="b"/>
            <a:pathLst>
              <a:path w="9688830" h="1071880">
                <a:moveTo>
                  <a:pt x="9688830" y="0"/>
                </a:moveTo>
                <a:lnTo>
                  <a:pt x="0" y="0"/>
                </a:lnTo>
                <a:lnTo>
                  <a:pt x="0" y="1071372"/>
                </a:lnTo>
                <a:lnTo>
                  <a:pt x="9688830" y="1071372"/>
                </a:lnTo>
                <a:lnTo>
                  <a:pt x="9688830" y="0"/>
                </a:lnTo>
                <a:close/>
              </a:path>
            </a:pathLst>
          </a:custGeom>
          <a:solidFill>
            <a:srgbClr val="FF9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8511" y="1880235"/>
            <a:ext cx="9688830" cy="1071880"/>
          </a:xfrm>
          <a:prstGeom prst="rect">
            <a:avLst/>
          </a:prstGeom>
          <a:ln w="16001">
            <a:solidFill>
              <a:srgbClr val="FDB858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75"/>
              </a:spcBef>
            </a:pP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ВОЛОНТЁРЫ:</a:t>
            </a:r>
            <a:endParaRPr sz="1600">
              <a:latin typeface="Arial"/>
              <a:cs typeface="Arial"/>
            </a:endParaRPr>
          </a:p>
          <a:p>
            <a:pPr marL="90805" marR="1280795">
              <a:lnSpc>
                <a:spcPct val="100000"/>
              </a:lnSpc>
            </a:pP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учащ</a:t>
            </a:r>
            <a:r>
              <a:rPr sz="16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FFFFFF"/>
                </a:solidFill>
                <a:latin typeface="Arial"/>
                <a:cs typeface="Arial"/>
              </a:rPr>
              <a:t>иеся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ОУ</a:t>
            </a:r>
            <a:r>
              <a:rPr sz="1600" b="1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14" dirty="0">
                <a:solidFill>
                  <a:srgbClr val="FFFFFF"/>
                </a:solidFill>
                <a:latin typeface="Arial"/>
                <a:cs typeface="Arial"/>
              </a:rPr>
              <a:t>Лицей</a:t>
            </a:r>
            <a:r>
              <a:rPr sz="16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FFFFFF"/>
                </a:solidFill>
                <a:latin typeface="Arial"/>
                <a:cs typeface="Arial"/>
              </a:rPr>
              <a:t>города </a:t>
            </a:r>
            <a:r>
              <a:rPr sz="1600" b="1" spc="100" dirty="0">
                <a:solidFill>
                  <a:srgbClr val="FFFFFF"/>
                </a:solidFill>
                <a:latin typeface="Arial"/>
                <a:cs typeface="Arial"/>
              </a:rPr>
              <a:t>Фрязино,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учителя,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95" dirty="0">
                <a:solidFill>
                  <a:srgbClr val="FFFFFF"/>
                </a:solidFill>
                <a:latin typeface="Arial"/>
                <a:cs typeface="Arial"/>
              </a:rPr>
              <a:t>тренеры,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FFFFFF"/>
                </a:solidFill>
                <a:latin typeface="Arial"/>
                <a:cs typeface="Arial"/>
              </a:rPr>
              <a:t>преподаватели,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FFFFFF"/>
                </a:solidFill>
                <a:latin typeface="Arial"/>
                <a:cs typeface="Arial"/>
              </a:rPr>
              <a:t>инструк</a:t>
            </a:r>
            <a:r>
              <a:rPr sz="16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тора,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аниматоры,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тьюторы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8511" y="3065907"/>
            <a:ext cx="7799070" cy="1457960"/>
          </a:xfrm>
          <a:prstGeom prst="rect">
            <a:avLst/>
          </a:prstGeom>
          <a:solidFill>
            <a:srgbClr val="FF944D"/>
          </a:solidFill>
          <a:ln w="16001">
            <a:solidFill>
              <a:srgbClr val="FDB85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835"/>
              </a:lnSpc>
            </a:pP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ПАРТНЁРЫ:</a:t>
            </a:r>
            <a:r>
              <a:rPr sz="1600" b="1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Общ</a:t>
            </a:r>
            <a:r>
              <a:rPr sz="16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FFFFFF"/>
                </a:solidFill>
                <a:latin typeface="Arial"/>
                <a:cs typeface="Arial"/>
              </a:rPr>
              <a:t>ественная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палата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95" dirty="0">
                <a:solidFill>
                  <a:srgbClr val="FFFFFF"/>
                </a:solidFill>
                <a:latin typeface="Arial"/>
                <a:cs typeface="Arial"/>
              </a:rPr>
              <a:t>г.Фрязино,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Спортивная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6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ола</a:t>
            </a:r>
            <a:endParaRPr sz="1600">
              <a:latin typeface="Arial"/>
              <a:cs typeface="Arial"/>
            </a:endParaRPr>
          </a:p>
          <a:p>
            <a:pPr marL="90805" marR="312420">
              <a:lnSpc>
                <a:spcPct val="100000"/>
              </a:lnSpc>
            </a:pP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"Оли</a:t>
            </a:r>
            <a:r>
              <a:rPr sz="160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мп"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00" dirty="0">
                <a:solidFill>
                  <a:srgbClr val="FFFFFF"/>
                </a:solidFill>
                <a:latin typeface="Arial"/>
                <a:cs typeface="Arial"/>
              </a:rPr>
              <a:t>Фрязино,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95" dirty="0">
                <a:solidFill>
                  <a:srgbClr val="FFFFFF"/>
                </a:solidFill>
                <a:latin typeface="Arial"/>
                <a:cs typeface="Arial"/>
              </a:rPr>
              <a:t>центр</a:t>
            </a:r>
            <a:r>
              <a:rPr sz="16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FFFFFF"/>
                </a:solidFill>
                <a:latin typeface="Arial"/>
                <a:cs typeface="Arial"/>
              </a:rPr>
              <a:t>адаптивного</a:t>
            </a: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спорта</a:t>
            </a: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"Спартанец",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FFFFFF"/>
                </a:solidFill>
                <a:latin typeface="Arial"/>
                <a:cs typeface="Arial"/>
              </a:rPr>
              <a:t>Храм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Рож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дества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Христова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.Ф</a:t>
            </a:r>
            <a:r>
              <a:rPr sz="1600" b="1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95" dirty="0">
                <a:solidFill>
                  <a:srgbClr val="FFFFFF"/>
                </a:solidFill>
                <a:latin typeface="Arial"/>
                <a:cs typeface="Arial"/>
              </a:rPr>
              <a:t>рязино,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Храм</a:t>
            </a:r>
            <a:r>
              <a:rPr sz="16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Ик</a:t>
            </a:r>
            <a:r>
              <a:rPr sz="16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оны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Бож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ьей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FFFFFF"/>
                </a:solidFill>
                <a:latin typeface="Arial"/>
                <a:cs typeface="Arial"/>
              </a:rPr>
              <a:t>матери</a:t>
            </a:r>
            <a:endParaRPr sz="1600">
              <a:latin typeface="Arial"/>
              <a:cs typeface="Arial"/>
            </a:endParaRPr>
          </a:p>
          <a:p>
            <a:pPr marL="90805" marR="561975">
              <a:lnSpc>
                <a:spcPct val="100000"/>
              </a:lnSpc>
            </a:pPr>
            <a:r>
              <a:rPr sz="1600" b="1" spc="95" dirty="0">
                <a:solidFill>
                  <a:srgbClr val="FFFFFF"/>
                </a:solidFill>
                <a:latin typeface="Arial"/>
                <a:cs typeface="Arial"/>
              </a:rPr>
              <a:t>«Держ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авный»,</a:t>
            </a:r>
            <a:r>
              <a:rPr sz="1600" b="1" spc="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05" dirty="0">
                <a:solidFill>
                  <a:srgbClr val="FFFFFF"/>
                </a:solidFill>
                <a:latin typeface="Arial"/>
                <a:cs typeface="Arial"/>
              </a:rPr>
              <a:t>Центр</a:t>
            </a:r>
            <a:r>
              <a:rPr sz="16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95" dirty="0">
                <a:solidFill>
                  <a:srgbClr val="FFFFFF"/>
                </a:solidFill>
                <a:latin typeface="Arial"/>
                <a:cs typeface="Arial"/>
              </a:rPr>
              <a:t>поддерж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FFFFFF"/>
                </a:solidFill>
                <a:latin typeface="Arial"/>
                <a:cs typeface="Arial"/>
              </a:rPr>
              <a:t>материнства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«Больш</a:t>
            </a:r>
            <a:r>
              <a:rPr sz="16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семья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Наук</a:t>
            </a:r>
            <a:r>
              <a:rPr sz="16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ограда»,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«Заботливая 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семья»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8511" y="4753736"/>
            <a:ext cx="7628890" cy="839469"/>
          </a:xfrm>
          <a:prstGeom prst="rect">
            <a:avLst/>
          </a:prstGeom>
          <a:solidFill>
            <a:srgbClr val="FF944D"/>
          </a:solidFill>
          <a:ln w="16001">
            <a:solidFill>
              <a:srgbClr val="FDB858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600" b="1" spc="1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8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b="1" spc="1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15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spc="15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spc="1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1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10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b="1" spc="12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b="1" spc="15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b="1" spc="15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13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600" b="1" spc="1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0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13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b="1" spc="9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то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90805" marR="646430">
              <a:lnSpc>
                <a:spcPct val="100000"/>
              </a:lnSpc>
            </a:pPr>
            <a:r>
              <a:rPr sz="1600" b="1" spc="1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9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6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енн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3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6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b="1" spc="130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600" b="1" spc="15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9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b="1" spc="13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1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b="1" spc="15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6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b="1" spc="130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600" b="1" spc="15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е  к</a:t>
            </a:r>
            <a:r>
              <a:rPr sz="16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ультуры,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спорта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молодеж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ной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FFFFFF"/>
                </a:solidFill>
                <a:latin typeface="Arial"/>
                <a:cs typeface="Arial"/>
              </a:rPr>
              <a:t>политик</a:t>
            </a:r>
            <a:r>
              <a:rPr sz="16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FFFFFF"/>
                </a:solidFill>
                <a:latin typeface="Arial"/>
                <a:cs typeface="Arial"/>
              </a:rPr>
              <a:t>города </a:t>
            </a:r>
            <a:r>
              <a:rPr sz="1600" b="1" spc="105" dirty="0">
                <a:solidFill>
                  <a:srgbClr val="FFFFFF"/>
                </a:solidFill>
                <a:latin typeface="Arial"/>
                <a:cs typeface="Arial"/>
              </a:rPr>
              <a:t>Фрязино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8511" y="5864733"/>
            <a:ext cx="4003040" cy="692785"/>
          </a:xfrm>
          <a:prstGeom prst="rect">
            <a:avLst/>
          </a:prstGeom>
          <a:solidFill>
            <a:srgbClr val="FF944D"/>
          </a:solidFill>
          <a:ln w="16001">
            <a:solidFill>
              <a:srgbClr val="FDB858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19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b="1" spc="1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1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3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b="1" i="1" spc="2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i="1" spc="5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b="1" i="1" spc="1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i="1" spc="-5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i="1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2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b="1" i="1" spc="19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b="1" i="1" spc="70" dirty="0">
                <a:solidFill>
                  <a:srgbClr val="FFFFFF"/>
                </a:solidFill>
                <a:latin typeface="Arial"/>
                <a:cs typeface="Arial"/>
              </a:rPr>
              <a:t>лю</a:t>
            </a:r>
            <a:r>
              <a:rPr sz="1600" b="1" i="1" spc="7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1600" b="1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600" b="1" i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1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i="1" spc="6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b="1" i="1" spc="5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b="1" i="1" spc="1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i="1" spc="14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26957" y="2874264"/>
            <a:ext cx="1540000" cy="204900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90226" y="1830323"/>
            <a:ext cx="1696973" cy="206882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35995" y="457962"/>
            <a:ext cx="929638" cy="12405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52" y="1802129"/>
            <a:ext cx="2671559" cy="43708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952" y="241018"/>
            <a:ext cx="11666981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 err="1"/>
              <a:t>Волонтеры</a:t>
            </a:r>
            <a:r>
              <a:rPr sz="2800" spc="-5" dirty="0"/>
              <a:t> </a:t>
            </a:r>
            <a:r>
              <a:rPr sz="2800" spc="-5" dirty="0" smtClean="0"/>
              <a:t>М</a:t>
            </a:r>
            <a:r>
              <a:rPr lang="ru-RU" sz="2800" spc="-5" dirty="0" smtClean="0"/>
              <a:t>БОО «Лицей» имени Героя Советского Союза </a:t>
            </a:r>
            <a:r>
              <a:rPr lang="ru-RU" sz="2800" spc="-5" dirty="0" err="1" smtClean="0"/>
              <a:t>Б.Н.Еряшева</a:t>
            </a:r>
            <a:r>
              <a:rPr lang="ru-RU" sz="2800" spc="-5" dirty="0" smtClean="0"/>
              <a:t> </a:t>
            </a:r>
            <a:br>
              <a:rPr lang="ru-RU" sz="2800" spc="-5" dirty="0" smtClean="0"/>
            </a:br>
            <a:r>
              <a:rPr lang="ru-RU" sz="2800" spc="-5" dirty="0" smtClean="0"/>
              <a:t>городского округа Фрязино </a:t>
            </a:r>
            <a:r>
              <a:rPr lang="ru-RU" sz="2800" spc="-5" dirty="0" smtClean="0"/>
              <a:t>Московской области готовы работать в рамках проекта </a:t>
            </a:r>
            <a:r>
              <a:rPr lang="ru-RU" sz="2800" spc="-5" dirty="0" err="1" smtClean="0"/>
              <a:t>Минпросвещения</a:t>
            </a:r>
            <a:r>
              <a:rPr lang="ru-RU" sz="2800" spc="-5" dirty="0" smtClean="0"/>
              <a:t> РФ</a:t>
            </a:r>
            <a:endParaRPr sz="2800" spc="-5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1829" y="2049018"/>
            <a:ext cx="2565653" cy="420700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986778" y="1182624"/>
            <a:ext cx="4902835" cy="3039110"/>
            <a:chOff x="6986778" y="1182624"/>
            <a:chExt cx="4902835" cy="30391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6545" y="1182624"/>
              <a:ext cx="4174223" cy="8138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0841" y="1456943"/>
              <a:ext cx="2355341" cy="8138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8002" y="1773174"/>
              <a:ext cx="2081021" cy="3489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95132" y="1832609"/>
              <a:ext cx="798563" cy="8138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85632" y="1832609"/>
              <a:ext cx="1434082" cy="8138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1639" y="1832609"/>
              <a:ext cx="684275" cy="8138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87852" y="1832609"/>
              <a:ext cx="862572" cy="8138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42348" y="1832609"/>
              <a:ext cx="684275" cy="8138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18548" y="1832609"/>
              <a:ext cx="862583" cy="8138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55179" y="2524506"/>
              <a:ext cx="4565903" cy="3489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8020" y="2208276"/>
              <a:ext cx="4840223" cy="8138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11005" y="2482596"/>
              <a:ext cx="1255013" cy="8138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48165" y="2798826"/>
              <a:ext cx="980694" cy="3489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23937" y="3449573"/>
              <a:ext cx="4628386" cy="3489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86778" y="3133344"/>
              <a:ext cx="4902707" cy="8138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38856" y="3407664"/>
              <a:ext cx="735317" cy="8138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76004" y="3723894"/>
              <a:ext cx="524243" cy="3489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66098" y="3407664"/>
              <a:ext cx="671321" cy="81381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939800" y="1773173"/>
            <a:ext cx="6105133" cy="4403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3545" marR="6483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Пилипенко Наталия </a:t>
            </a:r>
            <a:r>
              <a:rPr sz="1800" b="1" spc="-10" dirty="0" err="1">
                <a:solidFill>
                  <a:srgbClr val="00AF50"/>
                </a:solidFill>
                <a:latin typeface="Arial"/>
                <a:cs typeface="Arial"/>
              </a:rPr>
              <a:t>Ивановна</a:t>
            </a:r>
            <a:r>
              <a:rPr sz="18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49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u="heavy" spc="-5" dirty="0" smtClean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1"/>
              </a:rPr>
              <a:t>yshilka@mail.ru</a:t>
            </a:r>
            <a:endParaRPr sz="1800" dirty="0" smtClean="0">
              <a:latin typeface="Arial"/>
              <a:cs typeface="Arial"/>
            </a:endParaRPr>
          </a:p>
          <a:p>
            <a:pPr marL="1037590" algn="ctr">
              <a:lnSpc>
                <a:spcPct val="100000"/>
              </a:lnSpc>
              <a:spcBef>
                <a:spcPts val="795"/>
              </a:spcBef>
            </a:pPr>
            <a:r>
              <a:rPr sz="1800" b="1" dirty="0" smtClean="0">
                <a:solidFill>
                  <a:srgbClr val="00AF50"/>
                </a:solidFill>
                <a:latin typeface="Arial"/>
                <a:cs typeface="Arial"/>
              </a:rPr>
              <a:t>8</a:t>
            </a:r>
            <a:r>
              <a:rPr sz="1800" b="1" spc="-25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00AF50"/>
                </a:solidFill>
                <a:latin typeface="Arial"/>
                <a:cs typeface="Arial"/>
              </a:rPr>
              <a:t>926</a:t>
            </a:r>
            <a:r>
              <a:rPr sz="1800" b="1" spc="-30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5" dirty="0" smtClean="0">
                <a:solidFill>
                  <a:srgbClr val="00AF50"/>
                </a:solidFill>
                <a:latin typeface="Arial"/>
                <a:cs typeface="Arial"/>
              </a:rPr>
              <a:t>332-19-65</a:t>
            </a:r>
            <a:endParaRPr sz="1800" dirty="0" smtClean="0">
              <a:latin typeface="Arial"/>
              <a:cs typeface="Arial"/>
            </a:endParaRPr>
          </a:p>
          <a:p>
            <a:pPr marL="1295400" marR="248920" algn="ctr">
              <a:lnSpc>
                <a:spcPct val="100000"/>
              </a:lnSpc>
              <a:spcBef>
                <a:spcPts val="800"/>
              </a:spcBef>
            </a:pPr>
            <a:r>
              <a:rPr sz="1800" b="1" u="heavy" spc="-5" dirty="0" smtClean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h</a:t>
            </a:r>
            <a:r>
              <a:rPr sz="1800" b="1" u="heavy" dirty="0" smtClean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tt</a:t>
            </a:r>
            <a:r>
              <a:rPr sz="1800" b="1" u="heavy" spc="-5" dirty="0" smtClean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p</a:t>
            </a:r>
            <a:r>
              <a:rPr sz="1800" b="1" u="heavy" dirty="0" smtClean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s</a:t>
            </a:r>
            <a:r>
              <a:rPr sz="1800" b="1" u="heavy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:</a:t>
            </a:r>
            <a:r>
              <a:rPr sz="1800" b="1" u="heavy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//ww</a:t>
            </a:r>
            <a:r>
              <a:rPr sz="1800" b="1" u="heavy" spc="-7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w</a:t>
            </a:r>
            <a:r>
              <a:rPr sz="1800" b="1" u="heavy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.in</a:t>
            </a:r>
            <a:r>
              <a:rPr sz="1800" b="1" u="heavy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sta</a:t>
            </a:r>
            <a:r>
              <a:rPr sz="1800" b="1" u="heavy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g</a:t>
            </a:r>
            <a:r>
              <a:rPr sz="1800" b="1" u="heavy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ram</a:t>
            </a:r>
            <a:r>
              <a:rPr sz="1800" b="1" u="heavy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.</a:t>
            </a:r>
            <a:r>
              <a:rPr sz="1800" b="1" u="heavy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c</a:t>
            </a:r>
            <a:r>
              <a:rPr sz="1800" b="1" u="heavy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o</a:t>
            </a:r>
            <a:r>
              <a:rPr sz="1800" b="1" u="heavy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m</a:t>
            </a:r>
            <a:r>
              <a:rPr sz="1800" b="1" u="heavy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/</a:t>
            </a:r>
            <a:r>
              <a:rPr sz="1800" b="1" u="heavy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v</a:t>
            </a:r>
            <a:r>
              <a:rPr sz="1800" b="1" u="heavy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olun</a:t>
            </a:r>
            <a:r>
              <a:rPr sz="1800" b="1" u="heavy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terfry </a:t>
            </a:r>
            <a:r>
              <a:rPr sz="1800" b="1" dirty="0">
                <a:solidFill>
                  <a:srgbClr val="0080FF"/>
                </a:solidFill>
                <a:latin typeface="Arial"/>
                <a:cs typeface="Arial"/>
                <a:hlinkClick r:id="rId22"/>
              </a:rPr>
              <a:t> </a:t>
            </a:r>
            <a:r>
              <a:rPr sz="1800" b="1" u="heavy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azino/</a:t>
            </a:r>
            <a:endParaRPr sz="1800" dirty="0">
              <a:latin typeface="Arial"/>
              <a:cs typeface="Arial"/>
            </a:endParaRPr>
          </a:p>
          <a:p>
            <a:pPr marL="1038860" algn="ctr">
              <a:lnSpc>
                <a:spcPct val="100000"/>
              </a:lnSpc>
            </a:pPr>
            <a:r>
              <a:rPr sz="1800" b="1" u="heavy" spc="-5" dirty="0" smtClean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3"/>
              </a:rPr>
              <a:t>https</a:t>
            </a:r>
            <a:r>
              <a:rPr sz="1800" b="1" u="heavy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3"/>
              </a:rPr>
              <a:t>://www.instagram.com/pilipenko57</a:t>
            </a:r>
            <a:endParaRPr sz="1800" dirty="0">
              <a:latin typeface="Arial"/>
              <a:cs typeface="Arial"/>
            </a:endParaRPr>
          </a:p>
          <a:p>
            <a:pPr marL="1037590" algn="ctr">
              <a:lnSpc>
                <a:spcPct val="100000"/>
              </a:lnSpc>
            </a:pPr>
            <a:r>
              <a:rPr sz="1800" b="1" u="heavy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3"/>
              </a:rPr>
              <a:t>5</a:t>
            </a:r>
            <a:r>
              <a:rPr sz="1800" i="1" u="heavy" dirty="0" smtClean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3"/>
              </a:rPr>
              <a:t>/</a:t>
            </a:r>
            <a:endParaRPr sz="2550" dirty="0">
              <a:latin typeface="Arial"/>
              <a:cs typeface="Arial"/>
            </a:endParaRPr>
          </a:p>
          <a:p>
            <a:pPr marL="60325">
              <a:lnSpc>
                <a:spcPct val="100000"/>
              </a:lnSpc>
            </a:pPr>
            <a:r>
              <a:rPr sz="2000" b="1" u="sng" spc="-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Candara"/>
                <a:cs typeface="Candara"/>
                <a:hlinkClick r:id="rId24"/>
              </a:rPr>
              <a:t>https://disk.yandex.ru/i/kKRcjSOmAT-diA</a:t>
            </a:r>
            <a:endParaRPr sz="2000" dirty="0">
              <a:latin typeface="Candara"/>
              <a:cs typeface="Candara"/>
            </a:endParaRPr>
          </a:p>
          <a:p>
            <a:pPr marL="60325" marR="5080">
              <a:lnSpc>
                <a:spcPct val="100000"/>
              </a:lnSpc>
              <a:spcBef>
                <a:spcPts val="70"/>
              </a:spcBef>
            </a:pPr>
            <a:r>
              <a:rPr sz="1800" b="1" u="sng" spc="14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h</a:t>
            </a:r>
            <a:r>
              <a:rPr sz="1800" b="1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t</a:t>
            </a:r>
            <a:r>
              <a:rPr sz="1800" b="1" spc="-315" dirty="0">
                <a:solidFill>
                  <a:srgbClr val="0080FF"/>
                </a:solidFill>
                <a:latin typeface="Arial"/>
                <a:cs typeface="Arial"/>
                <a:hlinkClick r:id="rId22"/>
              </a:rPr>
              <a:t> </a:t>
            </a:r>
            <a:r>
              <a:rPr sz="1800" b="1" u="sng" spc="18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t</a:t>
            </a:r>
            <a:r>
              <a:rPr sz="1800" b="1" u="sng" spc="14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p</a:t>
            </a:r>
            <a:r>
              <a:rPr sz="1800" b="1" u="sng" spc="-5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s</a:t>
            </a:r>
            <a:r>
              <a:rPr sz="1800" b="1" u="sng" spc="-13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:</a:t>
            </a:r>
            <a:r>
              <a:rPr sz="1800" b="1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/</a:t>
            </a:r>
            <a:r>
              <a:rPr sz="1800" b="1" spc="-295" dirty="0">
                <a:solidFill>
                  <a:srgbClr val="0080FF"/>
                </a:solidFill>
                <a:latin typeface="Arial"/>
                <a:cs typeface="Arial"/>
                <a:hlinkClick r:id="rId22"/>
              </a:rPr>
              <a:t> </a:t>
            </a:r>
            <a:r>
              <a:rPr sz="1800" b="1" u="sng" spc="204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/</a:t>
            </a:r>
            <a:r>
              <a:rPr sz="1800" b="1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w</a:t>
            </a:r>
            <a:r>
              <a:rPr sz="1800" b="1" u="sng" spc="-21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 </a:t>
            </a:r>
            <a:r>
              <a:rPr sz="1800" b="1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w</a:t>
            </a:r>
            <a:r>
              <a:rPr sz="1800" b="1" u="sng" spc="-21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 </a:t>
            </a:r>
            <a:r>
              <a:rPr sz="1800" b="1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w</a:t>
            </a:r>
            <a:r>
              <a:rPr sz="1800" b="1" u="sng" spc="-21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 </a:t>
            </a:r>
            <a:r>
              <a:rPr sz="1800" b="1" u="sng" spc="-3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.</a:t>
            </a:r>
            <a:r>
              <a:rPr sz="1800" b="1" u="sng" spc="3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i</a:t>
            </a:r>
            <a:r>
              <a:rPr sz="1800" b="1" u="sng" spc="14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n</a:t>
            </a:r>
            <a:r>
              <a:rPr sz="1800" b="1" u="sng" spc="-5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s</a:t>
            </a:r>
            <a:r>
              <a:rPr sz="1800" b="1" u="sng" spc="18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t</a:t>
            </a:r>
            <a:r>
              <a:rPr sz="1800" b="1" u="sng" spc="10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a</a:t>
            </a:r>
            <a:r>
              <a:rPr sz="1800" b="1" u="sng" spc="16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g</a:t>
            </a:r>
            <a:r>
              <a:rPr sz="1800" b="1" u="sng" spc="7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r</a:t>
            </a:r>
            <a:r>
              <a:rPr sz="1800" b="1" u="sng" spc="10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a</a:t>
            </a:r>
            <a:r>
              <a:rPr sz="1800" b="1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m</a:t>
            </a:r>
            <a:r>
              <a:rPr sz="1800" b="1" u="sng" spc="-21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 </a:t>
            </a:r>
            <a:r>
              <a:rPr sz="1800" b="1" u="sng" spc="-3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.</a:t>
            </a:r>
            <a:r>
              <a:rPr sz="1800" b="1" u="sng" spc="6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c</a:t>
            </a:r>
            <a:r>
              <a:rPr sz="1800" b="1" u="sng" spc="8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o</a:t>
            </a:r>
            <a:r>
              <a:rPr sz="1800" b="1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m</a:t>
            </a:r>
            <a:r>
              <a:rPr sz="1800" b="1" u="sng" spc="-21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 </a:t>
            </a:r>
            <a:r>
              <a:rPr sz="1800" b="1" u="sng" spc="204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/</a:t>
            </a:r>
            <a:r>
              <a:rPr sz="1800" b="1" u="sng" spc="7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v</a:t>
            </a:r>
            <a:r>
              <a:rPr sz="1800" b="1" u="sng" spc="8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o</a:t>
            </a:r>
            <a:r>
              <a:rPr sz="1800" b="1" u="sng" spc="3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l</a:t>
            </a:r>
            <a:r>
              <a:rPr sz="1800" b="1" u="sng" spc="13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u</a:t>
            </a:r>
            <a:r>
              <a:rPr sz="1800" b="1" u="sng" spc="14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n</a:t>
            </a:r>
            <a:r>
              <a:rPr sz="1800" b="1" u="sng" spc="18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t</a:t>
            </a:r>
            <a:r>
              <a:rPr sz="1800" b="1" u="sng" spc="13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e</a:t>
            </a:r>
            <a:r>
              <a:rPr sz="1800" b="1" u="sng" spc="7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r</a:t>
            </a:r>
            <a:r>
              <a:rPr sz="1800" b="1" u="sng" spc="9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f</a:t>
            </a:r>
            <a:r>
              <a:rPr sz="1800" b="1" u="sng" spc="7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ry</a:t>
            </a:r>
            <a:r>
              <a:rPr sz="1800" b="1" u="sng" spc="10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a</a:t>
            </a:r>
            <a:r>
              <a:rPr sz="1800" b="1" u="sng" spc="7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z</a:t>
            </a:r>
            <a:r>
              <a:rPr sz="1800" b="1" u="sng" spc="3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i</a:t>
            </a:r>
            <a:r>
              <a:rPr sz="1800" b="1" u="sng" spc="14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n</a:t>
            </a:r>
            <a:r>
              <a:rPr sz="1800" b="1" u="sng" spc="8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o</a:t>
            </a:r>
            <a:r>
              <a:rPr sz="1800" b="1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2"/>
              </a:rPr>
              <a:t>/ </a:t>
            </a:r>
            <a:r>
              <a:rPr sz="1800" b="1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b="1" u="sng" spc="8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5"/>
              </a:rPr>
              <a:t>http:/</a:t>
            </a:r>
            <a:r>
              <a:rPr sz="1800" b="1" spc="-285" dirty="0">
                <a:solidFill>
                  <a:srgbClr val="0080FF"/>
                </a:solidFill>
                <a:latin typeface="Arial"/>
                <a:cs typeface="Arial"/>
                <a:hlinkClick r:id="rId25"/>
              </a:rPr>
              <a:t> </a:t>
            </a:r>
            <a:r>
              <a:rPr sz="1800" b="1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5"/>
              </a:rPr>
              <a:t>/</a:t>
            </a:r>
            <a:r>
              <a:rPr sz="1800" b="1" spc="-285" dirty="0">
                <a:solidFill>
                  <a:srgbClr val="0080FF"/>
                </a:solidFill>
                <a:latin typeface="Arial"/>
                <a:cs typeface="Arial"/>
                <a:hlinkClick r:id="rId25"/>
              </a:rPr>
              <a:t> </a:t>
            </a:r>
            <a:r>
              <a:rPr sz="1800" b="1" u="sng" spc="7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5"/>
              </a:rPr>
              <a:t>infryazino.ru/novost</a:t>
            </a:r>
            <a:r>
              <a:rPr sz="1800" b="1" spc="-305" dirty="0">
                <a:solidFill>
                  <a:srgbClr val="0080FF"/>
                </a:solidFill>
                <a:latin typeface="Arial"/>
                <a:cs typeface="Arial"/>
                <a:hlinkClick r:id="rId25"/>
              </a:rPr>
              <a:t> </a:t>
            </a:r>
            <a:r>
              <a:rPr sz="1800" b="1" u="sng" spc="8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5"/>
              </a:rPr>
              <a:t>i/nash_gorod/volonty </a:t>
            </a:r>
            <a:r>
              <a:rPr sz="1800" b="1" spc="-484" dirty="0">
                <a:solidFill>
                  <a:srgbClr val="0080FF"/>
                </a:solidFill>
                <a:latin typeface="Arial"/>
                <a:cs typeface="Arial"/>
                <a:hlinkClick r:id="rId25"/>
              </a:rPr>
              <a:t> </a:t>
            </a:r>
            <a:r>
              <a:rPr sz="1800" b="1" u="sng" spc="8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5"/>
              </a:rPr>
              <a:t>ory-fryazinskogo-liceya-otm </a:t>
            </a:r>
            <a:r>
              <a:rPr sz="1800" b="1" u="sng" spc="6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5"/>
              </a:rPr>
              <a:t>et</a:t>
            </a:r>
            <a:r>
              <a:rPr sz="1800" b="1" spc="65" dirty="0">
                <a:solidFill>
                  <a:srgbClr val="0080FF"/>
                </a:solidFill>
                <a:latin typeface="Arial"/>
                <a:cs typeface="Arial"/>
                <a:hlinkClick r:id="rId25"/>
              </a:rPr>
              <a:t> </a:t>
            </a:r>
            <a:r>
              <a:rPr sz="1800" b="1" u="sng" spc="7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5"/>
              </a:rPr>
              <a:t>ili-pervuyu- </a:t>
            </a:r>
            <a:r>
              <a:rPr sz="1800" b="1" spc="80" dirty="0">
                <a:solidFill>
                  <a:srgbClr val="0080FF"/>
                </a:solidFill>
                <a:latin typeface="Arial"/>
                <a:cs typeface="Arial"/>
                <a:hlinkClick r:id="rId25"/>
              </a:rPr>
              <a:t> </a:t>
            </a:r>
            <a:r>
              <a:rPr sz="1800" b="1" u="sng" spc="8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5"/>
              </a:rPr>
              <a:t>godovshchinu-svoego-dvizheniya</a:t>
            </a:r>
            <a:endParaRPr sz="1800" dirty="0">
              <a:latin typeface="Arial"/>
              <a:cs typeface="Arial"/>
            </a:endParaRPr>
          </a:p>
          <a:p>
            <a:pPr marL="60325">
              <a:lnSpc>
                <a:spcPct val="100000"/>
              </a:lnSpc>
            </a:pPr>
            <a:r>
              <a:rPr sz="1800" b="1" u="sng" spc="7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6"/>
              </a:rPr>
              <a:t>ht</a:t>
            </a:r>
            <a:r>
              <a:rPr sz="1800" b="1" spc="-315" dirty="0">
                <a:solidFill>
                  <a:srgbClr val="0080FF"/>
                </a:solidFill>
                <a:latin typeface="Arial"/>
                <a:cs typeface="Arial"/>
                <a:hlinkClick r:id="rId26"/>
              </a:rPr>
              <a:t> </a:t>
            </a:r>
            <a:r>
              <a:rPr sz="1800" b="1" u="sng" spc="2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6"/>
              </a:rPr>
              <a:t>tps:/</a:t>
            </a:r>
            <a:r>
              <a:rPr sz="1800" b="1" spc="-295" dirty="0">
                <a:solidFill>
                  <a:srgbClr val="0080FF"/>
                </a:solidFill>
                <a:latin typeface="Arial"/>
                <a:cs typeface="Arial"/>
                <a:hlinkClick r:id="rId26"/>
              </a:rPr>
              <a:t> </a:t>
            </a:r>
            <a:r>
              <a:rPr sz="1800" b="1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6"/>
              </a:rPr>
              <a:t>/</a:t>
            </a:r>
            <a:r>
              <a:rPr sz="1800" b="1" spc="-295" dirty="0">
                <a:solidFill>
                  <a:srgbClr val="0080FF"/>
                </a:solidFill>
                <a:latin typeface="Arial"/>
                <a:cs typeface="Arial"/>
                <a:hlinkClick r:id="rId26"/>
              </a:rPr>
              <a:t> </a:t>
            </a:r>
            <a:r>
              <a:rPr sz="1800" b="1" u="sng" spc="7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6"/>
              </a:rPr>
              <a:t>licefryaz.edum</a:t>
            </a:r>
            <a:r>
              <a:rPr sz="1800" b="1" u="sng" spc="-21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6"/>
              </a:rPr>
              <a:t> </a:t>
            </a:r>
            <a:r>
              <a:rPr sz="1800" b="1" u="sng" spc="7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6"/>
              </a:rPr>
              <a:t>sko.ru/act</a:t>
            </a:r>
            <a:r>
              <a:rPr sz="1800" b="1" spc="-315" dirty="0">
                <a:solidFill>
                  <a:srgbClr val="0080FF"/>
                </a:solidFill>
                <a:latin typeface="Arial"/>
                <a:cs typeface="Arial"/>
                <a:hlinkClick r:id="rId26"/>
              </a:rPr>
              <a:t> </a:t>
            </a:r>
            <a:r>
              <a:rPr sz="1800" b="1" u="sng" spc="9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6"/>
              </a:rPr>
              <a:t>ivity/volunteer</a:t>
            </a:r>
            <a:endParaRPr sz="1800" dirty="0">
              <a:latin typeface="Arial"/>
              <a:cs typeface="Arial"/>
            </a:endParaRPr>
          </a:p>
          <a:p>
            <a:pPr marL="60325">
              <a:lnSpc>
                <a:spcPct val="100000"/>
              </a:lnSpc>
            </a:pPr>
            <a:r>
              <a:rPr sz="1600" b="1" u="sng" spc="12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h</a:t>
            </a:r>
            <a:r>
              <a:rPr sz="1600" b="1" u="sng" spc="16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tt</a:t>
            </a:r>
            <a:r>
              <a:rPr sz="1600" b="1" u="sng" spc="12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p</a:t>
            </a:r>
            <a:r>
              <a:rPr sz="1600" b="1" u="sng" spc="-4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s</a:t>
            </a:r>
            <a:r>
              <a:rPr sz="1600" b="1" u="sng" spc="-114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:</a:t>
            </a:r>
            <a:r>
              <a:rPr sz="1600" b="1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/</a:t>
            </a:r>
            <a:r>
              <a:rPr sz="1600" b="1" spc="-260" dirty="0">
                <a:solidFill>
                  <a:srgbClr val="0080FF"/>
                </a:solidFill>
                <a:latin typeface="Arial"/>
                <a:cs typeface="Arial"/>
                <a:hlinkClick r:id="rId27"/>
              </a:rPr>
              <a:t> </a:t>
            </a:r>
            <a:r>
              <a:rPr sz="1600" b="1" u="sng" spc="18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/</a:t>
            </a:r>
            <a:r>
              <a:rPr sz="1600" b="1" u="sng" spc="13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d</a:t>
            </a:r>
            <a:r>
              <a:rPr sz="1600" b="1" u="sng" spc="3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i</a:t>
            </a:r>
            <a:r>
              <a:rPr sz="1600" b="1" u="sng" spc="-4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s</a:t>
            </a:r>
            <a:r>
              <a:rPr sz="1600" b="1" u="sng" spc="16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k</a:t>
            </a:r>
            <a:r>
              <a:rPr sz="1600" b="1" u="sng" spc="-2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.</a:t>
            </a:r>
            <a:r>
              <a:rPr sz="1600" b="1" u="sng" spc="6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y</a:t>
            </a:r>
            <a:r>
              <a:rPr sz="1600" b="1" u="sng" spc="9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a</a:t>
            </a:r>
            <a:r>
              <a:rPr sz="1600" b="1" u="sng" spc="12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n</a:t>
            </a:r>
            <a:r>
              <a:rPr sz="1600" b="1" u="sng" spc="13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d</a:t>
            </a:r>
            <a:r>
              <a:rPr sz="1600" b="1" u="sng" spc="114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e</a:t>
            </a:r>
            <a:r>
              <a:rPr sz="1600" b="1" u="sng" spc="6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x</a:t>
            </a:r>
            <a:r>
              <a:rPr sz="1600" b="1" u="sng" spc="-2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.</a:t>
            </a:r>
            <a:r>
              <a:rPr sz="1600" b="1" u="sng" spc="6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r</a:t>
            </a:r>
            <a:r>
              <a:rPr sz="1600" b="1" u="sng" spc="114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u</a:t>
            </a:r>
            <a:r>
              <a:rPr sz="1600" b="1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/</a:t>
            </a:r>
            <a:r>
              <a:rPr sz="1600" b="1" spc="-260" dirty="0">
                <a:solidFill>
                  <a:srgbClr val="0080FF"/>
                </a:solidFill>
                <a:latin typeface="Arial"/>
                <a:cs typeface="Arial"/>
                <a:hlinkClick r:id="rId27"/>
              </a:rPr>
              <a:t> </a:t>
            </a:r>
            <a:r>
              <a:rPr sz="1600" b="1" u="sng" spc="3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i</a:t>
            </a:r>
            <a:r>
              <a:rPr sz="1600" b="1" u="sng" spc="18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/</a:t>
            </a:r>
            <a:r>
              <a:rPr sz="1600" b="1" u="sng" spc="6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5</a:t>
            </a:r>
            <a:r>
              <a:rPr sz="1600" b="1" u="sng" spc="1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YY</a:t>
            </a:r>
            <a:r>
              <a:rPr sz="1600" b="1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W</a:t>
            </a:r>
            <a:r>
              <a:rPr sz="1600" b="1" u="sng" spc="-9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 </a:t>
            </a:r>
            <a:r>
              <a:rPr sz="1600" b="1" u="sng" spc="3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l</a:t>
            </a:r>
            <a:r>
              <a:rPr sz="1600" b="1" u="sng" spc="-1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L</a:t>
            </a:r>
            <a:r>
              <a:rPr sz="1600" b="1" u="sng" spc="3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l</a:t>
            </a:r>
            <a:r>
              <a:rPr sz="1600" b="1" u="sng" spc="13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N</a:t>
            </a:r>
            <a:r>
              <a:rPr sz="1600" b="1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m</a:t>
            </a:r>
            <a:r>
              <a:rPr sz="1600" b="1" u="sng" spc="-19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 </a:t>
            </a:r>
            <a:r>
              <a:rPr sz="1600" b="1" u="sng" spc="1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Y</a:t>
            </a:r>
            <a:r>
              <a:rPr sz="1600" b="1" u="sng" spc="12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p</a:t>
            </a:r>
            <a:r>
              <a:rPr sz="1600" b="1" u="sng" spc="65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y</a:t>
            </a:r>
            <a:r>
              <a:rPr sz="1600" b="1" u="sng" spc="-4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s</a:t>
            </a:r>
            <a:r>
              <a:rPr sz="1600" b="1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27"/>
              </a:rPr>
              <a:t>Q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000" spc="-5" dirty="0">
                <a:solidFill>
                  <a:srgbClr val="063D86"/>
                </a:solidFill>
                <a:latin typeface="Candara"/>
                <a:cs typeface="Candara"/>
              </a:rPr>
              <a:t>19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983" y="1984641"/>
            <a:ext cx="1479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30B6FC"/>
                </a:solidFill>
                <a:latin typeface="Candara"/>
                <a:cs typeface="Candara"/>
              </a:rPr>
              <a:t>1</a:t>
            </a:r>
            <a:r>
              <a:rPr sz="1600" dirty="0">
                <a:solidFill>
                  <a:srgbClr val="30B6FC"/>
                </a:solidFill>
                <a:latin typeface="Candara"/>
                <a:cs typeface="Candara"/>
              </a:rPr>
              <a:t>.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8374" y="1984641"/>
            <a:ext cx="9848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ndara"/>
                <a:cs typeface="Candara"/>
              </a:rPr>
              <a:t>Аннотация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983" y="2399077"/>
            <a:ext cx="1708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30B6FC"/>
                </a:solidFill>
                <a:latin typeface="Candara"/>
                <a:cs typeface="Candara"/>
              </a:rPr>
              <a:t>2.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8315" y="2399077"/>
            <a:ext cx="59537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ndara"/>
                <a:cs typeface="Candara"/>
              </a:rPr>
              <a:t>Вступление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–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создание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команды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добровольцев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«Чистые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сердцем»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372" y="2691847"/>
            <a:ext cx="11376660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5715" indent="-514350">
              <a:lnSpc>
                <a:spcPct val="150000"/>
              </a:lnSpc>
              <a:spcBef>
                <a:spcPts val="100"/>
              </a:spcBef>
              <a:buClr>
                <a:srgbClr val="30B6FC"/>
              </a:buClr>
              <a:buAutoNum type="arabicPeriod" startAt="3"/>
              <a:tabLst>
                <a:tab pos="527050" algn="l"/>
                <a:tab pos="527685" algn="l"/>
                <a:tab pos="1164590" algn="l"/>
                <a:tab pos="1356995" algn="l"/>
                <a:tab pos="3417570" algn="l"/>
                <a:tab pos="5421630" algn="l"/>
                <a:tab pos="6485890" algn="l"/>
                <a:tab pos="7030084" algn="l"/>
                <a:tab pos="7641590" algn="l"/>
                <a:tab pos="8455025" algn="l"/>
                <a:tab pos="8909050" algn="l"/>
                <a:tab pos="9565640" algn="l"/>
                <a:tab pos="10657840" algn="l"/>
                <a:tab pos="10901680" algn="l"/>
              </a:tabLst>
            </a:pPr>
            <a:r>
              <a:rPr sz="1600" dirty="0">
                <a:latin typeface="Candara"/>
                <a:cs typeface="Candara"/>
              </a:rPr>
              <a:t>Г</a:t>
            </a:r>
            <a:r>
              <a:rPr sz="1600" spc="-5" dirty="0">
                <a:latin typeface="Candara"/>
                <a:cs typeface="Candara"/>
              </a:rPr>
              <a:t>лав</a:t>
            </a:r>
            <a:r>
              <a:rPr sz="1600" dirty="0">
                <a:latin typeface="Candara"/>
                <a:cs typeface="Candara"/>
              </a:rPr>
              <a:t>а	I	</a:t>
            </a:r>
            <a:r>
              <a:rPr sz="1600" spc="-5" dirty="0">
                <a:latin typeface="Candara"/>
                <a:cs typeface="Candara"/>
              </a:rPr>
              <a:t>«</a:t>
            </a:r>
            <a:r>
              <a:rPr sz="1600" dirty="0">
                <a:latin typeface="Candara"/>
                <a:cs typeface="Candara"/>
              </a:rPr>
              <a:t>Ме</a:t>
            </a:r>
            <a:r>
              <a:rPr sz="1600" spc="-5" dirty="0">
                <a:latin typeface="Candara"/>
                <a:cs typeface="Candara"/>
              </a:rPr>
              <a:t>жму</a:t>
            </a:r>
            <a:r>
              <a:rPr sz="1600" spc="5" dirty="0">
                <a:latin typeface="Candara"/>
                <a:cs typeface="Candara"/>
              </a:rPr>
              <a:t>н</a:t>
            </a:r>
            <a:r>
              <a:rPr sz="1600" spc="-5" dirty="0">
                <a:latin typeface="Candara"/>
                <a:cs typeface="Candara"/>
              </a:rPr>
              <a:t>и</a:t>
            </a:r>
            <a:r>
              <a:rPr sz="1600" dirty="0">
                <a:latin typeface="Candara"/>
                <a:cs typeface="Candara"/>
              </a:rPr>
              <a:t>ц</a:t>
            </a:r>
            <a:r>
              <a:rPr sz="1600" spc="-5" dirty="0">
                <a:latin typeface="Candara"/>
                <a:cs typeface="Candara"/>
              </a:rPr>
              <a:t>и</a:t>
            </a:r>
            <a:r>
              <a:rPr sz="1600" dirty="0">
                <a:latin typeface="Candara"/>
                <a:cs typeface="Candara"/>
              </a:rPr>
              <a:t>па</a:t>
            </a:r>
            <a:r>
              <a:rPr sz="1600" spc="-5" dirty="0">
                <a:latin typeface="Candara"/>
                <a:cs typeface="Candara"/>
              </a:rPr>
              <a:t>л</a:t>
            </a:r>
            <a:r>
              <a:rPr sz="1600" dirty="0">
                <a:latin typeface="Candara"/>
                <a:cs typeface="Candara"/>
              </a:rPr>
              <a:t>ьн</a:t>
            </a:r>
            <a:r>
              <a:rPr sz="1600" spc="5" dirty="0">
                <a:latin typeface="Candara"/>
                <a:cs typeface="Candara"/>
              </a:rPr>
              <a:t>ы</a:t>
            </a:r>
            <a:r>
              <a:rPr sz="1600" dirty="0">
                <a:latin typeface="Candara"/>
                <a:cs typeface="Candara"/>
              </a:rPr>
              <a:t>й	сп</a:t>
            </a:r>
            <a:r>
              <a:rPr sz="1600" spc="-5" dirty="0">
                <a:latin typeface="Candara"/>
                <a:cs typeface="Candara"/>
              </a:rPr>
              <a:t>ор</a:t>
            </a:r>
            <a:r>
              <a:rPr sz="1600" dirty="0">
                <a:latin typeface="Candara"/>
                <a:cs typeface="Candara"/>
              </a:rPr>
              <a:t>т</a:t>
            </a:r>
            <a:r>
              <a:rPr sz="1600" spc="-5" dirty="0">
                <a:latin typeface="Candara"/>
                <a:cs typeface="Candara"/>
              </a:rPr>
              <a:t>и</a:t>
            </a:r>
            <a:r>
              <a:rPr sz="1600" spc="5" dirty="0">
                <a:latin typeface="Candara"/>
                <a:cs typeface="Candara"/>
              </a:rPr>
              <a:t>вн</a:t>
            </a:r>
            <a:r>
              <a:rPr sz="1600" spc="-5" dirty="0">
                <a:latin typeface="Candara"/>
                <a:cs typeface="Candara"/>
              </a:rPr>
              <a:t>о-м</a:t>
            </a:r>
            <a:r>
              <a:rPr sz="1600" dirty="0">
                <a:latin typeface="Candara"/>
                <a:cs typeface="Candara"/>
              </a:rPr>
              <a:t>ас</a:t>
            </a:r>
            <a:r>
              <a:rPr sz="1600" spc="-5" dirty="0">
                <a:latin typeface="Candara"/>
                <a:cs typeface="Candara"/>
              </a:rPr>
              <a:t>сов</a:t>
            </a:r>
            <a:r>
              <a:rPr sz="1600" spc="5" dirty="0">
                <a:latin typeface="Candara"/>
                <a:cs typeface="Candara"/>
              </a:rPr>
              <a:t>ы</a:t>
            </a:r>
            <a:r>
              <a:rPr sz="1600" dirty="0">
                <a:latin typeface="Candara"/>
                <a:cs typeface="Candara"/>
              </a:rPr>
              <a:t>й	ф</a:t>
            </a:r>
            <a:r>
              <a:rPr sz="1600" spc="-5" dirty="0">
                <a:latin typeface="Candara"/>
                <a:cs typeface="Candara"/>
              </a:rPr>
              <a:t>е</a:t>
            </a:r>
            <a:r>
              <a:rPr sz="1600" dirty="0">
                <a:latin typeface="Candara"/>
                <a:cs typeface="Candara"/>
              </a:rPr>
              <a:t>ст</a:t>
            </a:r>
            <a:r>
              <a:rPr sz="1600" spc="-5" dirty="0">
                <a:latin typeface="Candara"/>
                <a:cs typeface="Candara"/>
              </a:rPr>
              <a:t>ив</a:t>
            </a:r>
            <a:r>
              <a:rPr sz="1600" dirty="0">
                <a:latin typeface="Candara"/>
                <a:cs typeface="Candara"/>
              </a:rPr>
              <a:t>аль	</a:t>
            </a:r>
            <a:r>
              <a:rPr sz="1600" spc="-5" dirty="0">
                <a:latin typeface="Candara"/>
                <a:cs typeface="Candara"/>
              </a:rPr>
              <a:t>«В</a:t>
            </a:r>
            <a:r>
              <a:rPr sz="1600" dirty="0">
                <a:latin typeface="Candara"/>
                <a:cs typeface="Candara"/>
              </a:rPr>
              <a:t>се	</a:t>
            </a:r>
            <a:r>
              <a:rPr sz="1600" spc="-5" dirty="0">
                <a:latin typeface="Candara"/>
                <a:cs typeface="Candara"/>
              </a:rPr>
              <a:t>лю</a:t>
            </a:r>
            <a:r>
              <a:rPr sz="1600" dirty="0">
                <a:latin typeface="Candara"/>
                <a:cs typeface="Candara"/>
              </a:rPr>
              <a:t>ди	ва</a:t>
            </a:r>
            <a:r>
              <a:rPr sz="1600" spc="5" dirty="0">
                <a:latin typeface="Candara"/>
                <a:cs typeface="Candara"/>
              </a:rPr>
              <a:t>ж</a:t>
            </a:r>
            <a:r>
              <a:rPr sz="1600" dirty="0">
                <a:latin typeface="Candara"/>
                <a:cs typeface="Candara"/>
              </a:rPr>
              <a:t>н</a:t>
            </a:r>
            <a:r>
              <a:rPr sz="1600" spc="-5" dirty="0">
                <a:latin typeface="Candara"/>
                <a:cs typeface="Candara"/>
              </a:rPr>
              <a:t>ы</a:t>
            </a:r>
            <a:r>
              <a:rPr sz="1600" dirty="0">
                <a:latin typeface="Candara"/>
                <a:cs typeface="Candara"/>
              </a:rPr>
              <a:t>»	</a:t>
            </a:r>
            <a:r>
              <a:rPr sz="1600" spc="-5" dirty="0">
                <a:latin typeface="Candara"/>
                <a:cs typeface="Candara"/>
              </a:rPr>
              <a:t>дл</a:t>
            </a:r>
            <a:r>
              <a:rPr sz="1600" dirty="0">
                <a:latin typeface="Candara"/>
                <a:cs typeface="Candara"/>
              </a:rPr>
              <a:t>я	</a:t>
            </a:r>
            <a:r>
              <a:rPr sz="1600" spc="-5" dirty="0">
                <a:latin typeface="Candara"/>
                <a:cs typeface="Candara"/>
              </a:rPr>
              <a:t>дете</a:t>
            </a:r>
            <a:r>
              <a:rPr sz="1600" dirty="0">
                <a:latin typeface="Candara"/>
                <a:cs typeface="Candara"/>
              </a:rPr>
              <a:t>й	</a:t>
            </a:r>
            <a:r>
              <a:rPr sz="1600" spc="-5" dirty="0">
                <a:latin typeface="Candara"/>
                <a:cs typeface="Candara"/>
              </a:rPr>
              <a:t>и</a:t>
            </a:r>
            <a:r>
              <a:rPr sz="1600" spc="5" dirty="0">
                <a:latin typeface="Candara"/>
                <a:cs typeface="Candara"/>
              </a:rPr>
              <a:t>н</a:t>
            </a:r>
            <a:r>
              <a:rPr sz="1600" spc="-5" dirty="0">
                <a:latin typeface="Candara"/>
                <a:cs typeface="Candara"/>
              </a:rPr>
              <a:t>в</a:t>
            </a:r>
            <a:r>
              <a:rPr sz="1600" spc="5" dirty="0">
                <a:latin typeface="Candara"/>
                <a:cs typeface="Candara"/>
              </a:rPr>
              <a:t>а</a:t>
            </a:r>
            <a:r>
              <a:rPr sz="1600" spc="-5" dirty="0">
                <a:latin typeface="Candara"/>
                <a:cs typeface="Candara"/>
              </a:rPr>
              <a:t>ли</a:t>
            </a:r>
            <a:r>
              <a:rPr sz="1600" dirty="0">
                <a:latin typeface="Candara"/>
                <a:cs typeface="Candara"/>
              </a:rPr>
              <a:t>д</a:t>
            </a:r>
            <a:r>
              <a:rPr sz="1600" spc="-5" dirty="0">
                <a:latin typeface="Candara"/>
                <a:cs typeface="Candara"/>
              </a:rPr>
              <a:t>о</a:t>
            </a:r>
            <a:r>
              <a:rPr sz="1600" dirty="0">
                <a:latin typeface="Candara"/>
                <a:cs typeface="Candara"/>
              </a:rPr>
              <a:t>в	и	</a:t>
            </a:r>
            <a:r>
              <a:rPr sz="1600" spc="-5" dirty="0">
                <a:latin typeface="Candara"/>
                <a:cs typeface="Candara"/>
              </a:rPr>
              <a:t>ОВ</a:t>
            </a:r>
            <a:r>
              <a:rPr sz="1600" dirty="0">
                <a:latin typeface="Candara"/>
                <a:cs typeface="Candara"/>
              </a:rPr>
              <a:t>З»  </a:t>
            </a:r>
            <a:r>
              <a:rPr sz="1600" spc="-5" dirty="0">
                <a:latin typeface="Candara"/>
                <a:cs typeface="Candara"/>
              </a:rPr>
              <a:t>(Актуальность проекта, Цель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проекта,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Задачи проекта)</a:t>
            </a:r>
            <a:endParaRPr sz="1600">
              <a:latin typeface="Candara"/>
              <a:cs typeface="Candara"/>
            </a:endParaRPr>
          </a:p>
          <a:p>
            <a:pPr marL="527050" indent="-514984">
              <a:lnSpc>
                <a:spcPct val="100000"/>
              </a:lnSpc>
              <a:spcBef>
                <a:spcPts val="1340"/>
              </a:spcBef>
              <a:buClr>
                <a:srgbClr val="30B6FC"/>
              </a:buClr>
              <a:buAutoNum type="arabicPeriod" startAt="3"/>
              <a:tabLst>
                <a:tab pos="527050" algn="l"/>
                <a:tab pos="527685" algn="l"/>
              </a:tabLst>
            </a:pPr>
            <a:r>
              <a:rPr sz="1600" spc="-5" dirty="0">
                <a:latin typeface="Candara"/>
                <a:cs typeface="Candara"/>
              </a:rPr>
              <a:t>Глава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II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«Сохранение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родного</a:t>
            </a:r>
            <a:r>
              <a:rPr sz="1600" spc="4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русского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языка: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от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учебного</a:t>
            </a:r>
            <a:r>
              <a:rPr sz="1600" spc="4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процесса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к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волонтерству»</a:t>
            </a:r>
            <a:r>
              <a:rPr sz="1600" spc="4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(Актуальность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проекта)</a:t>
            </a:r>
            <a:endParaRPr sz="1600">
              <a:latin typeface="Candara"/>
              <a:cs typeface="Candara"/>
            </a:endParaRPr>
          </a:p>
          <a:p>
            <a:pPr marL="526415" marR="5080" indent="-514350">
              <a:lnSpc>
                <a:spcPct val="150000"/>
              </a:lnSpc>
              <a:spcBef>
                <a:spcPts val="385"/>
              </a:spcBef>
              <a:buClr>
                <a:srgbClr val="30B6FC"/>
              </a:buClr>
              <a:buAutoNum type="arabicPeriod" startAt="3"/>
              <a:tabLst>
                <a:tab pos="526415" algn="l"/>
                <a:tab pos="527050" algn="l"/>
                <a:tab pos="3590290" algn="l"/>
              </a:tabLst>
            </a:pPr>
            <a:r>
              <a:rPr sz="1600" spc="-5" dirty="0">
                <a:latin typeface="Candara"/>
                <a:cs typeface="Candara"/>
              </a:rPr>
              <a:t>Глава</a:t>
            </a:r>
            <a:r>
              <a:rPr sz="1600" spc="204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III</a:t>
            </a:r>
            <a:r>
              <a:rPr sz="1600" spc="204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«Межмуниципальный</a:t>
            </a:r>
            <a:r>
              <a:rPr sz="1600" spc="204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творческий</a:t>
            </a:r>
            <a:r>
              <a:rPr sz="1600" spc="21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Пасхальный</a:t>
            </a:r>
            <a:r>
              <a:rPr sz="1600" spc="2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фестиваль</a:t>
            </a:r>
            <a:r>
              <a:rPr sz="1600" spc="2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«Яичный</a:t>
            </a:r>
            <a:r>
              <a:rPr sz="1600" spc="21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переполох»</a:t>
            </a:r>
            <a:r>
              <a:rPr sz="1600" spc="2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для</a:t>
            </a:r>
            <a:r>
              <a:rPr sz="1600" spc="2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детей</a:t>
            </a:r>
            <a:r>
              <a:rPr sz="1600" spc="2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инвалидов</a:t>
            </a:r>
            <a:r>
              <a:rPr sz="1600" spc="21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и</a:t>
            </a:r>
            <a:r>
              <a:rPr sz="1600" spc="2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детей</a:t>
            </a:r>
            <a:r>
              <a:rPr sz="1600" spc="21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с </a:t>
            </a:r>
            <a:r>
              <a:rPr sz="1600" spc="-3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ограниченным</a:t>
            </a:r>
            <a:r>
              <a:rPr sz="1600" spc="5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возможностями	здоровья»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(Актуальность проекта, Цель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проекта,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Задачи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проекта)</a:t>
            </a:r>
            <a:endParaRPr sz="1600">
              <a:latin typeface="Candara"/>
              <a:cs typeface="Candara"/>
            </a:endParaRPr>
          </a:p>
          <a:p>
            <a:pPr marL="526415" indent="-514350">
              <a:lnSpc>
                <a:spcPct val="100000"/>
              </a:lnSpc>
              <a:spcBef>
                <a:spcPts val="1345"/>
              </a:spcBef>
              <a:buClr>
                <a:srgbClr val="30B6FC"/>
              </a:buClr>
              <a:buAutoNum type="arabicPeriod" startAt="3"/>
              <a:tabLst>
                <a:tab pos="526415" algn="l"/>
                <a:tab pos="527050" algn="l"/>
              </a:tabLst>
            </a:pPr>
            <a:r>
              <a:rPr sz="1600" spc="-5" dirty="0">
                <a:latin typeface="Candara"/>
                <a:cs typeface="Candara"/>
              </a:rPr>
              <a:t>Дорожная</a:t>
            </a:r>
            <a:r>
              <a:rPr sz="1600" spc="-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карта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372" y="5202877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30B6FC"/>
                </a:solidFill>
                <a:latin typeface="Candara"/>
                <a:cs typeface="Candara"/>
              </a:rPr>
              <a:t>7.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7704" y="5202877"/>
            <a:ext cx="22186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ndara"/>
                <a:cs typeface="Candara"/>
              </a:rPr>
              <a:t>Характеристика</a:t>
            </a:r>
            <a:r>
              <a:rPr sz="1600" spc="-4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проекта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372" y="5617312"/>
            <a:ext cx="3019425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indent="-51435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AutoNum type="arabicPeriod" startAt="8"/>
              <a:tabLst>
                <a:tab pos="526415" algn="l"/>
                <a:tab pos="527050" algn="l"/>
              </a:tabLst>
            </a:pPr>
            <a:r>
              <a:rPr sz="1600" spc="-5" dirty="0">
                <a:latin typeface="Candara"/>
                <a:cs typeface="Candara"/>
              </a:rPr>
              <a:t>Результаты</a:t>
            </a:r>
            <a:r>
              <a:rPr sz="1600" spc="-2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проекта</a:t>
            </a:r>
            <a:endParaRPr sz="1600">
              <a:latin typeface="Candara"/>
              <a:cs typeface="Candara"/>
            </a:endParaRPr>
          </a:p>
          <a:p>
            <a:pPr marL="526415" indent="-514350">
              <a:lnSpc>
                <a:spcPct val="100000"/>
              </a:lnSpc>
              <a:spcBef>
                <a:spcPts val="1345"/>
              </a:spcBef>
              <a:buClr>
                <a:srgbClr val="30B6FC"/>
              </a:buClr>
              <a:buAutoNum type="arabicPeriod" startAt="8"/>
              <a:tabLst>
                <a:tab pos="526415" algn="l"/>
                <a:tab pos="527050" algn="l"/>
              </a:tabLst>
            </a:pPr>
            <a:r>
              <a:rPr sz="1600" spc="-5" dirty="0">
                <a:latin typeface="Candara"/>
                <a:cs typeface="Candara"/>
              </a:rPr>
              <a:t>Призвание</a:t>
            </a:r>
            <a:r>
              <a:rPr sz="1600" dirty="0">
                <a:latin typeface="Candara"/>
                <a:cs typeface="Candara"/>
              </a:rPr>
              <a:t> и</a:t>
            </a:r>
            <a:r>
              <a:rPr sz="1600" spc="-5" dirty="0">
                <a:latin typeface="Candara"/>
                <a:cs typeface="Candara"/>
              </a:rPr>
              <a:t> вовлеченность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372" y="6446184"/>
            <a:ext cx="2597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30B6FC"/>
                </a:solidFill>
                <a:latin typeface="Candara"/>
                <a:cs typeface="Candara"/>
              </a:rPr>
              <a:t>1</a:t>
            </a:r>
            <a:r>
              <a:rPr sz="1600" dirty="0">
                <a:solidFill>
                  <a:srgbClr val="30B6FC"/>
                </a:solidFill>
                <a:latin typeface="Candara"/>
                <a:cs typeface="Candara"/>
              </a:rPr>
              <a:t>0.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8582" y="6446184"/>
            <a:ext cx="11036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ndara"/>
                <a:cs typeface="Candara"/>
              </a:rPr>
              <a:t>Заключение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53742" y="6335444"/>
            <a:ext cx="844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63D86"/>
                </a:solidFill>
                <a:latin typeface="Candara"/>
                <a:cs typeface="Candara"/>
              </a:rPr>
              <a:t>2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823585" y="648715"/>
            <a:ext cx="2543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Содержание</a:t>
            </a: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2183" y="249174"/>
            <a:ext cx="2660141" cy="22136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546" y="1256583"/>
            <a:ext cx="862945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ndara"/>
                <a:cs typeface="Candara"/>
              </a:rPr>
              <a:t>Проект</a:t>
            </a:r>
            <a:r>
              <a:rPr sz="1600" spc="42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«Все</a:t>
            </a:r>
            <a:r>
              <a:rPr sz="1600" spc="42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люди</a:t>
            </a:r>
            <a:r>
              <a:rPr sz="1600" spc="42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важны»,</a:t>
            </a:r>
            <a:r>
              <a:rPr sz="1600" spc="42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созданный</a:t>
            </a:r>
            <a:r>
              <a:rPr sz="1600" spc="4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командой</a:t>
            </a:r>
            <a:r>
              <a:rPr sz="1600" spc="425" dirty="0">
                <a:latin typeface="Candara"/>
                <a:cs typeface="Candara"/>
              </a:rPr>
              <a:t> </a:t>
            </a:r>
            <a:r>
              <a:rPr sz="1600" dirty="0" err="1">
                <a:latin typeface="Candara"/>
                <a:cs typeface="Candara"/>
              </a:rPr>
              <a:t>добровольцев</a:t>
            </a:r>
            <a:r>
              <a:rPr sz="1600" spc="425" dirty="0">
                <a:latin typeface="Candara"/>
                <a:cs typeface="Candara"/>
              </a:rPr>
              <a:t> </a:t>
            </a:r>
            <a:r>
              <a:rPr sz="1600" spc="-5" dirty="0" smtClean="0">
                <a:latin typeface="Candara"/>
                <a:cs typeface="Candara"/>
              </a:rPr>
              <a:t>М</a:t>
            </a:r>
            <a:r>
              <a:rPr lang="ru-RU" sz="1600" spc="-5" dirty="0" smtClean="0">
                <a:latin typeface="Candara"/>
                <a:cs typeface="Candara"/>
              </a:rPr>
              <a:t>БОО</a:t>
            </a:r>
            <a:r>
              <a:rPr sz="1600" spc="425" dirty="0" smtClean="0">
                <a:latin typeface="Candara"/>
                <a:cs typeface="Candara"/>
              </a:rPr>
              <a:t> </a:t>
            </a:r>
            <a:r>
              <a:rPr lang="ru-RU" sz="1600" spc="425" dirty="0" smtClean="0">
                <a:latin typeface="Candara"/>
                <a:cs typeface="Candara"/>
              </a:rPr>
              <a:t>"</a:t>
            </a:r>
            <a:r>
              <a:rPr sz="1600" spc="-5" dirty="0" err="1" smtClean="0">
                <a:latin typeface="Candara"/>
                <a:cs typeface="Candara"/>
              </a:rPr>
              <a:t>Лицей</a:t>
            </a:r>
            <a:r>
              <a:rPr lang="ru-RU" sz="1600" spc="-5" dirty="0" smtClean="0">
                <a:latin typeface="Candara"/>
                <a:cs typeface="Candara"/>
              </a:rPr>
              <a:t>"</a:t>
            </a:r>
            <a:r>
              <a:rPr sz="1600" spc="425" dirty="0" smtClean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г.Фрязино</a:t>
            </a:r>
            <a:endParaRPr sz="1600" dirty="0">
              <a:latin typeface="Candara"/>
              <a:cs typeface="Candara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Candara"/>
                <a:cs typeface="Candara"/>
              </a:rPr>
              <a:t>«Чистые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сердцем»</a:t>
            </a:r>
            <a:r>
              <a:rPr sz="1600" dirty="0">
                <a:latin typeface="Candara"/>
                <a:cs typeface="Candara"/>
              </a:rPr>
              <a:t> в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2018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году,</a:t>
            </a:r>
            <a:r>
              <a:rPr sz="1600" dirty="0">
                <a:latin typeface="Candara"/>
                <a:cs typeface="Candara"/>
              </a:rPr>
              <a:t> направлен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на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непрерывный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процесс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роста</a:t>
            </a:r>
            <a:r>
              <a:rPr sz="1600" dirty="0">
                <a:latin typeface="Candara"/>
                <a:cs typeface="Candara"/>
              </a:rPr>
              <a:t> общего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и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профессионального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потенциала</a:t>
            </a:r>
            <a:r>
              <a:rPr sz="1600" dirty="0">
                <a:latin typeface="Candara"/>
                <a:cs typeface="Candara"/>
              </a:rPr>
              <a:t> личности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в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соответствии</a:t>
            </a:r>
            <a:r>
              <a:rPr sz="1600" dirty="0">
                <a:latin typeface="Candara"/>
                <a:cs typeface="Candara"/>
              </a:rPr>
              <a:t> с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потребностями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общества</a:t>
            </a:r>
            <a:r>
              <a:rPr sz="1600" dirty="0">
                <a:latin typeface="Candara"/>
                <a:cs typeface="Candara"/>
              </a:rPr>
              <a:t> и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самого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человека.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Проект имеет</a:t>
            </a:r>
            <a:r>
              <a:rPr sz="1600" dirty="0">
                <a:latin typeface="Candara"/>
                <a:cs typeface="Candara"/>
              </a:rPr>
              <a:t> 3 </a:t>
            </a:r>
            <a:r>
              <a:rPr sz="1600" spc="-5" dirty="0">
                <a:latin typeface="Candara"/>
                <a:cs typeface="Candara"/>
              </a:rPr>
              <a:t>направления:</a:t>
            </a:r>
            <a:endParaRPr sz="16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547" y="2280567"/>
            <a:ext cx="1600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ndara"/>
                <a:cs typeface="Candara"/>
              </a:rPr>
              <a:t>•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140" y="2865701"/>
            <a:ext cx="1600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ndara"/>
                <a:cs typeface="Candara"/>
              </a:rPr>
              <a:t>•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7852" y="2232145"/>
            <a:ext cx="7051675" cy="207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marR="241300" indent="-152400">
              <a:lnSpc>
                <a:spcPct val="120000"/>
              </a:lnSpc>
              <a:spcBef>
                <a:spcPts val="100"/>
              </a:spcBef>
            </a:pPr>
            <a:r>
              <a:rPr sz="1600" dirty="0">
                <a:latin typeface="Candara"/>
                <a:cs typeface="Candara"/>
              </a:rPr>
              <a:t>по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работе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с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детьми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инвалидами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и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детьми</a:t>
            </a:r>
            <a:r>
              <a:rPr sz="1600" dirty="0">
                <a:latin typeface="Candara"/>
                <a:cs typeface="Candara"/>
              </a:rPr>
              <a:t> с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ограниченными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возможностями </a:t>
            </a:r>
            <a:r>
              <a:rPr sz="1600" spc="-3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здоровья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«Все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люди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важны»</a:t>
            </a:r>
            <a:endParaRPr sz="1600">
              <a:latin typeface="Candara"/>
              <a:cs typeface="Candara"/>
            </a:endParaRPr>
          </a:p>
          <a:p>
            <a:pPr marL="165100" marR="5080" indent="-152400">
              <a:lnSpc>
                <a:spcPct val="120000"/>
              </a:lnSpc>
            </a:pPr>
            <a:r>
              <a:rPr sz="1600" dirty="0">
                <a:latin typeface="Candara"/>
                <a:cs typeface="Candara"/>
              </a:rPr>
              <a:t>по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работе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с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детьми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мигрантами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«Сохранение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родного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языка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как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одна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из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задач </a:t>
            </a:r>
            <a:r>
              <a:rPr sz="1600" spc="-3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социализации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молодежи: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от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учебного</a:t>
            </a:r>
            <a:r>
              <a:rPr sz="1600" spc="4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процесса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к</a:t>
            </a:r>
            <a:r>
              <a:rPr sz="1600" spc="-5" dirty="0">
                <a:latin typeface="Candara"/>
                <a:cs typeface="Candara"/>
              </a:rPr>
              <a:t> волонтерству»</a:t>
            </a:r>
            <a:endParaRPr sz="1600">
              <a:latin typeface="Candara"/>
              <a:cs typeface="Candara"/>
            </a:endParaRPr>
          </a:p>
          <a:p>
            <a:pPr marL="164465" marR="39370" indent="-152400">
              <a:lnSpc>
                <a:spcPct val="120000"/>
              </a:lnSpc>
            </a:pPr>
            <a:r>
              <a:rPr sz="1600" dirty="0">
                <a:latin typeface="Candara"/>
                <a:cs typeface="Candara"/>
              </a:rPr>
              <a:t>по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формированию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в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светской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школе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у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обучающихся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интерес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к </a:t>
            </a:r>
            <a:r>
              <a:rPr sz="1600" spc="-5" dirty="0">
                <a:latin typeface="Candara"/>
                <a:cs typeface="Candara"/>
              </a:rPr>
              <a:t>родному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и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неродному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русскому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языку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через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православную</a:t>
            </a:r>
            <a:r>
              <a:rPr sz="1600" spc="4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литературу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и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православные </a:t>
            </a:r>
            <a:r>
              <a:rPr sz="1600" spc="-3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праздники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«Яичный переполох»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530" y="3450835"/>
            <a:ext cx="1600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ndara"/>
                <a:cs typeface="Candara"/>
              </a:rPr>
              <a:t>•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723" y="4328535"/>
            <a:ext cx="8228330" cy="227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ndara"/>
                <a:cs typeface="Candara"/>
              </a:rPr>
              <a:t>"Все люди </a:t>
            </a:r>
            <a:r>
              <a:rPr sz="1600" dirty="0">
                <a:latin typeface="Candara"/>
                <a:cs typeface="Candara"/>
              </a:rPr>
              <a:t>важны" - название нашего </a:t>
            </a:r>
            <a:r>
              <a:rPr sz="1600" spc="-5" dirty="0">
                <a:latin typeface="Candara"/>
                <a:cs typeface="Candara"/>
              </a:rPr>
              <a:t>проекта. Таким </a:t>
            </a:r>
            <a:r>
              <a:rPr sz="1600" dirty="0">
                <a:latin typeface="Candara"/>
                <a:cs typeface="Candara"/>
              </a:rPr>
              <a:t>названием </a:t>
            </a:r>
            <a:r>
              <a:rPr sz="1600" spc="-5" dirty="0">
                <a:latin typeface="Candara"/>
                <a:cs typeface="Candara"/>
              </a:rPr>
              <a:t>мы хотим сказать, что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перед </a:t>
            </a:r>
            <a:r>
              <a:rPr sz="1600" dirty="0">
                <a:latin typeface="Candara"/>
                <a:cs typeface="Candara"/>
              </a:rPr>
              <a:t>Богом </a:t>
            </a:r>
            <a:r>
              <a:rPr sz="1600" spc="-5" dirty="0">
                <a:latin typeface="Candara"/>
                <a:cs typeface="Candara"/>
              </a:rPr>
              <a:t>мы все </a:t>
            </a:r>
            <a:r>
              <a:rPr sz="1600" dirty="0">
                <a:latin typeface="Candara"/>
                <a:cs typeface="Candara"/>
              </a:rPr>
              <a:t>равны и </a:t>
            </a:r>
            <a:r>
              <a:rPr sz="1600" spc="-5" dirty="0">
                <a:latin typeface="Candara"/>
                <a:cs typeface="Candara"/>
              </a:rPr>
              <a:t>мы все друг другу </a:t>
            </a:r>
            <a:r>
              <a:rPr sz="1600" dirty="0">
                <a:latin typeface="Candara"/>
                <a:cs typeface="Candara"/>
              </a:rPr>
              <a:t>нужны. Мы </a:t>
            </a:r>
            <a:r>
              <a:rPr sz="1600" spc="-5" dirty="0">
                <a:latin typeface="Candara"/>
                <a:cs typeface="Candara"/>
              </a:rPr>
              <a:t>(добровольцы) помогаем детям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мигрантам адаптироваться </a:t>
            </a:r>
            <a:r>
              <a:rPr sz="1600" dirty="0">
                <a:latin typeface="Candara"/>
                <a:cs typeface="Candara"/>
              </a:rPr>
              <a:t>в </a:t>
            </a:r>
            <a:r>
              <a:rPr sz="1600" spc="-5" dirty="0">
                <a:latin typeface="Candara"/>
                <a:cs typeface="Candara"/>
              </a:rPr>
              <a:t>российской </a:t>
            </a:r>
            <a:r>
              <a:rPr sz="1600" dirty="0">
                <a:latin typeface="Candara"/>
                <a:cs typeface="Candara"/>
              </a:rPr>
              <a:t>школе, </a:t>
            </a:r>
            <a:r>
              <a:rPr sz="1600" spc="-5" dirty="0">
                <a:latin typeface="Candara"/>
                <a:cs typeface="Candara"/>
              </a:rPr>
              <a:t>детям инвалидам включаться </a:t>
            </a:r>
            <a:r>
              <a:rPr sz="1600" dirty="0">
                <a:latin typeface="Candara"/>
                <a:cs typeface="Candara"/>
              </a:rPr>
              <a:t>в </a:t>
            </a:r>
            <a:r>
              <a:rPr sz="1600" spc="-5" dirty="0">
                <a:latin typeface="Candara"/>
                <a:cs typeface="Candara"/>
              </a:rPr>
              <a:t>социум, </a:t>
            </a:r>
            <a:r>
              <a:rPr sz="1600" dirty="0">
                <a:latin typeface="Candara"/>
                <a:cs typeface="Candara"/>
              </a:rPr>
              <a:t>а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они в свою </a:t>
            </a:r>
            <a:r>
              <a:rPr sz="1600" spc="-5" dirty="0">
                <a:latin typeface="Candara"/>
                <a:cs typeface="Candara"/>
              </a:rPr>
              <a:t>очередь </a:t>
            </a:r>
            <a:r>
              <a:rPr sz="1600" dirty="0">
                <a:latin typeface="Candara"/>
                <a:cs typeface="Candara"/>
              </a:rPr>
              <a:t>нас </a:t>
            </a:r>
            <a:r>
              <a:rPr sz="1600" spc="-5" dirty="0">
                <a:latin typeface="Candara"/>
                <a:cs typeface="Candara"/>
              </a:rPr>
              <a:t>учат добру, взаимопониманию, </a:t>
            </a:r>
            <a:r>
              <a:rPr sz="1600" dirty="0">
                <a:latin typeface="Candara"/>
                <a:cs typeface="Candara"/>
              </a:rPr>
              <a:t>уважению, </a:t>
            </a:r>
            <a:r>
              <a:rPr sz="1600" spc="-5" dirty="0">
                <a:latin typeface="Candara"/>
                <a:cs typeface="Candara"/>
              </a:rPr>
              <a:t>огромному усердию,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терпению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изучению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других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культур.</a:t>
            </a:r>
            <a:endParaRPr sz="1600" dirty="0">
              <a:latin typeface="Candara"/>
              <a:cs typeface="Candara"/>
            </a:endParaRPr>
          </a:p>
          <a:p>
            <a:pPr marL="38100" marR="30480" algn="just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Candara"/>
                <a:cs typeface="Candara"/>
              </a:rPr>
              <a:t>Проект был придуман командой </a:t>
            </a:r>
            <a:r>
              <a:rPr sz="1600" dirty="0" err="1">
                <a:latin typeface="Candara"/>
                <a:cs typeface="Candara"/>
              </a:rPr>
              <a:t>добровольцев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 smtClean="0">
                <a:latin typeface="Candara"/>
                <a:cs typeface="Candara"/>
              </a:rPr>
              <a:t>М</a:t>
            </a:r>
            <a:r>
              <a:rPr lang="ru-RU" sz="1600" spc="-5" dirty="0" smtClean="0">
                <a:latin typeface="Candara"/>
                <a:cs typeface="Candara"/>
              </a:rPr>
              <a:t>БОО</a:t>
            </a:r>
            <a:r>
              <a:rPr sz="1600" spc="-5" dirty="0" smtClean="0">
                <a:latin typeface="Candara"/>
                <a:cs typeface="Candara"/>
              </a:rPr>
              <a:t> </a:t>
            </a:r>
            <a:r>
              <a:rPr lang="ru-RU" sz="1600" spc="-5" dirty="0" smtClean="0">
                <a:latin typeface="Candara"/>
                <a:cs typeface="Candara"/>
              </a:rPr>
              <a:t>"</a:t>
            </a:r>
            <a:r>
              <a:rPr sz="1600" dirty="0" err="1" smtClean="0">
                <a:latin typeface="Candara"/>
                <a:cs typeface="Candara"/>
              </a:rPr>
              <a:t>Лицей</a:t>
            </a:r>
            <a:r>
              <a:rPr lang="ru-RU" sz="1600" dirty="0" smtClean="0">
                <a:latin typeface="Candara"/>
                <a:cs typeface="Candara"/>
              </a:rPr>
              <a:t>"</a:t>
            </a:r>
            <a:r>
              <a:rPr sz="1600" dirty="0" smtClean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г.Фрязино «Чистые сердцем».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Это </a:t>
            </a:r>
            <a:r>
              <a:rPr sz="1600" dirty="0">
                <a:latin typeface="Candara"/>
                <a:cs typeface="Candara"/>
              </a:rPr>
              <a:t>был </a:t>
            </a:r>
            <a:r>
              <a:rPr sz="1600" spc="-5" dirty="0">
                <a:latin typeface="Candara"/>
                <a:cs typeface="Candara"/>
              </a:rPr>
              <a:t>первый опыт </a:t>
            </a:r>
            <a:r>
              <a:rPr sz="1600" dirty="0">
                <a:latin typeface="Candara"/>
                <a:cs typeface="Candara"/>
              </a:rPr>
              <a:t>в нашей </a:t>
            </a:r>
            <a:r>
              <a:rPr sz="1600" spc="-5" dirty="0">
                <a:latin typeface="Candara"/>
                <a:cs typeface="Candara"/>
              </a:rPr>
              <a:t>волонтерской </a:t>
            </a:r>
            <a:r>
              <a:rPr sz="1600" dirty="0">
                <a:latin typeface="Candara"/>
                <a:cs typeface="Candara"/>
              </a:rPr>
              <a:t>работе. </a:t>
            </a:r>
            <a:r>
              <a:rPr sz="1600" spc="-5" dirty="0">
                <a:latin typeface="Candara"/>
                <a:cs typeface="Candara"/>
              </a:rPr>
              <a:t>Добровольцы </a:t>
            </a:r>
            <a:r>
              <a:rPr sz="1600" dirty="0">
                <a:latin typeface="Candara"/>
                <a:cs typeface="Candara"/>
              </a:rPr>
              <a:t>- </a:t>
            </a:r>
            <a:r>
              <a:rPr sz="1600" spc="-5" dirty="0">
                <a:latin typeface="Candara"/>
                <a:cs typeface="Candara"/>
              </a:rPr>
              <a:t>это ученики 8-11 класса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(14-18)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лет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из</a:t>
            </a:r>
            <a:r>
              <a:rPr sz="1600" dirty="0">
                <a:latin typeface="Candara"/>
                <a:cs typeface="Candara"/>
              </a:rPr>
              <a:t> Лицея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других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школ</a:t>
            </a:r>
            <a:r>
              <a:rPr sz="1600" dirty="0">
                <a:latin typeface="Candara"/>
                <a:cs typeface="Candara"/>
              </a:rPr>
              <a:t> города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Фрязино,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родители,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учителя.</a:t>
            </a:r>
            <a:r>
              <a:rPr sz="1600" spc="3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Для</a:t>
            </a:r>
            <a:r>
              <a:rPr sz="1600" spc="33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всех</a:t>
            </a:r>
            <a:r>
              <a:rPr sz="1600" spc="35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эта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работа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была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впервые.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Мы</a:t>
            </a:r>
            <a:r>
              <a:rPr sz="1600" spc="-5" dirty="0">
                <a:latin typeface="Candara"/>
                <a:cs typeface="Candara"/>
              </a:rPr>
              <a:t> прошли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обучение</a:t>
            </a:r>
            <a:r>
              <a:rPr sz="1600" spc="3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смогли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45" dirty="0">
                <a:latin typeface="Candara"/>
                <a:cs typeface="Candara"/>
              </a:rPr>
              <a:t>реализо</a:t>
            </a:r>
            <a:r>
              <a:rPr sz="1500" spc="-67" baseline="30555" dirty="0">
                <a:solidFill>
                  <a:srgbClr val="063D86"/>
                </a:solidFill>
                <a:latin typeface="Candara"/>
                <a:cs typeface="Candara"/>
              </a:rPr>
              <a:t>3</a:t>
            </a:r>
            <a:r>
              <a:rPr sz="1600" spc="-45" dirty="0">
                <a:latin typeface="Candara"/>
                <a:cs typeface="Candara"/>
              </a:rPr>
              <a:t>вать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проект.</a:t>
            </a:r>
            <a:endParaRPr sz="1600" dirty="0">
              <a:latin typeface="Candara"/>
              <a:cs typeface="Candar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06498" y="372733"/>
            <a:ext cx="2178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А</a:t>
            </a:r>
            <a:r>
              <a:rPr spc="-5" dirty="0"/>
              <a:t>ннот</a:t>
            </a:r>
            <a:r>
              <a:rPr spc="-10" dirty="0"/>
              <a:t>а</a:t>
            </a:r>
            <a:r>
              <a:rPr dirty="0"/>
              <a:t>ц</a:t>
            </a:r>
            <a:r>
              <a:rPr spc="-5" dirty="0"/>
              <a:t>и</a:t>
            </a:r>
            <a:r>
              <a:rPr dirty="0"/>
              <a:t>я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3583" y="2566416"/>
            <a:ext cx="2817863" cy="35600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5900" y="373379"/>
            <a:ext cx="2872739" cy="60426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49169" y="6335444"/>
            <a:ext cx="9334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63D86"/>
                </a:solidFill>
                <a:latin typeface="Candara"/>
                <a:cs typeface="Candara"/>
              </a:rPr>
              <a:t>4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21604" y="374396"/>
            <a:ext cx="620818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72005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Вступление</a:t>
            </a:r>
            <a:r>
              <a:rPr spc="-5" dirty="0"/>
              <a:t> </a:t>
            </a:r>
            <a:r>
              <a:rPr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sz="2800" spc="-5" dirty="0" err="1" smtClean="0"/>
              <a:t>Волонтеры</a:t>
            </a:r>
            <a:r>
              <a:rPr sz="2800" spc="-5" dirty="0" smtClean="0"/>
              <a:t> М</a:t>
            </a:r>
            <a:r>
              <a:rPr lang="ru-RU" sz="2800" spc="-5" dirty="0" smtClean="0"/>
              <a:t>БОО</a:t>
            </a:r>
            <a:r>
              <a:rPr sz="2800" spc="-15" dirty="0" smtClean="0"/>
              <a:t> </a:t>
            </a:r>
            <a:r>
              <a:rPr lang="ru-RU" sz="2800" spc="-15" dirty="0" smtClean="0"/>
              <a:t>"</a:t>
            </a:r>
            <a:r>
              <a:rPr sz="2800" spc="-5" dirty="0" err="1" smtClean="0"/>
              <a:t>Лицей</a:t>
            </a:r>
            <a:r>
              <a:rPr lang="ru-RU" sz="2800" spc="-5" dirty="0" smtClean="0"/>
              <a:t>"</a:t>
            </a:r>
            <a:r>
              <a:rPr sz="2800" spc="-25" dirty="0" smtClean="0"/>
              <a:t> </a:t>
            </a:r>
            <a:r>
              <a:rPr sz="2800" spc="-5" dirty="0"/>
              <a:t>Фрязино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20040" y="2378964"/>
            <a:ext cx="5167630" cy="3663950"/>
            <a:chOff x="320040" y="2378964"/>
            <a:chExt cx="5167630" cy="36639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" y="2378964"/>
              <a:ext cx="5167541" cy="3663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989" y="2547048"/>
              <a:ext cx="499683" cy="4352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6414" y="2546475"/>
              <a:ext cx="501015" cy="436880"/>
            </a:xfrm>
            <a:custGeom>
              <a:avLst/>
              <a:gdLst/>
              <a:ahLst/>
              <a:cxnLst/>
              <a:rect l="l" t="t" r="r" b="b"/>
              <a:pathLst>
                <a:path w="501015" h="436880">
                  <a:moveTo>
                    <a:pt x="0" y="0"/>
                  </a:moveTo>
                  <a:lnTo>
                    <a:pt x="500827" y="0"/>
                  </a:lnTo>
                  <a:lnTo>
                    <a:pt x="500827" y="436402"/>
                  </a:lnTo>
                  <a:lnTo>
                    <a:pt x="0" y="43640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67493" y="3044693"/>
            <a:ext cx="2067560" cy="243204"/>
          </a:xfrm>
          <a:prstGeom prst="rect">
            <a:avLst/>
          </a:prstGeom>
          <a:ln w="3175">
            <a:solidFill>
              <a:srgbClr val="531C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65735" indent="-150495">
              <a:lnSpc>
                <a:spcPct val="100000"/>
              </a:lnSpc>
              <a:spcBef>
                <a:spcPts val="60"/>
              </a:spcBef>
              <a:buFont typeface="Microsoft Sans Serif"/>
              <a:buChar char="•"/>
              <a:tabLst>
                <a:tab pos="165735" algn="l"/>
                <a:tab pos="166370" algn="l"/>
              </a:tabLst>
            </a:pPr>
            <a:r>
              <a:rPr sz="450" spc="5" dirty="0">
                <a:latin typeface="Calibri"/>
                <a:cs typeface="Calibri"/>
              </a:rPr>
              <a:t>Создать</a:t>
            </a:r>
            <a:r>
              <a:rPr sz="450" spc="15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в </a:t>
            </a:r>
            <a:r>
              <a:rPr sz="450" spc="-5" dirty="0">
                <a:latin typeface="Calibri"/>
                <a:cs typeface="Calibri"/>
              </a:rPr>
              <a:t>г.</a:t>
            </a:r>
            <a:r>
              <a:rPr sz="450" spc="10" dirty="0">
                <a:latin typeface="Calibri"/>
                <a:cs typeface="Calibri"/>
              </a:rPr>
              <a:t> Фрязино</a:t>
            </a:r>
            <a:r>
              <a:rPr sz="450" spc="15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социальный</a:t>
            </a:r>
            <a:r>
              <a:rPr sz="450" spc="15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проект </a:t>
            </a:r>
            <a:r>
              <a:rPr sz="450" spc="5" dirty="0">
                <a:latin typeface="Calibri"/>
                <a:cs typeface="Calibri"/>
              </a:rPr>
              <a:t>«Волонтеры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5" dirty="0">
                <a:latin typeface="Calibri"/>
                <a:cs typeface="Calibri"/>
              </a:rPr>
              <a:t>чтения».</a:t>
            </a:r>
            <a:endParaRPr sz="450">
              <a:latin typeface="Calibri"/>
              <a:cs typeface="Calibri"/>
            </a:endParaRPr>
          </a:p>
          <a:p>
            <a:pPr marL="165735" marR="67945" indent="-150495">
              <a:lnSpc>
                <a:spcPct val="106400"/>
              </a:lnSpc>
              <a:buFont typeface="Microsoft Sans Serif"/>
              <a:buChar char="•"/>
              <a:tabLst>
                <a:tab pos="165735" algn="l"/>
                <a:tab pos="166370" algn="l"/>
              </a:tabLst>
            </a:pPr>
            <a:r>
              <a:rPr sz="450" spc="10" dirty="0">
                <a:latin typeface="Calibri"/>
                <a:cs typeface="Calibri"/>
              </a:rPr>
              <a:t>Объединить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старшее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и</a:t>
            </a:r>
            <a:r>
              <a:rPr sz="450" spc="15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младшее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5" dirty="0">
                <a:latin typeface="Calibri"/>
                <a:cs typeface="Calibri"/>
              </a:rPr>
              <a:t>поколение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5" dirty="0">
                <a:latin typeface="Calibri"/>
                <a:cs typeface="Calibri"/>
              </a:rPr>
              <a:t>посредством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5" dirty="0">
                <a:latin typeface="Calibri"/>
                <a:cs typeface="Calibri"/>
              </a:rPr>
              <a:t>совместного </a:t>
            </a:r>
            <a:r>
              <a:rPr sz="450" spc="10" dirty="0">
                <a:latin typeface="Calibri"/>
                <a:cs typeface="Calibri"/>
              </a:rPr>
              <a:t> </a:t>
            </a:r>
            <a:r>
              <a:rPr sz="450" spc="5" dirty="0">
                <a:latin typeface="Calibri"/>
                <a:cs typeface="Calibri"/>
              </a:rPr>
              <a:t>чтения</a:t>
            </a:r>
            <a:r>
              <a:rPr sz="450" spc="10" dirty="0">
                <a:latin typeface="Calibri"/>
                <a:cs typeface="Calibri"/>
              </a:rPr>
              <a:t> </a:t>
            </a:r>
            <a:r>
              <a:rPr sz="450" spc="5" dirty="0">
                <a:latin typeface="Calibri"/>
                <a:cs typeface="Calibri"/>
              </a:rPr>
              <a:t>литературы.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2066" y="3044694"/>
            <a:ext cx="2118995" cy="243204"/>
          </a:xfrm>
          <a:prstGeom prst="rect">
            <a:avLst/>
          </a:prstGeom>
          <a:ln w="3175">
            <a:solidFill>
              <a:srgbClr val="531C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5885" indent="-80645">
              <a:lnSpc>
                <a:spcPct val="100000"/>
              </a:lnSpc>
              <a:spcBef>
                <a:spcPts val="70"/>
              </a:spcBef>
              <a:buFont typeface="Microsoft Sans Serif"/>
              <a:buChar char="•"/>
              <a:tabLst>
                <a:tab pos="96520" algn="l"/>
              </a:tabLst>
            </a:pPr>
            <a:r>
              <a:rPr sz="450" spc="15" dirty="0">
                <a:latin typeface="Calibri"/>
                <a:cs typeface="Calibri"/>
              </a:rPr>
              <a:t>Создать команду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волонтеров,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желающих работать в</a:t>
            </a:r>
            <a:r>
              <a:rPr sz="450" spc="1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данном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направлении.</a:t>
            </a:r>
            <a:endParaRPr sz="450">
              <a:latin typeface="Calibri"/>
              <a:cs typeface="Calibri"/>
            </a:endParaRPr>
          </a:p>
          <a:p>
            <a:pPr marL="95885" indent="-80645">
              <a:lnSpc>
                <a:spcPct val="100000"/>
              </a:lnSpc>
              <a:spcBef>
                <a:spcPts val="45"/>
              </a:spcBef>
              <a:buFont typeface="Microsoft Sans Serif"/>
              <a:buChar char="•"/>
              <a:tabLst>
                <a:tab pos="96520" algn="l"/>
              </a:tabLst>
            </a:pPr>
            <a:r>
              <a:rPr sz="450" spc="15" dirty="0">
                <a:latin typeface="Calibri"/>
                <a:cs typeface="Calibri"/>
              </a:rPr>
              <a:t>Создать</a:t>
            </a:r>
            <a:r>
              <a:rPr sz="450" spc="1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программу</a:t>
            </a:r>
            <a:r>
              <a:rPr sz="450" spc="1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проекта «Волонтеры </a:t>
            </a:r>
            <a:r>
              <a:rPr sz="450" spc="10" dirty="0">
                <a:latin typeface="Calibri"/>
                <a:cs typeface="Calibri"/>
              </a:rPr>
              <a:t>чтения».</a:t>
            </a:r>
            <a:endParaRPr sz="450">
              <a:latin typeface="Calibri"/>
              <a:cs typeface="Calibri"/>
            </a:endParaRPr>
          </a:p>
          <a:p>
            <a:pPr marL="95885" indent="-80645">
              <a:lnSpc>
                <a:spcPct val="100000"/>
              </a:lnSpc>
              <a:spcBef>
                <a:spcPts val="55"/>
              </a:spcBef>
              <a:buFont typeface="Microsoft Sans Serif"/>
              <a:buChar char="•"/>
              <a:tabLst>
                <a:tab pos="96520" algn="l"/>
              </a:tabLst>
            </a:pPr>
            <a:r>
              <a:rPr sz="450" spc="15" dirty="0">
                <a:latin typeface="Calibri"/>
                <a:cs typeface="Calibri"/>
              </a:rPr>
              <a:t>Организовать</a:t>
            </a:r>
            <a:r>
              <a:rPr sz="450" spc="10" dirty="0">
                <a:latin typeface="Calibri"/>
                <a:cs typeface="Calibri"/>
              </a:rPr>
              <a:t> подготовительные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встречи с</a:t>
            </a:r>
            <a:r>
              <a:rPr sz="450" spc="1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участниками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проекта.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7273" y="2532394"/>
            <a:ext cx="3007995" cy="4806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856615">
              <a:lnSpc>
                <a:spcPct val="100000"/>
              </a:lnSpc>
              <a:spcBef>
                <a:spcPts val="140"/>
              </a:spcBef>
            </a:pPr>
            <a:r>
              <a:rPr sz="1650" spc="10" dirty="0">
                <a:solidFill>
                  <a:srgbClr val="531C00"/>
                </a:solidFill>
                <a:latin typeface="Calibri"/>
                <a:cs typeface="Calibri"/>
              </a:rPr>
              <a:t>Волонтёры</a:t>
            </a:r>
            <a:r>
              <a:rPr sz="1650" spc="-25" dirty="0">
                <a:solidFill>
                  <a:srgbClr val="531C00"/>
                </a:solidFill>
                <a:latin typeface="Calibri"/>
                <a:cs typeface="Calibri"/>
              </a:rPr>
              <a:t> </a:t>
            </a:r>
            <a:r>
              <a:rPr sz="1650" spc="10" dirty="0">
                <a:solidFill>
                  <a:srgbClr val="531C00"/>
                </a:solidFill>
                <a:latin typeface="Calibri"/>
                <a:cs typeface="Calibri"/>
              </a:rPr>
              <a:t>чтения</a:t>
            </a:r>
            <a:endParaRPr sz="1650">
              <a:latin typeface="Calibri"/>
              <a:cs typeface="Calibri"/>
            </a:endParaRPr>
          </a:p>
          <a:p>
            <a:pPr marR="35560" algn="r">
              <a:lnSpc>
                <a:spcPct val="100000"/>
              </a:lnSpc>
              <a:spcBef>
                <a:spcPts val="60"/>
              </a:spcBef>
            </a:pPr>
            <a:r>
              <a:rPr sz="500" spc="10" dirty="0">
                <a:latin typeface="Calibri"/>
                <a:cs typeface="Calibri"/>
              </a:rPr>
              <a:t>«…Если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5" dirty="0">
                <a:latin typeface="Calibri"/>
                <a:cs typeface="Calibri"/>
              </a:rPr>
              <a:t>благодаря </a:t>
            </a:r>
            <a:r>
              <a:rPr sz="500" spc="10" dirty="0">
                <a:latin typeface="Calibri"/>
                <a:cs typeface="Calibri"/>
              </a:rPr>
              <a:t>вам </a:t>
            </a:r>
            <a:r>
              <a:rPr sz="500" spc="5" dirty="0">
                <a:latin typeface="Calibri"/>
                <a:cs typeface="Calibri"/>
              </a:rPr>
              <a:t>кто-то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прочитал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хоть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spc="5" dirty="0">
                <a:latin typeface="Calibri"/>
                <a:cs typeface="Calibri"/>
              </a:rPr>
              <a:t>одну </a:t>
            </a:r>
            <a:r>
              <a:rPr sz="500" spc="10" dirty="0">
                <a:latin typeface="Calibri"/>
                <a:cs typeface="Calibri"/>
              </a:rPr>
              <a:t>книжку,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вы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можете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считать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себя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волонтером</a:t>
            </a:r>
            <a:r>
              <a:rPr sz="500" spc="-10" dirty="0">
                <a:latin typeface="Calibri"/>
                <a:cs typeface="Calibri"/>
              </a:rPr>
              <a:t> </a:t>
            </a:r>
            <a:r>
              <a:rPr sz="500" spc="5" dirty="0">
                <a:latin typeface="Calibri"/>
                <a:cs typeface="Calibri"/>
              </a:rPr>
              <a:t>чтения.»</a:t>
            </a:r>
            <a:endParaRPr sz="5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  <a:tabLst>
                <a:tab pos="2385060" algn="l"/>
              </a:tabLst>
            </a:pPr>
            <a:r>
              <a:rPr sz="5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Цели</a:t>
            </a:r>
            <a:r>
              <a:rPr sz="550" dirty="0">
                <a:latin typeface="Calibri"/>
                <a:cs typeface="Calibri"/>
              </a:rPr>
              <a:t>:	</a:t>
            </a:r>
            <a:r>
              <a:rPr sz="55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Задачи</a:t>
            </a:r>
            <a:r>
              <a:rPr sz="550" spc="5" dirty="0">
                <a:latin typeface="Calibri"/>
                <a:cs typeface="Calibri"/>
              </a:rPr>
              <a:t>:</a:t>
            </a:r>
            <a:endParaRPr sz="55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09996" y="4636312"/>
            <a:ext cx="662940" cy="487680"/>
            <a:chOff x="2109996" y="4636312"/>
            <a:chExt cx="662940" cy="48768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9996" y="4636312"/>
              <a:ext cx="662755" cy="48751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4137" y="4660195"/>
              <a:ext cx="614649" cy="43940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653164" y="3290294"/>
            <a:ext cx="2501265" cy="2406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R="57150" algn="ctr">
              <a:lnSpc>
                <a:spcPct val="100000"/>
              </a:lnSpc>
              <a:spcBef>
                <a:spcPts val="345"/>
              </a:spcBef>
            </a:pPr>
            <a:r>
              <a:rPr sz="5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Актуальность</a:t>
            </a:r>
            <a:endParaRPr sz="5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450" spc="10" dirty="0">
                <a:latin typeface="Calibri"/>
                <a:cs typeface="Calibri"/>
              </a:rPr>
              <a:t>Волонтеры</a:t>
            </a:r>
            <a:r>
              <a:rPr sz="450" spc="3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помогают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решить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важную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проблему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общества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-</a:t>
            </a:r>
            <a:r>
              <a:rPr sz="450" spc="15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отсутствие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желания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читать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книги.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0306" y="3574971"/>
            <a:ext cx="91503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Кто</a:t>
            </a:r>
            <a:r>
              <a:rPr sz="5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55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такие</a:t>
            </a:r>
            <a:r>
              <a:rPr sz="5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5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волонтеры</a:t>
            </a:r>
            <a:r>
              <a:rPr sz="5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5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чтения?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1910" y="5031140"/>
            <a:ext cx="1134110" cy="2495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0645" marR="5080" indent="-68580" algn="just">
              <a:lnSpc>
                <a:spcPct val="109100"/>
              </a:lnSpc>
              <a:spcBef>
                <a:spcPts val="90"/>
              </a:spcBef>
              <a:buFont typeface="Microsoft Sans Serif"/>
              <a:buChar char="•"/>
              <a:tabLst>
                <a:tab pos="81280" algn="l"/>
                <a:tab pos="267970" algn="l"/>
                <a:tab pos="825500" algn="l"/>
              </a:tabLst>
            </a:pPr>
            <a:r>
              <a:rPr sz="450" spc="20" dirty="0">
                <a:latin typeface="Calibri"/>
                <a:cs typeface="Calibri"/>
              </a:rPr>
              <a:t>С</a:t>
            </a:r>
            <a:r>
              <a:rPr sz="450" dirty="0">
                <a:latin typeface="Calibri"/>
                <a:cs typeface="Calibri"/>
              </a:rPr>
              <a:t>	у</a:t>
            </a:r>
            <a:r>
              <a:rPr sz="450" spc="10" dirty="0">
                <a:latin typeface="Calibri"/>
                <a:cs typeface="Calibri"/>
              </a:rPr>
              <a:t>д</a:t>
            </a:r>
            <a:r>
              <a:rPr sz="450" spc="15" dirty="0">
                <a:latin typeface="Calibri"/>
                <a:cs typeface="Calibri"/>
              </a:rPr>
              <a:t>ов</a:t>
            </a:r>
            <a:r>
              <a:rPr sz="450" spc="10" dirty="0">
                <a:latin typeface="Calibri"/>
                <a:cs typeface="Calibri"/>
              </a:rPr>
              <a:t>ол</a:t>
            </a:r>
            <a:r>
              <a:rPr sz="450" spc="15" dirty="0">
                <a:latin typeface="Calibri"/>
                <a:cs typeface="Calibri"/>
              </a:rPr>
              <a:t>ьствием</a:t>
            </a:r>
            <a:r>
              <a:rPr sz="450" dirty="0">
                <a:latin typeface="Calibri"/>
                <a:cs typeface="Calibri"/>
              </a:rPr>
              <a:t>	</a:t>
            </a:r>
            <a:r>
              <a:rPr sz="450" spc="10" dirty="0">
                <a:latin typeface="Calibri"/>
                <a:cs typeface="Calibri"/>
              </a:rPr>
              <a:t>п</a:t>
            </a:r>
            <a:r>
              <a:rPr sz="450" spc="15" dirty="0">
                <a:latin typeface="Calibri"/>
                <a:cs typeface="Calibri"/>
              </a:rPr>
              <a:t>осв</a:t>
            </a:r>
            <a:r>
              <a:rPr sz="450" spc="10" dirty="0">
                <a:latin typeface="Calibri"/>
                <a:cs typeface="Calibri"/>
              </a:rPr>
              <a:t>я</a:t>
            </a:r>
            <a:r>
              <a:rPr sz="450" spc="25" dirty="0">
                <a:latin typeface="Calibri"/>
                <a:cs typeface="Calibri"/>
              </a:rPr>
              <a:t>щ</a:t>
            </a:r>
            <a:r>
              <a:rPr sz="450" spc="20" dirty="0">
                <a:latin typeface="Calibri"/>
                <a:cs typeface="Calibri"/>
              </a:rPr>
              <a:t>а</a:t>
            </a:r>
            <a:r>
              <a:rPr sz="450" spc="15" dirty="0">
                <a:latin typeface="Calibri"/>
                <a:cs typeface="Calibri"/>
              </a:rPr>
              <a:t>ю</a:t>
            </a:r>
            <a:r>
              <a:rPr sz="450" spc="10" dirty="0">
                <a:latin typeface="Calibri"/>
                <a:cs typeface="Calibri"/>
              </a:rPr>
              <a:t>т  </a:t>
            </a:r>
            <a:r>
              <a:rPr sz="450" spc="15" dirty="0">
                <a:latin typeface="Calibri"/>
                <a:cs typeface="Calibri"/>
              </a:rPr>
              <a:t>значительную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часть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своего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времени 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чтению хороших</a:t>
            </a:r>
            <a:r>
              <a:rPr sz="450" spc="5" dirty="0">
                <a:latin typeface="Calibri"/>
                <a:cs typeface="Calibri"/>
              </a:rPr>
              <a:t> книг.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51910" y="5280009"/>
            <a:ext cx="1133475" cy="174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0645" marR="5080" indent="-68580">
              <a:lnSpc>
                <a:spcPct val="108500"/>
              </a:lnSpc>
              <a:spcBef>
                <a:spcPts val="90"/>
              </a:spcBef>
              <a:buFont typeface="Microsoft Sans Serif"/>
              <a:buChar char="•"/>
              <a:tabLst>
                <a:tab pos="81280" algn="l"/>
              </a:tabLst>
            </a:pPr>
            <a:r>
              <a:rPr sz="450" spc="15" dirty="0">
                <a:latin typeface="Calibri"/>
                <a:cs typeface="Calibri"/>
              </a:rPr>
              <a:t>Стараются</a:t>
            </a:r>
            <a:r>
              <a:rPr sz="450" spc="9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увеличить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число</a:t>
            </a:r>
            <a:r>
              <a:rPr sz="450" spc="9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читающих </a:t>
            </a:r>
            <a:r>
              <a:rPr sz="450" spc="-90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людей</a:t>
            </a:r>
            <a:r>
              <a:rPr sz="450" spc="15" dirty="0">
                <a:latin typeface="Calibri"/>
                <a:cs typeface="Calibri"/>
              </a:rPr>
              <a:t> в</a:t>
            </a:r>
            <a:r>
              <a:rPr sz="450" spc="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современном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мире.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51910" y="5453707"/>
            <a:ext cx="11341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0645" indent="-68580">
              <a:lnSpc>
                <a:spcPct val="100000"/>
              </a:lnSpc>
              <a:spcBef>
                <a:spcPts val="135"/>
              </a:spcBef>
              <a:buFont typeface="Microsoft Sans Serif"/>
              <a:buChar char="•"/>
              <a:tabLst>
                <a:tab pos="81280" algn="l"/>
              </a:tabLst>
            </a:pPr>
            <a:r>
              <a:rPr sz="450" spc="15" dirty="0">
                <a:latin typeface="Calibri"/>
                <a:cs typeface="Calibri"/>
              </a:rPr>
              <a:t>Стремятся     </a:t>
            </a:r>
            <a:r>
              <a:rPr sz="450" spc="12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заинтересовать      </a:t>
            </a:r>
            <a:r>
              <a:rPr sz="450" spc="3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своих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51910" y="5578507"/>
            <a:ext cx="1133475" cy="29845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330"/>
              </a:spcBef>
            </a:pPr>
            <a:r>
              <a:rPr sz="450" spc="15" dirty="0">
                <a:latin typeface="Calibri"/>
                <a:cs typeface="Calibri"/>
              </a:rPr>
              <a:t>а</a:t>
            </a:r>
            <a:r>
              <a:rPr sz="450" spc="-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также</a:t>
            </a:r>
            <a:r>
              <a:rPr sz="450" spc="5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родителей </a:t>
            </a:r>
            <a:r>
              <a:rPr sz="450" spc="20" dirty="0">
                <a:latin typeface="Calibri"/>
                <a:cs typeface="Calibri"/>
              </a:rPr>
              <a:t>и</a:t>
            </a:r>
            <a:r>
              <a:rPr sz="450" spc="-5" dirty="0">
                <a:latin typeface="Calibri"/>
                <a:cs typeface="Calibri"/>
              </a:rPr>
              <a:t> </a:t>
            </a:r>
            <a:r>
              <a:rPr sz="450" spc="5" dirty="0">
                <a:latin typeface="Calibri"/>
                <a:cs typeface="Calibri"/>
              </a:rPr>
              <a:t>коллег.</a:t>
            </a:r>
            <a:endParaRPr sz="450">
              <a:latin typeface="Calibri"/>
              <a:cs typeface="Calibri"/>
            </a:endParaRPr>
          </a:p>
          <a:p>
            <a:pPr marL="80645" marR="5080" indent="-68580">
              <a:lnSpc>
                <a:spcPct val="108500"/>
              </a:lnSpc>
              <a:spcBef>
                <a:spcPts val="200"/>
              </a:spcBef>
              <a:buFont typeface="Microsoft Sans Serif"/>
              <a:buChar char="•"/>
              <a:tabLst>
                <a:tab pos="81280" algn="l"/>
              </a:tabLst>
            </a:pPr>
            <a:r>
              <a:rPr sz="450" spc="15" dirty="0">
                <a:latin typeface="Calibri"/>
                <a:cs typeface="Calibri"/>
              </a:rPr>
              <a:t>Придумывают</a:t>
            </a:r>
            <a:r>
              <a:rPr sz="450" spc="20" dirty="0">
                <a:latin typeface="Calibri"/>
                <a:cs typeface="Calibri"/>
              </a:rPr>
              <a:t> и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осуществляют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свои </a:t>
            </a:r>
            <a:r>
              <a:rPr sz="450" spc="-9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проекты.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45689" y="3730404"/>
            <a:ext cx="1038860" cy="3244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2870" indent="-90805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03505" algn="l"/>
              </a:tabLst>
            </a:pPr>
            <a:r>
              <a:rPr sz="450" spc="15" dirty="0">
                <a:latin typeface="Calibri"/>
                <a:cs typeface="Calibri"/>
              </a:rPr>
              <a:t>Любите</a:t>
            </a:r>
            <a:r>
              <a:rPr sz="45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ли</a:t>
            </a:r>
            <a:r>
              <a:rPr sz="450" spc="-5" dirty="0">
                <a:latin typeface="Calibri"/>
                <a:cs typeface="Calibri"/>
              </a:rPr>
              <a:t> </a:t>
            </a:r>
            <a:r>
              <a:rPr sz="450" spc="20" dirty="0">
                <a:latin typeface="Calibri"/>
                <a:cs typeface="Calibri"/>
              </a:rPr>
              <a:t>вы</a:t>
            </a:r>
            <a:r>
              <a:rPr sz="450" spc="-1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читать?</a:t>
            </a:r>
            <a:endParaRPr sz="450">
              <a:latin typeface="Calibri"/>
              <a:cs typeface="Calibri"/>
            </a:endParaRPr>
          </a:p>
          <a:p>
            <a:pPr marL="102870" indent="-90805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103505" algn="l"/>
              </a:tabLst>
            </a:pPr>
            <a:r>
              <a:rPr sz="450" spc="15" dirty="0">
                <a:latin typeface="Calibri"/>
                <a:cs typeface="Calibri"/>
              </a:rPr>
              <a:t>Часто</a:t>
            </a:r>
            <a:r>
              <a:rPr sz="450" spc="-1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ли</a:t>
            </a:r>
            <a:r>
              <a:rPr sz="450" spc="-5" dirty="0">
                <a:latin typeface="Calibri"/>
                <a:cs typeface="Calibri"/>
              </a:rPr>
              <a:t> </a:t>
            </a:r>
            <a:r>
              <a:rPr sz="450" spc="20" dirty="0">
                <a:latin typeface="Calibri"/>
                <a:cs typeface="Calibri"/>
              </a:rPr>
              <a:t>вы</a:t>
            </a:r>
            <a:r>
              <a:rPr sz="450" spc="-1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читаете</a:t>
            </a:r>
            <a:r>
              <a:rPr sz="450" spc="-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книги?</a:t>
            </a:r>
            <a:endParaRPr sz="450">
              <a:latin typeface="Calibri"/>
              <a:cs typeface="Calibri"/>
            </a:endParaRPr>
          </a:p>
          <a:p>
            <a:pPr marL="102870" marR="5080" indent="-90805">
              <a:lnSpc>
                <a:spcPct val="108500"/>
              </a:lnSpc>
              <a:spcBef>
                <a:spcPts val="5"/>
              </a:spcBef>
              <a:buAutoNum type="arabicPeriod"/>
              <a:tabLst>
                <a:tab pos="103505" algn="l"/>
              </a:tabLst>
            </a:pPr>
            <a:r>
              <a:rPr sz="450" spc="15" dirty="0">
                <a:latin typeface="Calibri"/>
                <a:cs typeface="Calibri"/>
              </a:rPr>
              <a:t>Читаете</a:t>
            </a:r>
            <a:r>
              <a:rPr sz="45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ли</a:t>
            </a:r>
            <a:r>
              <a:rPr sz="450" spc="-10" dirty="0">
                <a:latin typeface="Calibri"/>
                <a:cs typeface="Calibri"/>
              </a:rPr>
              <a:t> </a:t>
            </a:r>
            <a:r>
              <a:rPr sz="450" spc="20" dirty="0">
                <a:latin typeface="Calibri"/>
                <a:cs typeface="Calibri"/>
              </a:rPr>
              <a:t>вы</a:t>
            </a:r>
            <a:r>
              <a:rPr sz="450" spc="-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книги</a:t>
            </a:r>
            <a:r>
              <a:rPr sz="45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вне</a:t>
            </a:r>
            <a:r>
              <a:rPr sz="450" spc="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школьной </a:t>
            </a:r>
            <a:r>
              <a:rPr sz="450" spc="-9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программы?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98671" y="3814527"/>
            <a:ext cx="3131185" cy="859155"/>
            <a:chOff x="498671" y="3814527"/>
            <a:chExt cx="3131185" cy="859155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3988" y="4125432"/>
              <a:ext cx="655455" cy="5480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8304" y="4149693"/>
              <a:ext cx="607301" cy="49961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02169" y="4239054"/>
              <a:ext cx="2146935" cy="106680"/>
            </a:xfrm>
            <a:custGeom>
              <a:avLst/>
              <a:gdLst/>
              <a:ahLst/>
              <a:cxnLst/>
              <a:rect l="l" t="t" r="r" b="b"/>
              <a:pathLst>
                <a:path w="2146935" h="106679">
                  <a:moveTo>
                    <a:pt x="2146622" y="0"/>
                  </a:moveTo>
                  <a:lnTo>
                    <a:pt x="2146622" y="20762"/>
                  </a:lnTo>
                  <a:lnTo>
                    <a:pt x="2146622" y="37716"/>
                  </a:lnTo>
                  <a:lnTo>
                    <a:pt x="2146621" y="49147"/>
                  </a:lnTo>
                  <a:lnTo>
                    <a:pt x="2146621" y="53339"/>
                  </a:lnTo>
                  <a:lnTo>
                    <a:pt x="1075802" y="53339"/>
                  </a:lnTo>
                  <a:lnTo>
                    <a:pt x="1075802" y="57530"/>
                  </a:lnTo>
                  <a:lnTo>
                    <a:pt x="1075801" y="68961"/>
                  </a:lnTo>
                  <a:lnTo>
                    <a:pt x="1075801" y="85916"/>
                  </a:lnTo>
                  <a:lnTo>
                    <a:pt x="1075801" y="106678"/>
                  </a:lnTo>
                  <a:lnTo>
                    <a:pt x="1075801" y="85916"/>
                  </a:lnTo>
                  <a:lnTo>
                    <a:pt x="1075801" y="68961"/>
                  </a:lnTo>
                  <a:lnTo>
                    <a:pt x="1075800" y="57530"/>
                  </a:lnTo>
                  <a:lnTo>
                    <a:pt x="1075800" y="53339"/>
                  </a:lnTo>
                  <a:lnTo>
                    <a:pt x="1" y="53339"/>
                  </a:lnTo>
                  <a:lnTo>
                    <a:pt x="0" y="49147"/>
                  </a:lnTo>
                  <a:lnTo>
                    <a:pt x="0" y="37716"/>
                  </a:lnTo>
                  <a:lnTo>
                    <a:pt x="0" y="2076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53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8671" y="3814527"/>
              <a:ext cx="807121" cy="47000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2420" y="3838342"/>
              <a:ext cx="759147" cy="42214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3088" y="3814527"/>
              <a:ext cx="807121" cy="46999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6825" y="3838346"/>
              <a:ext cx="759142" cy="42214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14486" y="3814527"/>
              <a:ext cx="807118" cy="46999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38565" y="3838346"/>
              <a:ext cx="759142" cy="42214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119650" y="3574969"/>
            <a:ext cx="34353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Опросник</a:t>
            </a:r>
            <a:r>
              <a:rPr sz="550" dirty="0">
                <a:latin typeface="Calibri"/>
                <a:cs typeface="Calibri"/>
              </a:rPr>
              <a:t>: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4020" y="3552088"/>
            <a:ext cx="2048510" cy="267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5700"/>
              </a:lnSpc>
              <a:spcBef>
                <a:spcPts val="105"/>
              </a:spcBef>
            </a:pPr>
            <a:r>
              <a:rPr sz="450" spc="15" dirty="0">
                <a:latin typeface="Calibri"/>
                <a:cs typeface="Calibri"/>
              </a:rPr>
              <a:t>Для </a:t>
            </a:r>
            <a:r>
              <a:rPr sz="450" spc="10" dirty="0">
                <a:latin typeface="Calibri"/>
                <a:cs typeface="Calibri"/>
              </a:rPr>
              <a:t>того, </a:t>
            </a:r>
            <a:r>
              <a:rPr sz="450" spc="15" dirty="0">
                <a:latin typeface="Calibri"/>
                <a:cs typeface="Calibri"/>
              </a:rPr>
              <a:t>чтобы доказать актуальность </a:t>
            </a:r>
            <a:r>
              <a:rPr sz="450" spc="10" dirty="0">
                <a:latin typeface="Calibri"/>
                <a:cs typeface="Calibri"/>
              </a:rPr>
              <a:t>этой </a:t>
            </a:r>
            <a:r>
              <a:rPr sz="450" spc="15" dirty="0">
                <a:latin typeface="Calibri"/>
                <a:cs typeface="Calibri"/>
              </a:rPr>
              <a:t>проблемы, </a:t>
            </a:r>
            <a:r>
              <a:rPr sz="450" spc="20" dirty="0">
                <a:latin typeface="Calibri"/>
                <a:cs typeface="Calibri"/>
              </a:rPr>
              <a:t>был </a:t>
            </a:r>
            <a:r>
              <a:rPr sz="450" spc="15" dirty="0">
                <a:latin typeface="Calibri"/>
                <a:cs typeface="Calibri"/>
              </a:rPr>
              <a:t>проведен опрос 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учащихся</a:t>
            </a:r>
            <a:r>
              <a:rPr sz="450" spc="5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1, </a:t>
            </a:r>
            <a:r>
              <a:rPr sz="450" spc="15" dirty="0">
                <a:latin typeface="Calibri"/>
                <a:cs typeface="Calibri"/>
              </a:rPr>
              <a:t>3</a:t>
            </a:r>
            <a:r>
              <a:rPr sz="450" spc="10" dirty="0">
                <a:latin typeface="Calibri"/>
                <a:cs typeface="Calibri"/>
              </a:rPr>
              <a:t> </a:t>
            </a:r>
            <a:r>
              <a:rPr sz="450" spc="20" dirty="0">
                <a:latin typeface="Calibri"/>
                <a:cs typeface="Calibri"/>
              </a:rPr>
              <a:t>и</a:t>
            </a:r>
            <a:r>
              <a:rPr sz="450" spc="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8</a:t>
            </a:r>
            <a:r>
              <a:rPr sz="450" spc="1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классов</a:t>
            </a:r>
            <a:r>
              <a:rPr sz="500" spc="15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23495" algn="ctr">
              <a:lnSpc>
                <a:spcPct val="100000"/>
              </a:lnSpc>
              <a:spcBef>
                <a:spcPts val="204"/>
              </a:spcBef>
              <a:tabLst>
                <a:tab pos="782955" algn="l"/>
                <a:tab pos="1539875" algn="l"/>
              </a:tabLst>
            </a:pPr>
            <a:r>
              <a:rPr sz="400" spc="15" dirty="0">
                <a:latin typeface="Calibri"/>
                <a:cs typeface="Calibri"/>
              </a:rPr>
              <a:t>1</a:t>
            </a:r>
            <a:r>
              <a:rPr sz="400" spc="5" dirty="0">
                <a:latin typeface="Calibri"/>
                <a:cs typeface="Calibri"/>
              </a:rPr>
              <a:t> </a:t>
            </a:r>
            <a:r>
              <a:rPr sz="400" spc="10" dirty="0">
                <a:latin typeface="Calibri"/>
                <a:cs typeface="Calibri"/>
              </a:rPr>
              <a:t>класс</a:t>
            </a:r>
            <a:r>
              <a:rPr sz="400" dirty="0">
                <a:latin typeface="Calibri"/>
                <a:cs typeface="Calibri"/>
              </a:rPr>
              <a:t>	</a:t>
            </a:r>
            <a:r>
              <a:rPr sz="400" spc="15" dirty="0">
                <a:latin typeface="Calibri"/>
                <a:cs typeface="Calibri"/>
              </a:rPr>
              <a:t>3</a:t>
            </a:r>
            <a:r>
              <a:rPr sz="400" spc="5" dirty="0">
                <a:latin typeface="Calibri"/>
                <a:cs typeface="Calibri"/>
              </a:rPr>
              <a:t> </a:t>
            </a:r>
            <a:r>
              <a:rPr sz="400" spc="10" dirty="0">
                <a:latin typeface="Calibri"/>
                <a:cs typeface="Calibri"/>
              </a:rPr>
              <a:t>класс</a:t>
            </a:r>
            <a:r>
              <a:rPr sz="400" dirty="0">
                <a:latin typeface="Calibri"/>
                <a:cs typeface="Calibri"/>
              </a:rPr>
              <a:t>	</a:t>
            </a:r>
            <a:r>
              <a:rPr sz="400" spc="15" dirty="0">
                <a:latin typeface="Calibri"/>
                <a:cs typeface="Calibri"/>
              </a:rPr>
              <a:t>8</a:t>
            </a:r>
            <a:r>
              <a:rPr sz="400" spc="5" dirty="0">
                <a:latin typeface="Calibri"/>
                <a:cs typeface="Calibri"/>
              </a:rPr>
              <a:t> </a:t>
            </a:r>
            <a:r>
              <a:rPr sz="400" spc="10" dirty="0">
                <a:latin typeface="Calibri"/>
                <a:cs typeface="Calibri"/>
              </a:rPr>
              <a:t>класс</a:t>
            </a:r>
            <a:endParaRPr sz="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991825" y="3715271"/>
            <a:ext cx="741045" cy="561975"/>
            <a:chOff x="3991825" y="3715271"/>
            <a:chExt cx="741045" cy="561975"/>
          </a:xfrm>
        </p:grpSpPr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91825" y="3715271"/>
              <a:ext cx="740767" cy="56196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15752" y="3739696"/>
              <a:ext cx="692472" cy="51347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3955200" y="4771345"/>
            <a:ext cx="14128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295" marR="5080" indent="-570230">
              <a:lnSpc>
                <a:spcPct val="101899"/>
              </a:lnSpc>
              <a:spcBef>
                <a:spcPts val="100"/>
              </a:spcBef>
            </a:pPr>
            <a:r>
              <a:rPr sz="550" dirty="0">
                <a:latin typeface="Times New Roman"/>
                <a:cs typeface="Times New Roman"/>
              </a:rPr>
              <a:t>Волонтеры чтения</a:t>
            </a:r>
            <a:r>
              <a:rPr sz="550" spc="5" dirty="0">
                <a:latin typeface="Times New Roman"/>
                <a:cs typeface="Times New Roman"/>
              </a:rPr>
              <a:t> – </a:t>
            </a:r>
            <a:r>
              <a:rPr sz="550" dirty="0">
                <a:latin typeface="Times New Roman"/>
                <a:cs typeface="Times New Roman"/>
              </a:rPr>
              <a:t>это инициативные</a:t>
            </a:r>
            <a:r>
              <a:rPr sz="550" spc="20" dirty="0">
                <a:latin typeface="Times New Roman"/>
                <a:cs typeface="Times New Roman"/>
              </a:rPr>
              <a:t> </a:t>
            </a:r>
            <a:r>
              <a:rPr sz="550" spc="-5" dirty="0">
                <a:latin typeface="Times New Roman"/>
                <a:cs typeface="Times New Roman"/>
              </a:rPr>
              <a:t>люди, </a:t>
            </a:r>
            <a:r>
              <a:rPr sz="550" spc="-125" dirty="0">
                <a:latin typeface="Times New Roman"/>
                <a:cs typeface="Times New Roman"/>
              </a:rPr>
              <a:t> </a:t>
            </a:r>
            <a:r>
              <a:rPr sz="550" dirty="0">
                <a:latin typeface="Times New Roman"/>
                <a:cs typeface="Times New Roman"/>
              </a:rPr>
              <a:t>которые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6337" y="4334127"/>
            <a:ext cx="2286635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420" marR="5080" indent="-217804">
              <a:lnSpc>
                <a:spcPct val="105400"/>
              </a:lnSpc>
              <a:spcBef>
                <a:spcPts val="95"/>
              </a:spcBef>
            </a:pPr>
            <a:r>
              <a:rPr sz="500" spc="20" dirty="0">
                <a:latin typeface="Calibri"/>
                <a:cs typeface="Calibri"/>
              </a:rPr>
              <a:t>Мы </a:t>
            </a:r>
            <a:r>
              <a:rPr sz="500" spc="10" dirty="0">
                <a:latin typeface="Calibri"/>
                <a:cs typeface="Calibri"/>
              </a:rPr>
              <a:t>выяснили, </a:t>
            </a:r>
            <a:r>
              <a:rPr sz="500" spc="5" dirty="0">
                <a:latin typeface="Calibri"/>
                <a:cs typeface="Calibri"/>
              </a:rPr>
              <a:t>что </a:t>
            </a:r>
            <a:r>
              <a:rPr sz="500" spc="10" dirty="0">
                <a:latin typeface="Calibri"/>
                <a:cs typeface="Calibri"/>
              </a:rPr>
              <a:t>в 1 классе большинство детей читают книги, но к 8 классу </a:t>
            </a:r>
            <a:r>
              <a:rPr sz="500" spc="-100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увеличивается</a:t>
            </a:r>
            <a:r>
              <a:rPr sz="500" spc="-20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число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5" dirty="0">
                <a:latin typeface="Calibri"/>
                <a:cs typeface="Calibri"/>
              </a:rPr>
              <a:t>тех,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у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кого</a:t>
            </a:r>
            <a:r>
              <a:rPr sz="500" spc="-5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пропадает</a:t>
            </a:r>
            <a:r>
              <a:rPr sz="500" spc="-10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интерес</a:t>
            </a:r>
            <a:r>
              <a:rPr sz="500" spc="-10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к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10" dirty="0">
                <a:latin typeface="Calibri"/>
                <a:cs typeface="Calibri"/>
              </a:rPr>
              <a:t>чтению.</a:t>
            </a:r>
            <a:endParaRPr sz="500">
              <a:latin typeface="Calibri"/>
              <a:cs typeface="Calibri"/>
            </a:endParaRPr>
          </a:p>
          <a:p>
            <a:pPr marL="59055">
              <a:lnSpc>
                <a:spcPct val="100000"/>
              </a:lnSpc>
              <a:spcBef>
                <a:spcPts val="220"/>
              </a:spcBef>
            </a:pPr>
            <a:r>
              <a:rPr sz="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Причины</a:t>
            </a:r>
            <a:r>
              <a:rPr sz="5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нежелания</a:t>
            </a:r>
            <a:r>
              <a:rPr sz="5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читать</a:t>
            </a:r>
            <a:r>
              <a:rPr sz="550" dirty="0">
                <a:latin typeface="Times New Roman"/>
                <a:cs typeface="Times New Roman"/>
              </a:rPr>
              <a:t>:</a:t>
            </a:r>
            <a:endParaRPr sz="550">
              <a:latin typeface="Times New Roman"/>
              <a:cs typeface="Times New Roman"/>
            </a:endParaRPr>
          </a:p>
          <a:p>
            <a:pPr marL="101600" indent="-89535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102235" algn="l"/>
              </a:tabLst>
            </a:pPr>
            <a:r>
              <a:rPr sz="500" spc="15" dirty="0">
                <a:latin typeface="Times New Roman"/>
                <a:cs typeface="Times New Roman"/>
              </a:rPr>
              <a:t>Н</a:t>
            </a:r>
            <a:r>
              <a:rPr sz="500" spc="-5" dirty="0">
                <a:latin typeface="Times New Roman"/>
                <a:cs typeface="Times New Roman"/>
              </a:rPr>
              <a:t>е</a:t>
            </a:r>
            <a:r>
              <a:rPr sz="500" spc="5" dirty="0">
                <a:latin typeface="Times New Roman"/>
                <a:cs typeface="Times New Roman"/>
              </a:rPr>
              <a:t>чи</a:t>
            </a:r>
            <a:r>
              <a:rPr sz="500" spc="15" dirty="0">
                <a:latin typeface="Times New Roman"/>
                <a:cs typeface="Times New Roman"/>
              </a:rPr>
              <a:t>тающ</a:t>
            </a:r>
            <a:r>
              <a:rPr sz="500" spc="10" dirty="0">
                <a:latin typeface="Times New Roman"/>
                <a:cs typeface="Times New Roman"/>
              </a:rPr>
              <a:t>ие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р</a:t>
            </a:r>
            <a:r>
              <a:rPr sz="500" spc="-10" dirty="0">
                <a:latin typeface="Times New Roman"/>
                <a:cs typeface="Times New Roman"/>
              </a:rPr>
              <a:t>о</a:t>
            </a:r>
            <a:r>
              <a:rPr sz="500" spc="10" dirty="0">
                <a:latin typeface="Times New Roman"/>
                <a:cs typeface="Times New Roman"/>
              </a:rPr>
              <a:t>д</a:t>
            </a:r>
            <a:r>
              <a:rPr sz="500" spc="5" dirty="0">
                <a:latin typeface="Times New Roman"/>
                <a:cs typeface="Times New Roman"/>
              </a:rPr>
              <a:t>ит</a:t>
            </a:r>
            <a:r>
              <a:rPr sz="500" spc="10" dirty="0">
                <a:latin typeface="Times New Roman"/>
                <a:cs typeface="Times New Roman"/>
              </a:rPr>
              <a:t>ели</a:t>
            </a:r>
            <a:r>
              <a:rPr sz="500" spc="5" dirty="0"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  <a:p>
            <a:pPr marL="101600" indent="-8953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102235" algn="l"/>
              </a:tabLst>
            </a:pPr>
            <a:r>
              <a:rPr sz="500" spc="10" dirty="0">
                <a:latin typeface="Times New Roman"/>
                <a:cs typeface="Times New Roman"/>
              </a:rPr>
              <a:t>Отсутствие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книг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в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доме.</a:t>
            </a:r>
            <a:endParaRPr sz="500">
              <a:latin typeface="Times New Roman"/>
              <a:cs typeface="Times New Roman"/>
            </a:endParaRPr>
          </a:p>
          <a:p>
            <a:pPr marL="101600" marR="1379220" indent="-89535">
              <a:lnSpc>
                <a:spcPct val="105400"/>
              </a:lnSpc>
              <a:buAutoNum type="arabicPeriod"/>
              <a:tabLst>
                <a:tab pos="102235" algn="l"/>
              </a:tabLst>
            </a:pPr>
            <a:r>
              <a:rPr sz="500" spc="10" dirty="0">
                <a:latin typeface="Times New Roman"/>
                <a:cs typeface="Times New Roman"/>
              </a:rPr>
              <a:t>Нет</a:t>
            </a:r>
            <a:r>
              <a:rPr sz="500" spc="60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традиций</a:t>
            </a:r>
            <a:r>
              <a:rPr sz="500" spc="60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семейного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вечернего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чтения.</a:t>
            </a:r>
            <a:endParaRPr sz="500">
              <a:latin typeface="Times New Roman"/>
              <a:cs typeface="Times New Roman"/>
            </a:endParaRPr>
          </a:p>
          <a:p>
            <a:pPr marL="101600" marR="1379220" indent="-89535">
              <a:lnSpc>
                <a:spcPct val="105400"/>
              </a:lnSpc>
              <a:buAutoNum type="arabicPeriod"/>
              <a:tabLst>
                <a:tab pos="102235" algn="l"/>
              </a:tabLst>
            </a:pPr>
            <a:r>
              <a:rPr sz="500" spc="10" dirty="0">
                <a:latin typeface="Times New Roman"/>
                <a:cs typeface="Times New Roman"/>
              </a:rPr>
              <a:t>Общение</a:t>
            </a:r>
            <a:r>
              <a:rPr sz="500" spc="75" dirty="0">
                <a:latin typeface="Times New Roman"/>
                <a:cs typeface="Times New Roman"/>
              </a:rPr>
              <a:t> </a:t>
            </a:r>
            <a:r>
              <a:rPr sz="500" spc="5" dirty="0">
                <a:latin typeface="Times New Roman"/>
                <a:cs typeface="Times New Roman"/>
              </a:rPr>
              <a:t>подростков</a:t>
            </a:r>
            <a:r>
              <a:rPr sz="500" spc="80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через </a:t>
            </a:r>
            <a:r>
              <a:rPr sz="500" spc="-110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социальные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сети.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8468" y="5155884"/>
            <a:ext cx="2108200" cy="72390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489"/>
              </a:spcBef>
            </a:pPr>
            <a:r>
              <a:rPr sz="5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Чем</a:t>
            </a:r>
            <a:r>
              <a:rPr sz="5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плоха</a:t>
            </a:r>
            <a:r>
              <a:rPr sz="5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утрата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потребности</a:t>
            </a:r>
            <a:r>
              <a:rPr sz="5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чтении?</a:t>
            </a:r>
            <a:endParaRPr sz="550">
              <a:latin typeface="Times New Roman"/>
              <a:cs typeface="Times New Roman"/>
            </a:endParaRPr>
          </a:p>
          <a:p>
            <a:pPr marL="92710" indent="-80645">
              <a:lnSpc>
                <a:spcPct val="100000"/>
              </a:lnSpc>
              <a:spcBef>
                <a:spcPts val="365"/>
              </a:spcBef>
              <a:buFont typeface="Microsoft Sans Serif"/>
              <a:buChar char="•"/>
              <a:tabLst>
                <a:tab pos="93345" algn="l"/>
              </a:tabLst>
            </a:pPr>
            <a:r>
              <a:rPr sz="450" spc="15" dirty="0">
                <a:latin typeface="Calibri"/>
                <a:cs typeface="Calibri"/>
              </a:rPr>
              <a:t>Во-первых,</a:t>
            </a:r>
            <a:r>
              <a:rPr sz="450" spc="5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обедняется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словарный</a:t>
            </a:r>
            <a:r>
              <a:rPr sz="450" spc="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запас.</a:t>
            </a:r>
            <a:endParaRPr sz="450">
              <a:latin typeface="Calibri"/>
              <a:cs typeface="Calibri"/>
            </a:endParaRPr>
          </a:p>
          <a:p>
            <a:pPr marL="92710" indent="-80645">
              <a:lnSpc>
                <a:spcPct val="100000"/>
              </a:lnSpc>
              <a:spcBef>
                <a:spcPts val="45"/>
              </a:spcBef>
              <a:buFont typeface="Microsoft Sans Serif"/>
              <a:buChar char="•"/>
              <a:tabLst>
                <a:tab pos="93345" algn="l"/>
              </a:tabLst>
            </a:pPr>
            <a:r>
              <a:rPr sz="450" spc="15" dirty="0">
                <a:latin typeface="Calibri"/>
                <a:cs typeface="Calibri"/>
              </a:rPr>
              <a:t>Во-вторых,</a:t>
            </a:r>
            <a:r>
              <a:rPr sz="450" spc="1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нарушается процесс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вхождения </a:t>
            </a:r>
            <a:r>
              <a:rPr sz="450" spc="10" dirty="0">
                <a:latin typeface="Calibri"/>
                <a:cs typeface="Calibri"/>
              </a:rPr>
              <a:t>молодого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человека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в</a:t>
            </a:r>
            <a:r>
              <a:rPr sz="450" spc="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общество.</a:t>
            </a:r>
            <a:endParaRPr sz="450">
              <a:latin typeface="Calibri"/>
              <a:cs typeface="Calibri"/>
            </a:endParaRPr>
          </a:p>
          <a:p>
            <a:pPr marL="92710" marR="223520" indent="-80645">
              <a:lnSpc>
                <a:spcPct val="108500"/>
              </a:lnSpc>
              <a:spcBef>
                <a:spcPts val="10"/>
              </a:spcBef>
              <a:buFont typeface="Microsoft Sans Serif"/>
              <a:buChar char="•"/>
              <a:tabLst>
                <a:tab pos="93345" algn="l"/>
              </a:tabLst>
            </a:pPr>
            <a:r>
              <a:rPr sz="450" spc="15" dirty="0">
                <a:latin typeface="Calibri"/>
                <a:cs typeface="Calibri"/>
              </a:rPr>
              <a:t>В-третьих, нечитающие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дети,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вырастая</a:t>
            </a:r>
            <a:r>
              <a:rPr sz="450" spc="10" dirty="0">
                <a:latin typeface="Calibri"/>
                <a:cs typeface="Calibri"/>
              </a:rPr>
              <a:t> </a:t>
            </a:r>
            <a:r>
              <a:rPr sz="450" spc="20" dirty="0">
                <a:latin typeface="Calibri"/>
                <a:cs typeface="Calibri"/>
              </a:rPr>
              <a:t>и</a:t>
            </a:r>
            <a:r>
              <a:rPr sz="450" spc="15" dirty="0">
                <a:latin typeface="Calibri"/>
                <a:cs typeface="Calibri"/>
              </a:rPr>
              <a:t> становясь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родителями,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не 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приучают</a:t>
            </a:r>
            <a:r>
              <a:rPr sz="450" spc="1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к</a:t>
            </a:r>
            <a:r>
              <a:rPr sz="450" spc="10" dirty="0">
                <a:latin typeface="Calibri"/>
                <a:cs typeface="Calibri"/>
              </a:rPr>
              <a:t> книге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своих</a:t>
            </a:r>
            <a:r>
              <a:rPr sz="450" spc="5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детей.</a:t>
            </a:r>
            <a:endParaRPr sz="450">
              <a:latin typeface="Calibri"/>
              <a:cs typeface="Calibri"/>
            </a:endParaRPr>
          </a:p>
          <a:p>
            <a:pPr marL="92710" marR="10160" indent="-80645">
              <a:lnSpc>
                <a:spcPct val="109100"/>
              </a:lnSpc>
              <a:buFont typeface="Wingdings"/>
              <a:buChar char=""/>
              <a:tabLst>
                <a:tab pos="93345" algn="l"/>
              </a:tabLst>
            </a:pPr>
            <a:r>
              <a:rPr sz="450" spc="10" dirty="0">
                <a:latin typeface="Calibri"/>
                <a:cs typeface="Calibri"/>
              </a:rPr>
              <a:t>Таким</a:t>
            </a:r>
            <a:r>
              <a:rPr sz="450" spc="15" dirty="0">
                <a:latin typeface="Calibri"/>
                <a:cs typeface="Calibri"/>
              </a:rPr>
              <a:t> образом, </a:t>
            </a:r>
            <a:r>
              <a:rPr sz="450" spc="10" dirty="0">
                <a:latin typeface="Calibri"/>
                <a:cs typeface="Calibri"/>
              </a:rPr>
              <a:t>от </a:t>
            </a:r>
            <a:r>
              <a:rPr sz="450" spc="15" dirty="0">
                <a:latin typeface="Calibri"/>
                <a:cs typeface="Calibri"/>
              </a:rPr>
              <a:t>состояния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чтения,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читательской</a:t>
            </a:r>
            <a:r>
              <a:rPr sz="450" spc="1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активности зависит 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духовное здоровье нации, развитие формирующейся</a:t>
            </a:r>
            <a:r>
              <a:rPr sz="450" spc="2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личности.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Без</a:t>
            </a:r>
            <a:r>
              <a:rPr sz="450" spc="10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чтения </a:t>
            </a:r>
            <a:r>
              <a:rPr sz="450" spc="20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нет</a:t>
            </a:r>
            <a:r>
              <a:rPr sz="450" spc="5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человека,</a:t>
            </a:r>
            <a:r>
              <a:rPr sz="450" spc="15" dirty="0">
                <a:latin typeface="Calibri"/>
                <a:cs typeface="Calibri"/>
              </a:rPr>
              <a:t> </a:t>
            </a:r>
            <a:r>
              <a:rPr sz="450" spc="10" dirty="0">
                <a:latin typeface="Calibri"/>
                <a:cs typeface="Calibri"/>
              </a:rPr>
              <a:t>нет </a:t>
            </a:r>
            <a:r>
              <a:rPr sz="450" spc="15" dirty="0">
                <a:latin typeface="Calibri"/>
                <a:cs typeface="Calibri"/>
              </a:rPr>
              <a:t>личности.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66412" y="5528878"/>
            <a:ext cx="2345055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6045" indent="-68580">
              <a:lnSpc>
                <a:spcPct val="100000"/>
              </a:lnSpc>
              <a:spcBef>
                <a:spcPts val="135"/>
              </a:spcBef>
              <a:buFont typeface="Microsoft Sans Serif"/>
              <a:buChar char="•"/>
              <a:tabLst>
                <a:tab pos="106680" algn="l"/>
                <a:tab pos="1266190" algn="l"/>
              </a:tabLst>
            </a:pPr>
            <a:r>
              <a:rPr sz="675" spc="22" baseline="6172" dirty="0">
                <a:solidFill>
                  <a:srgbClr val="2E2B1F"/>
                </a:solidFill>
                <a:latin typeface="Times New Roman"/>
                <a:cs typeface="Times New Roman"/>
              </a:rPr>
              <a:t>Защищает</a:t>
            </a:r>
            <a:r>
              <a:rPr sz="675" spc="44" baseline="6172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675" spc="22" baseline="6172" dirty="0">
                <a:solidFill>
                  <a:srgbClr val="2E2B1F"/>
                </a:solidFill>
                <a:latin typeface="Times New Roman"/>
                <a:cs typeface="Times New Roman"/>
              </a:rPr>
              <a:t>от болезни</a:t>
            </a:r>
            <a:r>
              <a:rPr sz="675" spc="52" baseline="6172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675" spc="22" baseline="6172" dirty="0">
                <a:solidFill>
                  <a:srgbClr val="2E2B1F"/>
                </a:solidFill>
                <a:latin typeface="Times New Roman"/>
                <a:cs typeface="Times New Roman"/>
              </a:rPr>
              <a:t>Альцгеймера	</a:t>
            </a:r>
            <a:r>
              <a:rPr sz="450" spc="15" dirty="0">
                <a:latin typeface="Calibri"/>
                <a:cs typeface="Calibri"/>
              </a:rPr>
              <a:t>сверстников</a:t>
            </a:r>
            <a:r>
              <a:rPr sz="450" spc="35" dirty="0">
                <a:latin typeface="Calibri"/>
                <a:cs typeface="Calibri"/>
              </a:rPr>
              <a:t> </a:t>
            </a:r>
            <a:r>
              <a:rPr sz="450" spc="20" dirty="0">
                <a:latin typeface="Calibri"/>
                <a:cs typeface="Calibri"/>
              </a:rPr>
              <a:t>или</a:t>
            </a:r>
            <a:r>
              <a:rPr sz="450" spc="45" dirty="0">
                <a:latin typeface="Calibri"/>
                <a:cs typeface="Calibri"/>
              </a:rPr>
              <a:t> </a:t>
            </a:r>
            <a:r>
              <a:rPr sz="450" spc="20" dirty="0">
                <a:latin typeface="Calibri"/>
                <a:cs typeface="Calibri"/>
              </a:rPr>
              <a:t>младших</a:t>
            </a:r>
            <a:r>
              <a:rPr sz="450" spc="45" dirty="0">
                <a:latin typeface="Calibri"/>
                <a:cs typeface="Calibri"/>
              </a:rPr>
              <a:t> </a:t>
            </a:r>
            <a:r>
              <a:rPr sz="450" spc="15" dirty="0">
                <a:latin typeface="Calibri"/>
                <a:cs typeface="Calibri"/>
              </a:rPr>
              <a:t>товарищей,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91812" y="5594804"/>
            <a:ext cx="902969" cy="2489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80645" indent="-68580">
              <a:lnSpc>
                <a:spcPct val="100000"/>
              </a:lnSpc>
              <a:spcBef>
                <a:spcPts val="430"/>
              </a:spcBef>
              <a:buFont typeface="Microsoft Sans Serif"/>
              <a:buChar char="•"/>
              <a:tabLst>
                <a:tab pos="81280" algn="l"/>
              </a:tabLst>
            </a:pPr>
            <a:r>
              <a:rPr sz="450" spc="15" dirty="0">
                <a:latin typeface="Times New Roman"/>
                <a:cs typeface="Times New Roman"/>
              </a:rPr>
              <a:t>Делает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15" dirty="0">
                <a:latin typeface="Times New Roman"/>
                <a:cs typeface="Times New Roman"/>
              </a:rPr>
              <a:t>нас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15" dirty="0">
                <a:latin typeface="Times New Roman"/>
                <a:cs typeface="Times New Roman"/>
              </a:rPr>
              <a:t>более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15" dirty="0">
                <a:latin typeface="Times New Roman"/>
                <a:cs typeface="Times New Roman"/>
              </a:rPr>
              <a:t>творческими</a:t>
            </a:r>
            <a:endParaRPr sz="450">
              <a:latin typeface="Times New Roman"/>
              <a:cs typeface="Times New Roman"/>
            </a:endParaRPr>
          </a:p>
          <a:p>
            <a:pPr marL="80645" indent="-68580">
              <a:lnSpc>
                <a:spcPct val="100000"/>
              </a:lnSpc>
              <a:spcBef>
                <a:spcPts val="340"/>
              </a:spcBef>
              <a:buFont typeface="Microsoft Sans Serif"/>
              <a:buChar char="•"/>
              <a:tabLst>
                <a:tab pos="81280" algn="l"/>
              </a:tabLst>
            </a:pPr>
            <a:r>
              <a:rPr sz="450" spc="10" dirty="0">
                <a:latin typeface="Times New Roman"/>
                <a:cs typeface="Times New Roman"/>
              </a:rPr>
              <a:t>Увеличивает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15" dirty="0">
                <a:latin typeface="Times New Roman"/>
                <a:cs typeface="Times New Roman"/>
              </a:rPr>
              <a:t>словарный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15" dirty="0">
                <a:latin typeface="Times New Roman"/>
                <a:cs typeface="Times New Roman"/>
              </a:rPr>
              <a:t>запас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91812" y="4716106"/>
            <a:ext cx="935990" cy="7912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110"/>
              </a:spcBef>
            </a:pPr>
            <a:r>
              <a:rPr sz="5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Чтение</a:t>
            </a:r>
            <a:r>
              <a:rPr sz="55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5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книг</a:t>
            </a:r>
            <a:r>
              <a:rPr sz="550" dirty="0">
                <a:latin typeface="Calibri"/>
                <a:cs typeface="Calibri"/>
              </a:rPr>
              <a:t>:</a:t>
            </a:r>
            <a:endParaRPr sz="550">
              <a:latin typeface="Calibri"/>
              <a:cs typeface="Calibri"/>
            </a:endParaRPr>
          </a:p>
          <a:p>
            <a:pPr marL="80645" indent="-68580">
              <a:lnSpc>
                <a:spcPct val="100000"/>
              </a:lnSpc>
              <a:spcBef>
                <a:spcPts val="390"/>
              </a:spcBef>
              <a:buFont typeface="Microsoft Sans Serif"/>
              <a:buChar char="•"/>
              <a:tabLst>
                <a:tab pos="81280" algn="l"/>
              </a:tabLst>
            </a:pPr>
            <a:r>
              <a:rPr sz="450" spc="15" dirty="0">
                <a:solidFill>
                  <a:srgbClr val="2E2B1F"/>
                </a:solidFill>
                <a:latin typeface="Times New Roman"/>
                <a:cs typeface="Times New Roman"/>
              </a:rPr>
              <a:t>Развивает</a:t>
            </a:r>
            <a:r>
              <a:rPr sz="450" spc="-2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450" spc="15" dirty="0">
                <a:solidFill>
                  <a:srgbClr val="2E2B1F"/>
                </a:solidFill>
                <a:latin typeface="Times New Roman"/>
                <a:cs typeface="Times New Roman"/>
              </a:rPr>
              <a:t>мышление</a:t>
            </a:r>
            <a:endParaRPr sz="450">
              <a:latin typeface="Times New Roman"/>
              <a:cs typeface="Times New Roman"/>
            </a:endParaRPr>
          </a:p>
          <a:p>
            <a:pPr marL="80645" indent="-68580">
              <a:lnSpc>
                <a:spcPct val="100000"/>
              </a:lnSpc>
              <a:spcBef>
                <a:spcPts val="345"/>
              </a:spcBef>
              <a:buFont typeface="Microsoft Sans Serif"/>
              <a:buChar char="•"/>
              <a:tabLst>
                <a:tab pos="81280" algn="l"/>
              </a:tabLst>
            </a:pPr>
            <a:r>
              <a:rPr sz="450" spc="10" dirty="0">
                <a:solidFill>
                  <a:srgbClr val="2E2B1F"/>
                </a:solidFill>
                <a:latin typeface="Times New Roman"/>
                <a:cs typeface="Times New Roman"/>
              </a:rPr>
              <a:t>Улучшает мозговую</a:t>
            </a:r>
            <a:r>
              <a:rPr sz="450" spc="-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450" spc="15" dirty="0">
                <a:solidFill>
                  <a:srgbClr val="2E2B1F"/>
                </a:solidFill>
                <a:latin typeface="Times New Roman"/>
                <a:cs typeface="Times New Roman"/>
              </a:rPr>
              <a:t>активность</a:t>
            </a:r>
            <a:endParaRPr sz="450">
              <a:latin typeface="Times New Roman"/>
              <a:cs typeface="Times New Roman"/>
            </a:endParaRPr>
          </a:p>
          <a:p>
            <a:pPr marL="80645" indent="-68580">
              <a:lnSpc>
                <a:spcPct val="100000"/>
              </a:lnSpc>
              <a:spcBef>
                <a:spcPts val="345"/>
              </a:spcBef>
              <a:buFont typeface="Microsoft Sans Serif"/>
              <a:buChar char="•"/>
              <a:tabLst>
                <a:tab pos="81280" algn="l"/>
              </a:tabLst>
            </a:pPr>
            <a:r>
              <a:rPr sz="450" spc="15" dirty="0">
                <a:solidFill>
                  <a:srgbClr val="2E2B1F"/>
                </a:solidFill>
                <a:latin typeface="Times New Roman"/>
                <a:cs typeface="Times New Roman"/>
              </a:rPr>
              <a:t>Придает</a:t>
            </a:r>
            <a:r>
              <a:rPr sz="45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450" spc="15" dirty="0">
                <a:solidFill>
                  <a:srgbClr val="2E2B1F"/>
                </a:solidFill>
                <a:latin typeface="Times New Roman"/>
                <a:cs typeface="Times New Roman"/>
              </a:rPr>
              <a:t>уверенности</a:t>
            </a:r>
            <a:endParaRPr sz="450">
              <a:latin typeface="Times New Roman"/>
              <a:cs typeface="Times New Roman"/>
            </a:endParaRPr>
          </a:p>
          <a:p>
            <a:pPr marL="80645" indent="-68580">
              <a:lnSpc>
                <a:spcPct val="100000"/>
              </a:lnSpc>
              <a:spcBef>
                <a:spcPts val="345"/>
              </a:spcBef>
              <a:buFont typeface="Microsoft Sans Serif"/>
              <a:buChar char="•"/>
              <a:tabLst>
                <a:tab pos="81280" algn="l"/>
              </a:tabLst>
            </a:pPr>
            <a:r>
              <a:rPr sz="450" spc="10" dirty="0">
                <a:solidFill>
                  <a:srgbClr val="2E2B1F"/>
                </a:solidFill>
                <a:latin typeface="Times New Roman"/>
                <a:cs typeface="Times New Roman"/>
              </a:rPr>
              <a:t>Улучшает</a:t>
            </a:r>
            <a:r>
              <a:rPr sz="45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450" spc="15" dirty="0">
                <a:solidFill>
                  <a:srgbClr val="2E2B1F"/>
                </a:solidFill>
                <a:latin typeface="Times New Roman"/>
                <a:cs typeface="Times New Roman"/>
              </a:rPr>
              <a:t>сон</a:t>
            </a:r>
            <a:endParaRPr sz="450">
              <a:latin typeface="Times New Roman"/>
              <a:cs typeface="Times New Roman"/>
            </a:endParaRPr>
          </a:p>
          <a:p>
            <a:pPr marL="80645" indent="-68580">
              <a:lnSpc>
                <a:spcPct val="100000"/>
              </a:lnSpc>
              <a:spcBef>
                <a:spcPts val="340"/>
              </a:spcBef>
              <a:buFont typeface="Microsoft Sans Serif"/>
              <a:buChar char="•"/>
              <a:tabLst>
                <a:tab pos="81280" algn="l"/>
              </a:tabLst>
            </a:pPr>
            <a:r>
              <a:rPr sz="450" spc="15" dirty="0">
                <a:solidFill>
                  <a:srgbClr val="2E2B1F"/>
                </a:solidFill>
                <a:latin typeface="Times New Roman"/>
                <a:cs typeface="Times New Roman"/>
              </a:rPr>
              <a:t>Снижает</a:t>
            </a:r>
            <a:r>
              <a:rPr sz="45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450" spc="15" dirty="0">
                <a:solidFill>
                  <a:srgbClr val="2E2B1F"/>
                </a:solidFill>
                <a:latin typeface="Times New Roman"/>
                <a:cs typeface="Times New Roman"/>
              </a:rPr>
              <a:t>стресс</a:t>
            </a:r>
            <a:endParaRPr sz="450">
              <a:latin typeface="Times New Roman"/>
              <a:cs typeface="Times New Roman"/>
            </a:endParaRPr>
          </a:p>
          <a:p>
            <a:pPr marL="80645" indent="-68580">
              <a:lnSpc>
                <a:spcPct val="100000"/>
              </a:lnSpc>
              <a:spcBef>
                <a:spcPts val="345"/>
              </a:spcBef>
              <a:buFont typeface="Microsoft Sans Serif"/>
              <a:buChar char="•"/>
              <a:tabLst>
                <a:tab pos="81280" algn="l"/>
              </a:tabLst>
            </a:pPr>
            <a:r>
              <a:rPr sz="450" spc="10" dirty="0">
                <a:solidFill>
                  <a:srgbClr val="2E2B1F"/>
                </a:solidFill>
                <a:latin typeface="Times New Roman"/>
                <a:cs typeface="Times New Roman"/>
              </a:rPr>
              <a:t>Улучшает концентрации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424636" y="3863428"/>
            <a:ext cx="3952875" cy="1288415"/>
            <a:chOff x="1424636" y="3863428"/>
            <a:chExt cx="3952875" cy="1288415"/>
          </a:xfrm>
        </p:grpSpPr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4636" y="4608576"/>
              <a:ext cx="688999" cy="5429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48993" y="4632674"/>
              <a:ext cx="640472" cy="49444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91825" y="4275775"/>
              <a:ext cx="740767" cy="50868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15752" y="4299509"/>
              <a:ext cx="692472" cy="46076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39884" y="3863428"/>
              <a:ext cx="637231" cy="8101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64101" y="3887825"/>
              <a:ext cx="589202" cy="761487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4441337" y="2583916"/>
            <a:ext cx="838835" cy="280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5" dirty="0">
                <a:latin typeface="Calibri"/>
                <a:cs typeface="Calibri"/>
              </a:rPr>
              <a:t>Ав</a:t>
            </a:r>
            <a:r>
              <a:rPr sz="300" dirty="0">
                <a:latin typeface="Calibri"/>
                <a:cs typeface="Calibri"/>
              </a:rPr>
              <a:t>т</a:t>
            </a:r>
            <a:r>
              <a:rPr sz="300" spc="15" dirty="0">
                <a:latin typeface="Calibri"/>
                <a:cs typeface="Calibri"/>
              </a:rPr>
              <a:t>о</a:t>
            </a:r>
            <a:r>
              <a:rPr sz="300" spc="10" dirty="0">
                <a:latin typeface="Calibri"/>
                <a:cs typeface="Calibri"/>
              </a:rPr>
              <a:t>р</a:t>
            </a:r>
            <a:r>
              <a:rPr sz="300" spc="20" dirty="0">
                <a:latin typeface="Calibri"/>
                <a:cs typeface="Calibri"/>
              </a:rPr>
              <a:t>ы</a:t>
            </a:r>
            <a:r>
              <a:rPr sz="300" spc="10" dirty="0">
                <a:latin typeface="Calibri"/>
                <a:cs typeface="Calibri"/>
              </a:rPr>
              <a:t> пр</a:t>
            </a:r>
            <a:r>
              <a:rPr sz="300" spc="15" dirty="0">
                <a:latin typeface="Calibri"/>
                <a:cs typeface="Calibri"/>
              </a:rPr>
              <a:t>оек</a:t>
            </a:r>
            <a:r>
              <a:rPr sz="300" spc="5" dirty="0">
                <a:latin typeface="Calibri"/>
                <a:cs typeface="Calibri"/>
              </a:rPr>
              <a:t>т</a:t>
            </a:r>
            <a:r>
              <a:rPr sz="300" spc="10" dirty="0">
                <a:latin typeface="Calibri"/>
                <a:cs typeface="Calibri"/>
              </a:rPr>
              <a:t>а:</a:t>
            </a:r>
            <a:endParaRPr sz="300">
              <a:latin typeface="Calibri"/>
              <a:cs typeface="Calibri"/>
            </a:endParaRPr>
          </a:p>
          <a:p>
            <a:pPr marL="12700" marR="5080">
              <a:lnSpc>
                <a:spcPct val="111700"/>
              </a:lnSpc>
            </a:pPr>
            <a:r>
              <a:rPr sz="300" spc="10" dirty="0">
                <a:latin typeface="Calibri"/>
                <a:cs typeface="Calibri"/>
              </a:rPr>
              <a:t>Ученицы </a:t>
            </a:r>
            <a:r>
              <a:rPr sz="300" spc="15" dirty="0">
                <a:latin typeface="Calibri"/>
                <a:cs typeface="Calibri"/>
              </a:rPr>
              <a:t>9 «А» класса МОУ </a:t>
            </a:r>
            <a:r>
              <a:rPr sz="300" spc="10" dirty="0">
                <a:latin typeface="Calibri"/>
                <a:cs typeface="Calibri"/>
              </a:rPr>
              <a:t>лицей </a:t>
            </a:r>
            <a:r>
              <a:rPr sz="300" spc="-5" dirty="0">
                <a:latin typeface="Calibri"/>
                <a:cs typeface="Calibri"/>
              </a:rPr>
              <a:t>г. </a:t>
            </a:r>
            <a:r>
              <a:rPr sz="300" spc="10" dirty="0">
                <a:latin typeface="Calibri"/>
                <a:cs typeface="Calibri"/>
              </a:rPr>
              <a:t>Фрязино </a:t>
            </a:r>
            <a:r>
              <a:rPr sz="300" spc="15" dirty="0">
                <a:latin typeface="Calibri"/>
                <a:cs typeface="Calibri"/>
              </a:rPr>
              <a:t> </a:t>
            </a:r>
            <a:r>
              <a:rPr sz="300" spc="10" dirty="0">
                <a:latin typeface="Calibri"/>
                <a:cs typeface="Calibri"/>
              </a:rPr>
              <a:t>Федорова Дарья</a:t>
            </a:r>
            <a:endParaRPr sz="300">
              <a:latin typeface="Calibri"/>
              <a:cs typeface="Calibri"/>
            </a:endParaRPr>
          </a:p>
          <a:p>
            <a:pPr marL="12700" marR="488950">
              <a:lnSpc>
                <a:spcPct val="111700"/>
              </a:lnSpc>
            </a:pPr>
            <a:r>
              <a:rPr sz="300" spc="15" dirty="0">
                <a:latin typeface="Calibri"/>
                <a:cs typeface="Calibri"/>
              </a:rPr>
              <a:t>Смирнова Анна </a:t>
            </a:r>
            <a:r>
              <a:rPr sz="300" spc="20" dirty="0">
                <a:latin typeface="Calibri"/>
                <a:cs typeface="Calibri"/>
              </a:rPr>
              <a:t> </a:t>
            </a:r>
            <a:r>
              <a:rPr sz="300" spc="15" dirty="0">
                <a:latin typeface="Calibri"/>
                <a:cs typeface="Calibri"/>
              </a:rPr>
              <a:t>С</a:t>
            </a:r>
            <a:r>
              <a:rPr sz="300" spc="10" dirty="0">
                <a:latin typeface="Calibri"/>
                <a:cs typeface="Calibri"/>
              </a:rPr>
              <a:t>мирн</a:t>
            </a:r>
            <a:r>
              <a:rPr sz="300" spc="15" dirty="0">
                <a:latin typeface="Calibri"/>
                <a:cs typeface="Calibri"/>
              </a:rPr>
              <a:t>ова </a:t>
            </a:r>
            <a:r>
              <a:rPr sz="300" spc="-10" dirty="0">
                <a:latin typeface="Calibri"/>
                <a:cs typeface="Calibri"/>
              </a:rPr>
              <a:t>Т</a:t>
            </a:r>
            <a:r>
              <a:rPr sz="300" spc="15" dirty="0">
                <a:latin typeface="Calibri"/>
                <a:cs typeface="Calibri"/>
              </a:rPr>
              <a:t>а</a:t>
            </a:r>
            <a:r>
              <a:rPr sz="300" spc="5" dirty="0">
                <a:latin typeface="Calibri"/>
                <a:cs typeface="Calibri"/>
              </a:rPr>
              <a:t>ть</a:t>
            </a:r>
            <a:r>
              <a:rPr sz="300" spc="15" dirty="0">
                <a:latin typeface="Calibri"/>
                <a:cs typeface="Calibri"/>
              </a:rPr>
              <a:t>я</a:t>
            </a:r>
            <a:r>
              <a:rPr sz="300" spc="10" dirty="0">
                <a:latin typeface="Calibri"/>
                <a:cs typeface="Calibri"/>
              </a:rPr>
              <a:t>н</a:t>
            </a:r>
            <a:r>
              <a:rPr sz="300" spc="15" dirty="0">
                <a:latin typeface="Calibri"/>
                <a:cs typeface="Calibri"/>
              </a:rPr>
              <a:t>а</a:t>
            </a:r>
            <a:endParaRPr sz="3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95300" y="373379"/>
            <a:ext cx="1630680" cy="1156335"/>
            <a:chOff x="495300" y="373379"/>
            <a:chExt cx="1630680" cy="1156335"/>
          </a:xfrm>
        </p:grpSpPr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5300" y="373379"/>
              <a:ext cx="1630574" cy="115602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25670" y="485063"/>
              <a:ext cx="502914" cy="6493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46686" y="485063"/>
              <a:ext cx="103984" cy="6493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85341" y="485063"/>
              <a:ext cx="520627" cy="6493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67117" y="440821"/>
              <a:ext cx="403631" cy="5773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89367" y="467147"/>
              <a:ext cx="18852" cy="670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27782" y="440950"/>
              <a:ext cx="436227" cy="457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9307" y="698959"/>
              <a:ext cx="273772" cy="167663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603467" y="910877"/>
            <a:ext cx="239395" cy="9969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">
              <a:latin typeface="Times New Roman"/>
              <a:cs typeface="Times New Roman"/>
            </a:endParaRPr>
          </a:p>
          <a:p>
            <a:pPr marL="25400" indent="-26034">
              <a:lnSpc>
                <a:spcPct val="100000"/>
              </a:lnSpc>
              <a:buFont typeface="Microsoft Sans Serif"/>
              <a:buChar char="•"/>
              <a:tabLst>
                <a:tab pos="26034" algn="l"/>
              </a:tabLst>
            </a:pPr>
            <a:r>
              <a:rPr sz="100" spc="10" dirty="0">
                <a:latin typeface="Times New Roman"/>
                <a:cs typeface="Times New Roman"/>
              </a:rPr>
              <a:t>Д</a:t>
            </a:r>
            <a:r>
              <a:rPr sz="100" spc="5" dirty="0">
                <a:latin typeface="Times New Roman"/>
                <a:cs typeface="Times New Roman"/>
              </a:rPr>
              <a:t>об</a:t>
            </a:r>
            <a:r>
              <a:rPr sz="100" spc="10" dirty="0">
                <a:latin typeface="Times New Roman"/>
                <a:cs typeface="Times New Roman"/>
              </a:rPr>
              <a:t>рые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люд</a:t>
            </a:r>
            <a:r>
              <a:rPr sz="100" spc="10" dirty="0">
                <a:latin typeface="Times New Roman"/>
                <a:cs typeface="Times New Roman"/>
              </a:rPr>
              <a:t>и</a:t>
            </a:r>
            <a:endParaRPr sz="100">
              <a:latin typeface="Times New Roman"/>
              <a:cs typeface="Times New Roman"/>
            </a:endParaRPr>
          </a:p>
          <a:p>
            <a:pPr marL="25400" indent="-26034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26034" algn="l"/>
              </a:tabLst>
            </a:pPr>
            <a:r>
              <a:rPr sz="100" spc="5" dirty="0">
                <a:latin typeface="Times New Roman"/>
                <a:cs typeface="Times New Roman"/>
              </a:rPr>
              <a:t>Любо</a:t>
            </a:r>
            <a:r>
              <a:rPr sz="100" spc="10" dirty="0">
                <a:latin typeface="Times New Roman"/>
                <a:cs typeface="Times New Roman"/>
              </a:rPr>
              <a:t>пы</a:t>
            </a:r>
            <a:r>
              <a:rPr sz="100" dirty="0">
                <a:latin typeface="Times New Roman"/>
                <a:cs typeface="Times New Roman"/>
              </a:rPr>
              <a:t>т</a:t>
            </a:r>
            <a:r>
              <a:rPr sz="100" spc="10" dirty="0">
                <a:latin typeface="Times New Roman"/>
                <a:cs typeface="Times New Roman"/>
              </a:rPr>
              <a:t>ные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люд</a:t>
            </a:r>
            <a:r>
              <a:rPr sz="100" spc="10" dirty="0">
                <a:latin typeface="Times New Roman"/>
                <a:cs typeface="Times New Roman"/>
              </a:rPr>
              <a:t>и</a:t>
            </a:r>
            <a:endParaRPr sz="100">
              <a:latin typeface="Times New Roman"/>
              <a:cs typeface="Times New Roman"/>
            </a:endParaRPr>
          </a:p>
          <a:p>
            <a:pPr marL="25400" indent="-26034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26034" algn="l"/>
              </a:tabLst>
            </a:pPr>
            <a:r>
              <a:rPr sz="100" spc="10" dirty="0">
                <a:latin typeface="Times New Roman"/>
                <a:cs typeface="Times New Roman"/>
              </a:rPr>
              <a:t>Зара</a:t>
            </a:r>
            <a:r>
              <a:rPr sz="100" dirty="0">
                <a:latin typeface="Times New Roman"/>
                <a:cs typeface="Times New Roman"/>
              </a:rPr>
              <a:t>бат</a:t>
            </a:r>
            <a:r>
              <a:rPr sz="100" spc="10" dirty="0">
                <a:latin typeface="Times New Roman"/>
                <a:cs typeface="Times New Roman"/>
              </a:rPr>
              <a:t>ы</a:t>
            </a:r>
            <a:r>
              <a:rPr sz="100" spc="5" dirty="0">
                <a:latin typeface="Times New Roman"/>
                <a:cs typeface="Times New Roman"/>
              </a:rPr>
              <a:t>ва</a:t>
            </a:r>
            <a:r>
              <a:rPr sz="100" spc="10" dirty="0">
                <a:latin typeface="Times New Roman"/>
                <a:cs typeface="Times New Roman"/>
              </a:rPr>
              <a:t>ющие</a:t>
            </a:r>
            <a:r>
              <a:rPr sz="100" spc="-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балл</a:t>
            </a:r>
            <a:r>
              <a:rPr sz="100" spc="10" dirty="0">
                <a:latin typeface="Times New Roman"/>
                <a:cs typeface="Times New Roman"/>
              </a:rPr>
              <a:t>ы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к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ЕГЭ</a:t>
            </a:r>
            <a:endParaRPr sz="100">
              <a:latin typeface="Times New Roman"/>
              <a:cs typeface="Times New Roman"/>
            </a:endParaRPr>
          </a:p>
          <a:p>
            <a:pPr marL="25400" indent="-26034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26034" algn="l"/>
              </a:tabLst>
            </a:pPr>
            <a:r>
              <a:rPr sz="100" spc="5" dirty="0">
                <a:latin typeface="Times New Roman"/>
                <a:cs typeface="Times New Roman"/>
              </a:rPr>
              <a:t>Иду</a:t>
            </a:r>
            <a:r>
              <a:rPr sz="100" spc="10" dirty="0">
                <a:latin typeface="Times New Roman"/>
                <a:cs typeface="Times New Roman"/>
              </a:rPr>
              <a:t>щие</a:t>
            </a:r>
            <a:r>
              <a:rPr sz="100" spc="5" dirty="0">
                <a:latin typeface="Times New Roman"/>
                <a:cs typeface="Times New Roman"/>
              </a:rPr>
              <a:t> </a:t>
            </a:r>
            <a:r>
              <a:rPr sz="100" dirty="0">
                <a:latin typeface="Times New Roman"/>
                <a:cs typeface="Times New Roman"/>
              </a:rPr>
              <a:t>з</a:t>
            </a:r>
            <a:r>
              <a:rPr sz="100" spc="5" dirty="0">
                <a:latin typeface="Times New Roman"/>
                <a:cs typeface="Times New Roman"/>
              </a:rPr>
              <a:t>а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модо</a:t>
            </a:r>
            <a:r>
              <a:rPr sz="100" spc="10" dirty="0">
                <a:latin typeface="Times New Roman"/>
                <a:cs typeface="Times New Roman"/>
              </a:rPr>
              <a:t>й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68730" y="545923"/>
            <a:ext cx="1174750" cy="1200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 algn="just">
              <a:lnSpc>
                <a:spcPct val="100000"/>
              </a:lnSpc>
              <a:spcBef>
                <a:spcPts val="135"/>
              </a:spcBef>
              <a:tabLst>
                <a:tab pos="351155" algn="l"/>
                <a:tab pos="680085" algn="l"/>
              </a:tabLst>
            </a:pPr>
            <a:r>
              <a:rPr sz="100" b="1" i="1" spc="10" dirty="0">
                <a:latin typeface="Times New Roman"/>
                <a:cs typeface="Times New Roman"/>
              </a:rPr>
              <a:t>Цель:	</a:t>
            </a:r>
            <a:r>
              <a:rPr sz="150" b="1" i="1" spc="15" baseline="27777" dirty="0">
                <a:latin typeface="Times New Roman"/>
                <a:cs typeface="Times New Roman"/>
              </a:rPr>
              <a:t>Задачи:	</a:t>
            </a:r>
            <a:r>
              <a:rPr sz="100" b="1" i="1" spc="15" dirty="0">
                <a:latin typeface="Times New Roman"/>
                <a:cs typeface="Times New Roman"/>
              </a:rPr>
              <a:t>Актуальность</a:t>
            </a:r>
            <a:endParaRPr sz="1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120900"/>
              </a:lnSpc>
              <a:spcBef>
                <a:spcPts val="150"/>
              </a:spcBef>
              <a:tabLst>
                <a:tab pos="680085" algn="l"/>
              </a:tabLst>
            </a:pPr>
            <a:r>
              <a:rPr sz="100" b="1" spc="5" dirty="0">
                <a:latin typeface="Times New Roman"/>
                <a:cs typeface="Times New Roman"/>
              </a:rPr>
              <a:t>С</a:t>
            </a:r>
            <a:r>
              <a:rPr sz="100" spc="5" dirty="0">
                <a:latin typeface="Times New Roman"/>
                <a:cs typeface="Times New Roman"/>
              </a:rPr>
              <a:t>оздать  волонтерское  движение  </a:t>
            </a:r>
            <a:r>
              <a:rPr sz="100" spc="10" dirty="0">
                <a:latin typeface="Times New Roman"/>
                <a:cs typeface="Times New Roman"/>
              </a:rPr>
              <a:t>в </a:t>
            </a:r>
            <a:r>
              <a:rPr sz="100" spc="45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МОУ       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50" spc="7" baseline="27777" dirty="0">
                <a:latin typeface="Microsoft Sans Serif"/>
                <a:cs typeface="Microsoft Sans Serif"/>
              </a:rPr>
              <a:t>•</a:t>
            </a:r>
            <a:r>
              <a:rPr sz="150" spc="7" baseline="27777" dirty="0">
                <a:latin typeface="Times New Roman"/>
                <a:cs typeface="Times New Roman"/>
              </a:rPr>
              <a:t>Сформировать     группу     добровольцев     из       </a:t>
            </a:r>
            <a:r>
              <a:rPr sz="150" spc="15" baseline="27777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Необходимо    формировать    «здоровое»    поколение    людей,    для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Лицей    </a:t>
            </a:r>
            <a:r>
              <a:rPr sz="100" spc="-5" dirty="0">
                <a:latin typeface="Times New Roman"/>
                <a:cs typeface="Times New Roman"/>
              </a:rPr>
              <a:t>г.</a:t>
            </a:r>
            <a:r>
              <a:rPr sz="100" spc="25" dirty="0">
                <a:latin typeface="Times New Roman"/>
                <a:cs typeface="Times New Roman"/>
              </a:rPr>
              <a:t>  </a:t>
            </a:r>
            <a:r>
              <a:rPr sz="100" spc="5" dirty="0">
                <a:latin typeface="Times New Roman"/>
                <a:cs typeface="Times New Roman"/>
              </a:rPr>
              <a:t>Фрязино,    направленное    </a:t>
            </a:r>
            <a:r>
              <a:rPr sz="100" spc="10" dirty="0">
                <a:latin typeface="Times New Roman"/>
                <a:cs typeface="Times New Roman"/>
              </a:rPr>
              <a:t>на        </a:t>
            </a:r>
            <a:r>
              <a:rPr sz="150" spc="7" baseline="27777" dirty="0">
                <a:latin typeface="Times New Roman"/>
                <a:cs typeface="Times New Roman"/>
              </a:rPr>
              <a:t>числа     учащихся     </a:t>
            </a:r>
            <a:r>
              <a:rPr sz="150" spc="15" baseline="27777" dirty="0">
                <a:latin typeface="Times New Roman"/>
                <a:cs typeface="Times New Roman"/>
              </a:rPr>
              <a:t>МОУ     </a:t>
            </a:r>
            <a:r>
              <a:rPr sz="150" spc="7" baseline="27777" dirty="0">
                <a:latin typeface="Times New Roman"/>
                <a:cs typeface="Times New Roman"/>
              </a:rPr>
              <a:t>Лицей     города        </a:t>
            </a:r>
            <a:r>
              <a:rPr sz="150" spc="15" baseline="27777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которых понятия гуманного отношения </a:t>
            </a:r>
            <a:r>
              <a:rPr sz="100" spc="10" dirty="0">
                <a:latin typeface="Times New Roman"/>
                <a:cs typeface="Times New Roman"/>
              </a:rPr>
              <a:t>и </a:t>
            </a:r>
            <a:r>
              <a:rPr sz="100" spc="5" dirty="0">
                <a:latin typeface="Times New Roman"/>
                <a:cs typeface="Times New Roman"/>
              </a:rPr>
              <a:t>взаимопомощи </a:t>
            </a:r>
            <a:r>
              <a:rPr sz="100" spc="10" dirty="0">
                <a:latin typeface="Times New Roman"/>
                <a:cs typeface="Times New Roman"/>
              </a:rPr>
              <a:t>не </a:t>
            </a:r>
            <a:r>
              <a:rPr sz="100" spc="5" dirty="0">
                <a:latin typeface="Times New Roman"/>
                <a:cs typeface="Times New Roman"/>
              </a:rPr>
              <a:t>будут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получение</a:t>
            </a:r>
            <a:r>
              <a:rPr sz="100" spc="2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участниками</a:t>
            </a:r>
            <a:r>
              <a:rPr sz="100" spc="2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знаний,</a:t>
            </a:r>
            <a:r>
              <a:rPr sz="100" spc="2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опыта</a:t>
            </a:r>
            <a:r>
              <a:rPr sz="100" spc="20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в        </a:t>
            </a:r>
            <a:r>
              <a:rPr sz="100" spc="30" dirty="0">
                <a:latin typeface="Times New Roman"/>
                <a:cs typeface="Times New Roman"/>
              </a:rPr>
              <a:t> </a:t>
            </a:r>
            <a:r>
              <a:rPr sz="150" spc="7" baseline="27777" dirty="0">
                <a:latin typeface="Times New Roman"/>
                <a:cs typeface="Times New Roman"/>
              </a:rPr>
              <a:t>Фрязино.	</a:t>
            </a:r>
            <a:r>
              <a:rPr sz="100" spc="5" dirty="0">
                <a:latin typeface="Times New Roman"/>
                <a:cs typeface="Times New Roman"/>
              </a:rPr>
              <a:t>чуждыми.</a:t>
            </a:r>
            <a:endParaRPr sz="1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916536" y="796836"/>
            <a:ext cx="1133475" cy="437515"/>
            <a:chOff x="916536" y="796836"/>
            <a:chExt cx="1133475" cy="437515"/>
          </a:xfrm>
        </p:grpSpPr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16536" y="967705"/>
              <a:ext cx="298726" cy="26654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17586" y="796836"/>
              <a:ext cx="332181" cy="236618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1699218" y="1043009"/>
            <a:ext cx="360045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R="5080">
              <a:lnSpc>
                <a:spcPct val="136000"/>
              </a:lnSpc>
            </a:pPr>
            <a:r>
              <a:rPr sz="100" b="1" i="1" spc="15" dirty="0">
                <a:latin typeface="Times New Roman"/>
                <a:cs typeface="Times New Roman"/>
              </a:rPr>
              <a:t>Почему</a:t>
            </a:r>
            <a:r>
              <a:rPr sz="100" b="1" i="1" dirty="0">
                <a:latin typeface="Times New Roman"/>
                <a:cs typeface="Times New Roman"/>
              </a:rPr>
              <a:t>     </a:t>
            </a:r>
            <a:r>
              <a:rPr sz="100" b="1" i="1" spc="-10" dirty="0">
                <a:latin typeface="Times New Roman"/>
                <a:cs typeface="Times New Roman"/>
              </a:rPr>
              <a:t> </a:t>
            </a:r>
            <a:r>
              <a:rPr sz="100" b="1" i="1" spc="10" dirty="0">
                <a:latin typeface="Times New Roman"/>
                <a:cs typeface="Times New Roman"/>
              </a:rPr>
              <a:t>л</a:t>
            </a:r>
            <a:r>
              <a:rPr sz="100" b="1" i="1" spc="25" dirty="0">
                <a:latin typeface="Times New Roman"/>
                <a:cs typeface="Times New Roman"/>
              </a:rPr>
              <a:t>ю</a:t>
            </a:r>
            <a:r>
              <a:rPr sz="100" b="1" i="1" spc="10" dirty="0">
                <a:latin typeface="Times New Roman"/>
                <a:cs typeface="Times New Roman"/>
              </a:rPr>
              <a:t>д</a:t>
            </a:r>
            <a:r>
              <a:rPr sz="100" b="1" i="1" spc="15" dirty="0">
                <a:latin typeface="Times New Roman"/>
                <a:cs typeface="Times New Roman"/>
              </a:rPr>
              <a:t>и</a:t>
            </a:r>
            <a:r>
              <a:rPr sz="100" b="1" i="1" dirty="0">
                <a:latin typeface="Times New Roman"/>
                <a:cs typeface="Times New Roman"/>
              </a:rPr>
              <a:t>     </a:t>
            </a:r>
            <a:r>
              <a:rPr sz="100" b="1" i="1" spc="-10" dirty="0">
                <a:latin typeface="Times New Roman"/>
                <a:cs typeface="Times New Roman"/>
              </a:rPr>
              <a:t> </a:t>
            </a:r>
            <a:r>
              <a:rPr sz="100" b="1" i="1" spc="10" dirty="0">
                <a:latin typeface="Times New Roman"/>
                <a:cs typeface="Times New Roman"/>
              </a:rPr>
              <a:t>с</a:t>
            </a:r>
            <a:r>
              <a:rPr sz="100" b="1" i="1" spc="20" dirty="0">
                <a:latin typeface="Times New Roman"/>
                <a:cs typeface="Times New Roman"/>
              </a:rPr>
              <a:t>та</a:t>
            </a:r>
            <a:r>
              <a:rPr sz="100" b="1" i="1" spc="10" dirty="0">
                <a:latin typeface="Times New Roman"/>
                <a:cs typeface="Times New Roman"/>
              </a:rPr>
              <a:t>н</a:t>
            </a:r>
            <a:r>
              <a:rPr sz="100" b="1" i="1" spc="15" dirty="0">
                <a:latin typeface="Times New Roman"/>
                <a:cs typeface="Times New Roman"/>
              </a:rPr>
              <a:t>о</a:t>
            </a:r>
            <a:r>
              <a:rPr sz="100" b="1" i="1" spc="10" dirty="0">
                <a:latin typeface="Times New Roman"/>
                <a:cs typeface="Times New Roman"/>
              </a:rPr>
              <a:t>вя</a:t>
            </a:r>
            <a:r>
              <a:rPr sz="100" b="1" i="1" spc="25" dirty="0">
                <a:latin typeface="Times New Roman"/>
                <a:cs typeface="Times New Roman"/>
              </a:rPr>
              <a:t>т</a:t>
            </a:r>
            <a:r>
              <a:rPr sz="100" b="1" i="1" spc="10" dirty="0">
                <a:latin typeface="Times New Roman"/>
                <a:cs typeface="Times New Roman"/>
              </a:rPr>
              <a:t>с</a:t>
            </a:r>
            <a:r>
              <a:rPr sz="100" b="1" i="1" spc="15" dirty="0">
                <a:latin typeface="Times New Roman"/>
                <a:cs typeface="Times New Roman"/>
              </a:rPr>
              <a:t>я</a:t>
            </a:r>
            <a:r>
              <a:rPr sz="100" b="1" i="1" dirty="0">
                <a:latin typeface="Times New Roman"/>
                <a:cs typeface="Times New Roman"/>
              </a:rPr>
              <a:t>     </a:t>
            </a:r>
            <a:r>
              <a:rPr sz="100" b="1" i="1" spc="-10" dirty="0">
                <a:latin typeface="Times New Roman"/>
                <a:cs typeface="Times New Roman"/>
              </a:rPr>
              <a:t> </a:t>
            </a:r>
            <a:r>
              <a:rPr sz="100" b="1" i="1" spc="10" dirty="0">
                <a:latin typeface="Times New Roman"/>
                <a:cs typeface="Times New Roman"/>
              </a:rPr>
              <a:t>вол</a:t>
            </a:r>
            <a:r>
              <a:rPr sz="100" b="1" i="1" spc="15" dirty="0">
                <a:latin typeface="Times New Roman"/>
                <a:cs typeface="Times New Roman"/>
              </a:rPr>
              <a:t>онтерам</a:t>
            </a:r>
            <a:r>
              <a:rPr sz="100" b="1" i="1" spc="10" dirty="0">
                <a:latin typeface="Times New Roman"/>
                <a:cs typeface="Times New Roman"/>
              </a:rPr>
              <a:t>и  сегодня?</a:t>
            </a: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R="5080">
              <a:lnSpc>
                <a:spcPct val="120900"/>
              </a:lnSpc>
              <a:buAutoNum type="arabicPeriod"/>
              <a:tabLst>
                <a:tab pos="20955" algn="l"/>
              </a:tabLst>
            </a:pPr>
            <a:r>
              <a:rPr sz="100" spc="5" dirty="0">
                <a:latin typeface="Times New Roman"/>
                <a:cs typeface="Times New Roman"/>
              </a:rPr>
              <a:t>Волонтёрство</a:t>
            </a:r>
            <a:r>
              <a:rPr sz="100" spc="10" dirty="0">
                <a:latin typeface="Times New Roman"/>
                <a:cs typeface="Times New Roman"/>
              </a:rPr>
              <a:t> –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это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возможность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сделать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мир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счастливее.</a:t>
            </a:r>
            <a:endParaRPr sz="100">
              <a:latin typeface="Times New Roman"/>
              <a:cs typeface="Times New Roman"/>
            </a:endParaRPr>
          </a:p>
          <a:p>
            <a:pPr marR="5080">
              <a:lnSpc>
                <a:spcPct val="120900"/>
              </a:lnSpc>
              <a:buAutoNum type="arabicPeriod"/>
              <a:tabLst>
                <a:tab pos="19050" algn="l"/>
              </a:tabLst>
            </a:pPr>
            <a:r>
              <a:rPr sz="100" spc="5" dirty="0">
                <a:latin typeface="Times New Roman"/>
                <a:cs typeface="Times New Roman"/>
              </a:rPr>
              <a:t>Волонтёрство</a:t>
            </a:r>
            <a:r>
              <a:rPr sz="100" spc="10" dirty="0">
                <a:latin typeface="Times New Roman"/>
                <a:cs typeface="Times New Roman"/>
              </a:rPr>
              <a:t> –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это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приобретение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практических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знаний,</a:t>
            </a: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sz="100" spc="5" dirty="0">
                <a:latin typeface="Times New Roman"/>
                <a:cs typeface="Times New Roman"/>
              </a:rPr>
              <a:t>необходимых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для </a:t>
            </a:r>
            <a:r>
              <a:rPr sz="100" spc="10" dirty="0">
                <a:latin typeface="Times New Roman"/>
                <a:cs typeface="Times New Roman"/>
              </a:rPr>
              <a:t>найма на</a:t>
            </a:r>
            <a:r>
              <a:rPr sz="100" spc="5" dirty="0">
                <a:latin typeface="Times New Roman"/>
                <a:cs typeface="Times New Roman"/>
              </a:rPr>
              <a:t> оплачиваемую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00" dirty="0">
                <a:latin typeface="Times New Roman"/>
                <a:cs typeface="Times New Roman"/>
              </a:rPr>
              <a:t>работу.</a:t>
            </a:r>
            <a:endParaRPr sz="100">
              <a:latin typeface="Times New Roman"/>
              <a:cs typeface="Times New Roman"/>
            </a:endParaRPr>
          </a:p>
          <a:p>
            <a:pPr marR="5080">
              <a:lnSpc>
                <a:spcPct val="120900"/>
              </a:lnSpc>
              <a:buAutoNum type="arabicPeriod" startAt="3"/>
              <a:tabLst>
                <a:tab pos="23495" algn="l"/>
              </a:tabLst>
            </a:pPr>
            <a:r>
              <a:rPr sz="100" spc="5" dirty="0">
                <a:latin typeface="Times New Roman"/>
                <a:cs typeface="Times New Roman"/>
              </a:rPr>
              <a:t>Волонтёрство</a:t>
            </a:r>
            <a:r>
              <a:rPr sz="100" spc="10" dirty="0">
                <a:latin typeface="Times New Roman"/>
                <a:cs typeface="Times New Roman"/>
              </a:rPr>
              <a:t> –</a:t>
            </a:r>
            <a:r>
              <a:rPr sz="100" spc="3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это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встречи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с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интересными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людьми.</a:t>
            </a:r>
            <a:endParaRPr sz="100">
              <a:latin typeface="Times New Roman"/>
              <a:cs typeface="Times New Roman"/>
            </a:endParaRPr>
          </a:p>
          <a:p>
            <a:pPr marR="18415">
              <a:lnSpc>
                <a:spcPct val="119400"/>
              </a:lnSpc>
              <a:buAutoNum type="arabicPeriod" startAt="3"/>
              <a:tabLst>
                <a:tab pos="15875" algn="l"/>
              </a:tabLst>
            </a:pPr>
            <a:r>
              <a:rPr sz="100" spc="5" dirty="0">
                <a:latin typeface="Times New Roman"/>
                <a:cs typeface="Times New Roman"/>
              </a:rPr>
              <a:t>Волонтёрство </a:t>
            </a:r>
            <a:r>
              <a:rPr sz="100" spc="10" dirty="0">
                <a:latin typeface="Times New Roman"/>
                <a:cs typeface="Times New Roman"/>
              </a:rPr>
              <a:t>– </a:t>
            </a:r>
            <a:r>
              <a:rPr sz="100" spc="5" dirty="0">
                <a:latin typeface="Times New Roman"/>
                <a:cs typeface="Times New Roman"/>
              </a:rPr>
              <a:t>это получение навыков, которые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могут пригодиться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повседневной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жизни.</a:t>
            </a:r>
            <a:endParaRPr sz="100">
              <a:latin typeface="Times New Roman"/>
              <a:cs typeface="Times New Roman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09307" y="549953"/>
            <a:ext cx="1440815" cy="681990"/>
            <a:chOff x="609307" y="549953"/>
            <a:chExt cx="1440815" cy="681990"/>
          </a:xfrm>
        </p:grpSpPr>
        <p:pic>
          <p:nvPicPr>
            <p:cNvPr id="67" name="object 6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9307" y="1016157"/>
              <a:ext cx="278773" cy="21541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17941" y="549953"/>
              <a:ext cx="331825" cy="219056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581430" y="647818"/>
            <a:ext cx="995044" cy="552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ts val="95"/>
              </a:lnSpc>
              <a:spcBef>
                <a:spcPts val="135"/>
              </a:spcBef>
            </a:pPr>
            <a:r>
              <a:rPr sz="150" spc="7" baseline="27777" dirty="0">
                <a:latin typeface="Times New Roman"/>
                <a:cs typeface="Times New Roman"/>
              </a:rPr>
              <a:t>этой</a:t>
            </a:r>
            <a:r>
              <a:rPr sz="150" spc="37" baseline="27777" dirty="0">
                <a:latin typeface="Times New Roman"/>
                <a:cs typeface="Times New Roman"/>
              </a:rPr>
              <a:t> </a:t>
            </a:r>
            <a:r>
              <a:rPr sz="150" spc="7" baseline="27777" dirty="0">
                <a:latin typeface="Times New Roman"/>
                <a:cs typeface="Times New Roman"/>
              </a:rPr>
              <a:t>сфере</a:t>
            </a:r>
            <a:r>
              <a:rPr sz="150" spc="44" baseline="27777" dirty="0">
                <a:latin typeface="Times New Roman"/>
                <a:cs typeface="Times New Roman"/>
              </a:rPr>
              <a:t> </a:t>
            </a:r>
            <a:r>
              <a:rPr sz="150" spc="15" baseline="27777" dirty="0">
                <a:latin typeface="Times New Roman"/>
                <a:cs typeface="Times New Roman"/>
              </a:rPr>
              <a:t>и</a:t>
            </a:r>
            <a:r>
              <a:rPr sz="150" spc="44" baseline="27777" dirty="0">
                <a:latin typeface="Times New Roman"/>
                <a:cs typeface="Times New Roman"/>
              </a:rPr>
              <a:t> </a:t>
            </a:r>
            <a:r>
              <a:rPr sz="150" spc="7" baseline="27777" dirty="0">
                <a:latin typeface="Times New Roman"/>
                <a:cs typeface="Times New Roman"/>
              </a:rPr>
              <a:t>формирования</a:t>
            </a:r>
            <a:r>
              <a:rPr sz="150" spc="44" baseline="27777" dirty="0">
                <a:latin typeface="Times New Roman"/>
                <a:cs typeface="Times New Roman"/>
              </a:rPr>
              <a:t> </a:t>
            </a:r>
            <a:r>
              <a:rPr sz="150" spc="7" baseline="27777" dirty="0">
                <a:latin typeface="Times New Roman"/>
                <a:cs typeface="Times New Roman"/>
              </a:rPr>
              <a:t>личностных       </a:t>
            </a:r>
            <a:r>
              <a:rPr sz="150" spc="30" baseline="27777" dirty="0">
                <a:latin typeface="Times New Roman"/>
                <a:cs typeface="Times New Roman"/>
              </a:rPr>
              <a:t> </a:t>
            </a:r>
            <a:r>
              <a:rPr sz="150" spc="7" baseline="55555" dirty="0">
                <a:latin typeface="Microsoft Sans Serif"/>
                <a:cs typeface="Microsoft Sans Serif"/>
              </a:rPr>
              <a:t>•</a:t>
            </a:r>
            <a:r>
              <a:rPr sz="150" spc="7" baseline="55555" dirty="0">
                <a:latin typeface="Times New Roman"/>
                <a:cs typeface="Times New Roman"/>
              </a:rPr>
              <a:t>Способствовать         </a:t>
            </a:r>
            <a:r>
              <a:rPr sz="150" spc="22" baseline="55555" dirty="0">
                <a:latin typeface="Times New Roman"/>
                <a:cs typeface="Times New Roman"/>
              </a:rPr>
              <a:t> </a:t>
            </a:r>
            <a:r>
              <a:rPr sz="150" spc="7" baseline="55555" dirty="0">
                <a:latin typeface="Times New Roman"/>
                <a:cs typeface="Times New Roman"/>
              </a:rPr>
              <a:t>развитию         </a:t>
            </a:r>
            <a:r>
              <a:rPr sz="150" spc="15" baseline="55555" dirty="0">
                <a:latin typeface="Times New Roman"/>
                <a:cs typeface="Times New Roman"/>
              </a:rPr>
              <a:t> </a:t>
            </a:r>
            <a:r>
              <a:rPr sz="150" spc="7" baseline="55555" dirty="0">
                <a:latin typeface="Times New Roman"/>
                <a:cs typeface="Times New Roman"/>
              </a:rPr>
              <a:t>понятия          </a:t>
            </a:r>
            <a:r>
              <a:rPr sz="100" b="1" i="1" spc="15" dirty="0">
                <a:latin typeface="Times New Roman"/>
                <a:cs typeface="Times New Roman"/>
              </a:rPr>
              <a:t>Причины становиться</a:t>
            </a:r>
            <a:r>
              <a:rPr sz="100" b="1" i="1" spc="5" dirty="0">
                <a:latin typeface="Times New Roman"/>
                <a:cs typeface="Times New Roman"/>
              </a:rPr>
              <a:t> </a:t>
            </a:r>
            <a:r>
              <a:rPr sz="100" b="1" i="1" spc="15" dirty="0">
                <a:latin typeface="Times New Roman"/>
                <a:cs typeface="Times New Roman"/>
              </a:rPr>
              <a:t>волонтером</a:t>
            </a:r>
            <a:endParaRPr sz="100">
              <a:latin typeface="Times New Roman"/>
              <a:cs typeface="Times New Roman"/>
            </a:endParaRPr>
          </a:p>
          <a:p>
            <a:pPr marL="38100">
              <a:lnSpc>
                <a:spcPts val="95"/>
              </a:lnSpc>
            </a:pPr>
            <a:r>
              <a:rPr sz="100" spc="5" dirty="0">
                <a:latin typeface="Times New Roman"/>
                <a:cs typeface="Times New Roman"/>
              </a:rPr>
              <a:t>качеств.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94588" y="654414"/>
            <a:ext cx="842644" cy="22860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100" spc="5" dirty="0">
                <a:latin typeface="Times New Roman"/>
                <a:cs typeface="Times New Roman"/>
              </a:rPr>
              <a:t>«волонтерство».</a:t>
            </a:r>
            <a:endParaRPr sz="100">
              <a:latin typeface="Times New Roman"/>
              <a:cs typeface="Times New Roman"/>
            </a:endParaRPr>
          </a:p>
          <a:p>
            <a:pPr marL="31115" indent="-6350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1750" algn="l"/>
              </a:tabLst>
            </a:pPr>
            <a:r>
              <a:rPr sz="100" spc="5" dirty="0">
                <a:latin typeface="Times New Roman"/>
                <a:cs typeface="Times New Roman"/>
              </a:rPr>
              <a:t>Организовать     информационно-обучающие</a:t>
            </a:r>
            <a:endParaRPr sz="100">
              <a:latin typeface="Times New Roman"/>
              <a:cs typeface="Times New Roman"/>
            </a:endParaRPr>
          </a:p>
          <a:p>
            <a:pPr marL="25400" marR="173355">
              <a:lnSpc>
                <a:spcPct val="120900"/>
              </a:lnSpc>
            </a:pPr>
            <a:r>
              <a:rPr sz="100" spc="5" dirty="0">
                <a:latin typeface="Times New Roman"/>
                <a:cs typeface="Times New Roman"/>
              </a:rPr>
              <a:t>встречи    группы     проекта     с     различными         </a:t>
            </a:r>
            <a:r>
              <a:rPr sz="150" spc="7" baseline="27777" dirty="0">
                <a:latin typeface="Times New Roman"/>
                <a:cs typeface="Times New Roman"/>
              </a:rPr>
              <a:t>1.</a:t>
            </a:r>
            <a:r>
              <a:rPr sz="150" spc="15" baseline="27777" dirty="0">
                <a:latin typeface="Times New Roman"/>
                <a:cs typeface="Times New Roman"/>
              </a:rPr>
              <a:t> </a:t>
            </a:r>
            <a:r>
              <a:rPr sz="150" spc="7" baseline="27777" dirty="0">
                <a:latin typeface="Times New Roman"/>
                <a:cs typeface="Times New Roman"/>
              </a:rPr>
              <a:t>Настоящие друзья </a:t>
            </a:r>
            <a:r>
              <a:rPr sz="150" spc="15" baseline="27777" dirty="0">
                <a:latin typeface="Times New Roman"/>
                <a:cs typeface="Times New Roman"/>
              </a:rPr>
              <a:t>и </a:t>
            </a:r>
            <a:r>
              <a:rPr sz="150" spc="7" baseline="27777" dirty="0">
                <a:latin typeface="Times New Roman"/>
                <a:cs typeface="Times New Roman"/>
              </a:rPr>
              <a:t>приятные знакомства </a:t>
            </a:r>
            <a:r>
              <a:rPr sz="150" spc="15" baseline="27777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организациями     города.    Обучить     группы          </a:t>
            </a:r>
            <a:r>
              <a:rPr sz="150" spc="7" baseline="27777" dirty="0">
                <a:latin typeface="Times New Roman"/>
                <a:cs typeface="Times New Roman"/>
              </a:rPr>
              <a:t>2.</a:t>
            </a:r>
            <a:r>
              <a:rPr sz="150" spc="15" baseline="27777" dirty="0">
                <a:latin typeface="Times New Roman"/>
                <a:cs typeface="Times New Roman"/>
              </a:rPr>
              <a:t> Опыт в </a:t>
            </a:r>
            <a:r>
              <a:rPr sz="150" spc="7" baseline="27777" dirty="0">
                <a:latin typeface="Times New Roman"/>
                <a:cs typeface="Times New Roman"/>
              </a:rPr>
              <a:t>рамках неформального образования </a:t>
            </a:r>
            <a:r>
              <a:rPr sz="150" spc="15" baseline="27777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проекта         </a:t>
            </a:r>
            <a:r>
              <a:rPr sz="100" spc="3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технологиям         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организации         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50" spc="7" baseline="27777" dirty="0">
                <a:latin typeface="Times New Roman"/>
                <a:cs typeface="Times New Roman"/>
              </a:rPr>
              <a:t>3.  </a:t>
            </a:r>
            <a:r>
              <a:rPr sz="150" spc="15" baseline="27777" dirty="0">
                <a:latin typeface="Times New Roman"/>
                <a:cs typeface="Times New Roman"/>
              </a:rPr>
              <a:t>Дальнейшие</a:t>
            </a:r>
            <a:r>
              <a:rPr sz="150" spc="-7" baseline="27777" dirty="0">
                <a:latin typeface="Times New Roman"/>
                <a:cs typeface="Times New Roman"/>
              </a:rPr>
              <a:t> </a:t>
            </a:r>
            <a:r>
              <a:rPr sz="150" spc="7" baseline="27777" dirty="0">
                <a:latin typeface="Times New Roman"/>
                <a:cs typeface="Times New Roman"/>
              </a:rPr>
              <a:t>перспективы</a:t>
            </a:r>
            <a:endParaRPr sz="150" baseline="27777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5"/>
              </a:spcBef>
              <a:tabLst>
                <a:tab pos="354330" algn="l"/>
              </a:tabLst>
            </a:pPr>
            <a:r>
              <a:rPr sz="100" spc="5" dirty="0">
                <a:latin typeface="Times New Roman"/>
                <a:cs typeface="Times New Roman"/>
              </a:rPr>
              <a:t>волонтерской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деятельности.	</a:t>
            </a:r>
            <a:r>
              <a:rPr sz="150" spc="7" baseline="27777" dirty="0">
                <a:latin typeface="Times New Roman"/>
                <a:cs typeface="Times New Roman"/>
              </a:rPr>
              <a:t>4. </a:t>
            </a:r>
            <a:r>
              <a:rPr sz="150" spc="22" baseline="27777" dirty="0">
                <a:latin typeface="Times New Roman"/>
                <a:cs typeface="Times New Roman"/>
              </a:rPr>
              <a:t> </a:t>
            </a:r>
            <a:r>
              <a:rPr sz="150" spc="7" baseline="27777" dirty="0">
                <a:latin typeface="Times New Roman"/>
                <a:cs typeface="Times New Roman"/>
              </a:rPr>
              <a:t>Погружение</a:t>
            </a:r>
            <a:r>
              <a:rPr sz="150" spc="15" baseline="27777" dirty="0">
                <a:latin typeface="Times New Roman"/>
                <a:cs typeface="Times New Roman"/>
              </a:rPr>
              <a:t> в </a:t>
            </a:r>
            <a:r>
              <a:rPr sz="150" spc="7" baseline="27777" dirty="0">
                <a:latin typeface="Times New Roman"/>
                <a:cs typeface="Times New Roman"/>
              </a:rPr>
              <a:t>культуру</a:t>
            </a:r>
            <a:r>
              <a:rPr sz="150" spc="15" baseline="27777" dirty="0">
                <a:latin typeface="Times New Roman"/>
                <a:cs typeface="Times New Roman"/>
              </a:rPr>
              <a:t> и</a:t>
            </a:r>
            <a:r>
              <a:rPr sz="150" spc="7" baseline="27777" dirty="0">
                <a:latin typeface="Times New Roman"/>
                <a:cs typeface="Times New Roman"/>
              </a:rPr>
              <a:t> быт </a:t>
            </a:r>
            <a:r>
              <a:rPr sz="150" spc="15" baseline="27777" dirty="0">
                <a:latin typeface="Times New Roman"/>
                <a:cs typeface="Times New Roman"/>
              </a:rPr>
              <a:t>принимающей</a:t>
            </a:r>
            <a:r>
              <a:rPr sz="150" spc="7" baseline="27777" dirty="0">
                <a:latin typeface="Times New Roman"/>
                <a:cs typeface="Times New Roman"/>
              </a:rPr>
              <a:t> страны(города)</a:t>
            </a:r>
            <a:endParaRPr sz="150" baseline="27777">
              <a:latin typeface="Times New Roman"/>
              <a:cs typeface="Times New Roman"/>
            </a:endParaRPr>
          </a:p>
          <a:p>
            <a:pPr marL="25400" marR="515620">
              <a:lnSpc>
                <a:spcPct val="120900"/>
              </a:lnSpc>
              <a:buFont typeface="Microsoft Sans Serif"/>
              <a:buChar char="•"/>
              <a:tabLst>
                <a:tab pos="31750" algn="l"/>
              </a:tabLst>
            </a:pPr>
            <a:r>
              <a:rPr sz="100" spc="10" dirty="0">
                <a:latin typeface="Times New Roman"/>
                <a:cs typeface="Times New Roman"/>
              </a:rPr>
              <a:t>Спос</a:t>
            </a:r>
            <a:r>
              <a:rPr sz="100" spc="5" dirty="0">
                <a:latin typeface="Times New Roman"/>
                <a:cs typeface="Times New Roman"/>
              </a:rPr>
              <a:t>обс</a:t>
            </a:r>
            <a:r>
              <a:rPr sz="100" dirty="0">
                <a:latin typeface="Times New Roman"/>
                <a:cs typeface="Times New Roman"/>
              </a:rPr>
              <a:t>т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dirty="0">
                <a:latin typeface="Times New Roman"/>
                <a:cs typeface="Times New Roman"/>
              </a:rPr>
              <a:t>оват</a:t>
            </a:r>
            <a:r>
              <a:rPr sz="100" spc="5" dirty="0">
                <a:latin typeface="Times New Roman"/>
                <a:cs typeface="Times New Roman"/>
              </a:rPr>
              <a:t>ь</a:t>
            </a:r>
            <a:r>
              <a:rPr sz="100" dirty="0">
                <a:latin typeface="Times New Roman"/>
                <a:cs typeface="Times New Roman"/>
              </a:rPr>
              <a:t>         </a:t>
            </a:r>
            <a:r>
              <a:rPr sz="100" spc="-10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ра</a:t>
            </a:r>
            <a:r>
              <a:rPr sz="100" dirty="0">
                <a:latin typeface="Times New Roman"/>
                <a:cs typeface="Times New Roman"/>
              </a:rPr>
              <a:t>з</a:t>
            </a:r>
            <a:r>
              <a:rPr sz="100" spc="10" dirty="0">
                <a:latin typeface="Times New Roman"/>
                <a:cs typeface="Times New Roman"/>
              </a:rPr>
              <a:t>ви</a:t>
            </a:r>
            <a:r>
              <a:rPr sz="100" dirty="0">
                <a:latin typeface="Times New Roman"/>
                <a:cs typeface="Times New Roman"/>
              </a:rPr>
              <a:t>т</a:t>
            </a:r>
            <a:r>
              <a:rPr sz="100" spc="10" dirty="0">
                <a:latin typeface="Times New Roman"/>
                <a:cs typeface="Times New Roman"/>
              </a:rPr>
              <a:t>ию</a:t>
            </a:r>
            <a:r>
              <a:rPr sz="100" dirty="0">
                <a:latin typeface="Times New Roman"/>
                <a:cs typeface="Times New Roman"/>
              </a:rPr>
              <a:t>         </a:t>
            </a:r>
            <a:r>
              <a:rPr sz="100" spc="-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к</a:t>
            </a:r>
            <a:r>
              <a:rPr sz="100" dirty="0">
                <a:latin typeface="Times New Roman"/>
                <a:cs typeface="Times New Roman"/>
              </a:rPr>
              <a:t>у</a:t>
            </a:r>
            <a:r>
              <a:rPr sz="100" spc="5" dirty="0">
                <a:latin typeface="Times New Roman"/>
                <a:cs typeface="Times New Roman"/>
              </a:rPr>
              <a:t>льтуры  волонтерства.</a:t>
            </a:r>
            <a:endParaRPr sz="100">
              <a:latin typeface="Times New Roman"/>
              <a:cs typeface="Times New Roman"/>
            </a:endParaRPr>
          </a:p>
          <a:p>
            <a:pPr marL="31115" indent="-6350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1750" algn="l"/>
              </a:tabLst>
            </a:pPr>
            <a:r>
              <a:rPr sz="100" spc="5" dirty="0">
                <a:latin typeface="Times New Roman"/>
                <a:cs typeface="Times New Roman"/>
              </a:rPr>
              <a:t>Ра</a:t>
            </a:r>
            <a:r>
              <a:rPr sz="100" dirty="0">
                <a:latin typeface="Times New Roman"/>
                <a:cs typeface="Times New Roman"/>
              </a:rPr>
              <a:t>з</a:t>
            </a:r>
            <a:r>
              <a:rPr sz="100" spc="10" dirty="0">
                <a:latin typeface="Times New Roman"/>
                <a:cs typeface="Times New Roman"/>
              </a:rPr>
              <a:t>ви</a:t>
            </a:r>
            <a:r>
              <a:rPr sz="100" dirty="0">
                <a:latin typeface="Times New Roman"/>
                <a:cs typeface="Times New Roman"/>
              </a:rPr>
              <a:t>т</a:t>
            </a:r>
            <a:r>
              <a:rPr sz="100" spc="5" dirty="0">
                <a:latin typeface="Times New Roman"/>
                <a:cs typeface="Times New Roman"/>
              </a:rPr>
              <a:t>ь</a:t>
            </a:r>
            <a:r>
              <a:rPr sz="100" dirty="0">
                <a:latin typeface="Times New Roman"/>
                <a:cs typeface="Times New Roman"/>
              </a:rPr>
              <a:t>                </a:t>
            </a:r>
            <a:r>
              <a:rPr sz="100" spc="5" dirty="0">
                <a:latin typeface="Times New Roman"/>
                <a:cs typeface="Times New Roman"/>
              </a:rPr>
              <a:t>навы</a:t>
            </a:r>
            <a:r>
              <a:rPr sz="100" spc="10" dirty="0">
                <a:latin typeface="Times New Roman"/>
                <a:cs typeface="Times New Roman"/>
              </a:rPr>
              <a:t>ки</a:t>
            </a:r>
            <a:r>
              <a:rPr sz="100" dirty="0">
                <a:latin typeface="Times New Roman"/>
                <a:cs typeface="Times New Roman"/>
              </a:rPr>
              <a:t>               </a:t>
            </a:r>
            <a:r>
              <a:rPr sz="100" spc="-5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spc="5" dirty="0">
                <a:latin typeface="Times New Roman"/>
                <a:cs typeface="Times New Roman"/>
              </a:rPr>
              <a:t>оло</a:t>
            </a:r>
            <a:r>
              <a:rPr sz="100" spc="10" dirty="0">
                <a:latin typeface="Times New Roman"/>
                <a:cs typeface="Times New Roman"/>
              </a:rPr>
              <a:t>н</a:t>
            </a:r>
            <a:r>
              <a:rPr sz="100" dirty="0">
                <a:latin typeface="Times New Roman"/>
                <a:cs typeface="Times New Roman"/>
              </a:rPr>
              <a:t>те</a:t>
            </a:r>
            <a:r>
              <a:rPr sz="100" spc="10" dirty="0">
                <a:latin typeface="Times New Roman"/>
                <a:cs typeface="Times New Roman"/>
              </a:rPr>
              <a:t>р</a:t>
            </a:r>
            <a:r>
              <a:rPr sz="100" spc="5" dirty="0">
                <a:latin typeface="Times New Roman"/>
                <a:cs typeface="Times New Roman"/>
              </a:rPr>
              <a:t>ско</a:t>
            </a:r>
            <a:r>
              <a:rPr sz="100" spc="10" dirty="0">
                <a:latin typeface="Times New Roman"/>
                <a:cs typeface="Times New Roman"/>
              </a:rPr>
              <a:t>й</a:t>
            </a:r>
            <a:r>
              <a:rPr sz="100" dirty="0">
                <a:latin typeface="Times New Roman"/>
                <a:cs typeface="Times New Roman"/>
              </a:rPr>
              <a:t>          </a:t>
            </a:r>
            <a:r>
              <a:rPr sz="100" spc="-5" dirty="0">
                <a:latin typeface="Times New Roman"/>
                <a:cs typeface="Times New Roman"/>
              </a:rPr>
              <a:t> </a:t>
            </a:r>
            <a:r>
              <a:rPr sz="100" b="1" i="1" spc="20" dirty="0">
                <a:latin typeface="Times New Roman"/>
                <a:cs typeface="Times New Roman"/>
              </a:rPr>
              <a:t>Принципы</a:t>
            </a:r>
            <a:r>
              <a:rPr sz="100" b="1" i="1" spc="5" dirty="0">
                <a:latin typeface="Times New Roman"/>
                <a:cs typeface="Times New Roman"/>
              </a:rPr>
              <a:t> </a:t>
            </a:r>
            <a:r>
              <a:rPr sz="100" b="1" i="1" spc="10" dirty="0">
                <a:latin typeface="Times New Roman"/>
                <a:cs typeface="Times New Roman"/>
              </a:rPr>
              <a:t>вол</a:t>
            </a:r>
            <a:r>
              <a:rPr sz="100" b="1" i="1" spc="20" dirty="0">
                <a:latin typeface="Times New Roman"/>
                <a:cs typeface="Times New Roman"/>
              </a:rPr>
              <a:t>онт</a:t>
            </a:r>
            <a:r>
              <a:rPr sz="100" b="1" i="1" spc="10" dirty="0">
                <a:latin typeface="Times New Roman"/>
                <a:cs typeface="Times New Roman"/>
              </a:rPr>
              <a:t>е</a:t>
            </a:r>
            <a:r>
              <a:rPr sz="100" b="1" i="1" spc="15" dirty="0">
                <a:latin typeface="Times New Roman"/>
                <a:cs typeface="Times New Roman"/>
              </a:rPr>
              <a:t>ро</a:t>
            </a:r>
            <a:r>
              <a:rPr sz="100" b="1" i="1" spc="10" dirty="0">
                <a:latin typeface="Times New Roman"/>
                <a:cs typeface="Times New Roman"/>
              </a:rPr>
              <a:t>в:</a:t>
            </a:r>
            <a:endParaRPr sz="1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5"/>
              </a:spcBef>
            </a:pPr>
            <a:r>
              <a:rPr sz="100" spc="5" dirty="0">
                <a:latin typeface="Times New Roman"/>
                <a:cs typeface="Times New Roman"/>
              </a:rPr>
              <a:t>деятельности.</a:t>
            </a:r>
            <a:endParaRPr sz="100">
              <a:latin typeface="Times New Roman"/>
              <a:cs typeface="Times New Roman"/>
            </a:endParaRPr>
          </a:p>
          <a:p>
            <a:pPr marL="31115" indent="-6350">
              <a:lnSpc>
                <a:spcPct val="100000"/>
              </a:lnSpc>
              <a:spcBef>
                <a:spcPts val="30"/>
              </a:spcBef>
              <a:buFont typeface="Microsoft Sans Serif"/>
              <a:buChar char="•"/>
              <a:tabLst>
                <a:tab pos="31750" algn="l"/>
              </a:tabLst>
            </a:pPr>
            <a:r>
              <a:rPr sz="100" spc="5" dirty="0">
                <a:latin typeface="Times New Roman"/>
                <a:cs typeface="Times New Roman"/>
              </a:rPr>
              <a:t>Создать     </a:t>
            </a:r>
            <a:r>
              <a:rPr sz="100" spc="2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условия       для     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приобретения        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Microsoft Sans Serif"/>
                <a:cs typeface="Microsoft Sans Serif"/>
              </a:rPr>
              <a:t>•  </a:t>
            </a:r>
            <a:r>
              <a:rPr sz="100" spc="20" dirty="0">
                <a:latin typeface="Microsoft Sans Serif"/>
                <a:cs typeface="Microsoft Sans Serif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Всегда</a:t>
            </a:r>
            <a:r>
              <a:rPr sz="100" spc="2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уважать</a:t>
            </a:r>
            <a:r>
              <a:rPr sz="100" spc="2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права,</a:t>
            </a:r>
            <a:r>
              <a:rPr sz="100" spc="2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достоинства,</a:t>
            </a:r>
            <a:r>
              <a:rPr sz="100" spc="3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национальные</a:t>
            </a:r>
            <a:r>
              <a:rPr sz="100" spc="25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и</a:t>
            </a:r>
            <a:r>
              <a:rPr sz="100" spc="2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культурные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78067" y="857476"/>
            <a:ext cx="969010" cy="806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">
              <a:latin typeface="Times New Roman"/>
              <a:cs typeface="Times New Roman"/>
            </a:endParaRPr>
          </a:p>
          <a:p>
            <a:pPr marL="341630">
              <a:lnSpc>
                <a:spcPct val="100000"/>
              </a:lnSpc>
            </a:pP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spc="5" dirty="0">
                <a:latin typeface="Times New Roman"/>
                <a:cs typeface="Times New Roman"/>
              </a:rPr>
              <a:t>оло</a:t>
            </a:r>
            <a:r>
              <a:rPr sz="100" spc="10" dirty="0">
                <a:latin typeface="Times New Roman"/>
                <a:cs typeface="Times New Roman"/>
              </a:rPr>
              <a:t>н</a:t>
            </a:r>
            <a:r>
              <a:rPr sz="100" dirty="0">
                <a:latin typeface="Times New Roman"/>
                <a:cs typeface="Times New Roman"/>
              </a:rPr>
              <a:t>те</a:t>
            </a:r>
            <a:r>
              <a:rPr sz="100" spc="10" dirty="0">
                <a:latin typeface="Times New Roman"/>
                <a:cs typeface="Times New Roman"/>
              </a:rPr>
              <a:t>ра</a:t>
            </a:r>
            <a:r>
              <a:rPr sz="100" spc="5" dirty="0">
                <a:latin typeface="Times New Roman"/>
                <a:cs typeface="Times New Roman"/>
              </a:rPr>
              <a:t>м</a:t>
            </a:r>
            <a:r>
              <a:rPr sz="100" spc="10" dirty="0">
                <a:latin typeface="Times New Roman"/>
                <a:cs typeface="Times New Roman"/>
              </a:rPr>
              <a:t>и</a:t>
            </a:r>
            <a:r>
              <a:rPr sz="100" dirty="0">
                <a:latin typeface="Times New Roman"/>
                <a:cs typeface="Times New Roman"/>
              </a:rPr>
              <a:t>      </a:t>
            </a:r>
            <a:r>
              <a:rPr sz="100" spc="10" dirty="0">
                <a:latin typeface="Times New Roman"/>
                <a:cs typeface="Times New Roman"/>
              </a:rPr>
              <a:t> п</a:t>
            </a:r>
            <a:r>
              <a:rPr sz="100" dirty="0">
                <a:latin typeface="Times New Roman"/>
                <a:cs typeface="Times New Roman"/>
              </a:rPr>
              <a:t>оз</a:t>
            </a:r>
            <a:r>
              <a:rPr sz="100" spc="10" dirty="0">
                <a:latin typeface="Times New Roman"/>
                <a:cs typeface="Times New Roman"/>
              </a:rPr>
              <a:t>и</a:t>
            </a:r>
            <a:r>
              <a:rPr sz="100" dirty="0">
                <a:latin typeface="Times New Roman"/>
                <a:cs typeface="Times New Roman"/>
              </a:rPr>
              <a:t>т</a:t>
            </a:r>
            <a:r>
              <a:rPr sz="100" spc="10" dirty="0">
                <a:latin typeface="Times New Roman"/>
                <a:cs typeface="Times New Roman"/>
              </a:rPr>
              <a:t>и</a:t>
            </a:r>
            <a:r>
              <a:rPr sz="100" spc="5" dirty="0">
                <a:latin typeface="Times New Roman"/>
                <a:cs typeface="Times New Roman"/>
              </a:rPr>
              <a:t>в</a:t>
            </a:r>
            <a:r>
              <a:rPr sz="100" spc="10" dirty="0">
                <a:latin typeface="Times New Roman"/>
                <a:cs typeface="Times New Roman"/>
              </a:rPr>
              <a:t>н</a:t>
            </a:r>
            <a:r>
              <a:rPr sz="100" dirty="0">
                <a:latin typeface="Times New Roman"/>
                <a:cs typeface="Times New Roman"/>
              </a:rPr>
              <a:t>ог</a:t>
            </a:r>
            <a:r>
              <a:rPr sz="100" spc="10" dirty="0">
                <a:latin typeface="Times New Roman"/>
                <a:cs typeface="Times New Roman"/>
              </a:rPr>
              <a:t>о</a:t>
            </a:r>
            <a:r>
              <a:rPr sz="100" dirty="0">
                <a:latin typeface="Times New Roman"/>
                <a:cs typeface="Times New Roman"/>
              </a:rPr>
              <a:t>      </a:t>
            </a:r>
            <a:r>
              <a:rPr sz="100" spc="5" dirty="0">
                <a:latin typeface="Times New Roman"/>
                <a:cs typeface="Times New Roman"/>
              </a:rPr>
              <a:t> со</a:t>
            </a:r>
            <a:r>
              <a:rPr sz="100" spc="10" dirty="0">
                <a:latin typeface="Times New Roman"/>
                <a:cs typeface="Times New Roman"/>
              </a:rPr>
              <a:t>циа</a:t>
            </a:r>
            <a:r>
              <a:rPr sz="100" spc="5" dirty="0">
                <a:latin typeface="Times New Roman"/>
                <a:cs typeface="Times New Roman"/>
              </a:rPr>
              <a:t>ль</a:t>
            </a:r>
            <a:r>
              <a:rPr sz="100" spc="10" dirty="0">
                <a:latin typeface="Times New Roman"/>
                <a:cs typeface="Times New Roman"/>
              </a:rPr>
              <a:t>н</a:t>
            </a:r>
            <a:r>
              <a:rPr sz="100" dirty="0">
                <a:latin typeface="Times New Roman"/>
                <a:cs typeface="Times New Roman"/>
              </a:rPr>
              <a:t>ог</a:t>
            </a:r>
            <a:r>
              <a:rPr sz="100" spc="10" dirty="0">
                <a:latin typeface="Times New Roman"/>
                <a:cs typeface="Times New Roman"/>
              </a:rPr>
              <a:t>о</a:t>
            </a:r>
            <a:r>
              <a:rPr sz="100" dirty="0">
                <a:latin typeface="Times New Roman"/>
                <a:cs typeface="Times New Roman"/>
              </a:rPr>
              <a:t>               </a:t>
            </a:r>
            <a:r>
              <a:rPr sz="100" spc="5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ос</a:t>
            </a:r>
            <a:r>
              <a:rPr sz="100" spc="5" dirty="0">
                <a:latin typeface="Times New Roman"/>
                <a:cs typeface="Times New Roman"/>
              </a:rPr>
              <a:t>обе</a:t>
            </a:r>
            <a:r>
              <a:rPr sz="100" spc="10" dirty="0">
                <a:latin typeface="Times New Roman"/>
                <a:cs typeface="Times New Roman"/>
              </a:rPr>
              <a:t>ннос</a:t>
            </a:r>
            <a:r>
              <a:rPr sz="100" dirty="0">
                <a:latin typeface="Times New Roman"/>
                <a:cs typeface="Times New Roman"/>
              </a:rPr>
              <a:t>т</a:t>
            </a:r>
            <a:r>
              <a:rPr sz="100" spc="10" dirty="0">
                <a:latin typeface="Times New Roman"/>
                <a:cs typeface="Times New Roman"/>
              </a:rPr>
              <a:t>и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друг</a:t>
            </a:r>
            <a:r>
              <a:rPr sz="100" spc="10" dirty="0">
                <a:latin typeface="Times New Roman"/>
                <a:cs typeface="Times New Roman"/>
              </a:rPr>
              <a:t>их</a:t>
            </a:r>
            <a:r>
              <a:rPr sz="100" spc="5" dirty="0">
                <a:latin typeface="Times New Roman"/>
                <a:cs typeface="Times New Roman"/>
              </a:rPr>
              <a:t> людей.</a:t>
            </a:r>
            <a:endParaRPr sz="1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5"/>
              </a:spcBef>
            </a:pPr>
            <a:r>
              <a:rPr sz="100" b="1" i="1" spc="20" dirty="0">
                <a:latin typeface="Times New Roman"/>
                <a:cs typeface="Times New Roman"/>
              </a:rPr>
              <a:t>Кто такие</a:t>
            </a:r>
            <a:r>
              <a:rPr sz="100" b="1" i="1" spc="30" dirty="0">
                <a:latin typeface="Times New Roman"/>
                <a:cs typeface="Times New Roman"/>
              </a:rPr>
              <a:t> </a:t>
            </a:r>
            <a:r>
              <a:rPr sz="100" b="1" i="1" spc="15" dirty="0">
                <a:latin typeface="Times New Roman"/>
                <a:cs typeface="Times New Roman"/>
              </a:rPr>
              <a:t>волонтеры</a:t>
            </a:r>
            <a:r>
              <a:rPr sz="100" b="1" i="1" spc="20" dirty="0">
                <a:latin typeface="Times New Roman"/>
                <a:cs typeface="Times New Roman"/>
              </a:rPr>
              <a:t> </a:t>
            </a:r>
            <a:r>
              <a:rPr sz="100" b="1" i="1" spc="10" dirty="0">
                <a:latin typeface="Times New Roman"/>
                <a:cs typeface="Times New Roman"/>
              </a:rPr>
              <a:t>сегодня?               </a:t>
            </a:r>
            <a:r>
              <a:rPr sz="100" b="1" i="1" spc="15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опыта</a:t>
            </a:r>
            <a:r>
              <a:rPr sz="100" spc="3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через</a:t>
            </a:r>
            <a:r>
              <a:rPr sz="100" spc="2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оказание</a:t>
            </a:r>
            <a:r>
              <a:rPr sz="100" spc="2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социально</a:t>
            </a:r>
            <a:r>
              <a:rPr sz="100" spc="25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–</a:t>
            </a:r>
            <a:r>
              <a:rPr sz="100" spc="2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значимых         </a:t>
            </a:r>
            <a:r>
              <a:rPr sz="100" spc="5" dirty="0">
                <a:latin typeface="Microsoft Sans Serif"/>
                <a:cs typeface="Microsoft Sans Serif"/>
              </a:rPr>
              <a:t>•  </a:t>
            </a:r>
            <a:r>
              <a:rPr sz="100" spc="10" dirty="0">
                <a:latin typeface="Microsoft Sans Serif"/>
                <a:cs typeface="Microsoft Sans Serif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Пропаганда здорового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образа жизни.</a:t>
            </a:r>
            <a:endParaRPr sz="100">
              <a:latin typeface="Times New Roman"/>
              <a:cs typeface="Times New Roman"/>
            </a:endParaRPr>
          </a:p>
          <a:p>
            <a:pPr marL="341630">
              <a:lnSpc>
                <a:spcPct val="100000"/>
              </a:lnSpc>
              <a:spcBef>
                <a:spcPts val="20"/>
              </a:spcBef>
            </a:pPr>
            <a:r>
              <a:rPr sz="100" dirty="0">
                <a:latin typeface="Times New Roman"/>
                <a:cs typeface="Times New Roman"/>
              </a:rPr>
              <a:t>услуг.</a:t>
            </a:r>
            <a:endParaRPr sz="100">
              <a:latin typeface="Times New Roman"/>
              <a:cs typeface="Times New Roman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16079" y="1264199"/>
            <a:ext cx="1433830" cy="234950"/>
            <a:chOff x="616079" y="1264199"/>
            <a:chExt cx="1433830" cy="234950"/>
          </a:xfrm>
        </p:grpSpPr>
        <p:pic>
          <p:nvPicPr>
            <p:cNvPr id="73" name="object 7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6079" y="1264199"/>
              <a:ext cx="175930" cy="23212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731811" y="1289977"/>
              <a:ext cx="317955" cy="208772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827590" y="1244963"/>
            <a:ext cx="208279" cy="2489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b="1" i="1" spc="15" dirty="0">
                <a:latin typeface="Times New Roman"/>
                <a:cs typeface="Times New Roman"/>
              </a:rPr>
              <a:t>Основные</a:t>
            </a:r>
            <a:r>
              <a:rPr sz="100" b="1" i="1" spc="5" dirty="0">
                <a:latin typeface="Times New Roman"/>
                <a:cs typeface="Times New Roman"/>
              </a:rPr>
              <a:t> </a:t>
            </a:r>
            <a:r>
              <a:rPr sz="100" b="1" i="1" spc="15" dirty="0">
                <a:latin typeface="Times New Roman"/>
                <a:cs typeface="Times New Roman"/>
              </a:rPr>
              <a:t>направ</a:t>
            </a:r>
            <a:r>
              <a:rPr sz="100" b="1" i="1" spc="10" dirty="0">
                <a:latin typeface="Times New Roman"/>
                <a:cs typeface="Times New Roman"/>
              </a:rPr>
              <a:t>ле</a:t>
            </a:r>
            <a:r>
              <a:rPr sz="100" b="1" i="1" spc="15" dirty="0">
                <a:latin typeface="Times New Roman"/>
                <a:cs typeface="Times New Roman"/>
              </a:rPr>
              <a:t>ния:</a:t>
            </a: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R="25400">
              <a:lnSpc>
                <a:spcPct val="160200"/>
              </a:lnSpc>
            </a:pPr>
            <a:r>
              <a:rPr sz="100" spc="10" dirty="0">
                <a:latin typeface="Times New Roman"/>
                <a:cs typeface="Times New Roman"/>
              </a:rPr>
              <a:t>С</a:t>
            </a:r>
            <a:r>
              <a:rPr sz="100" spc="5" dirty="0">
                <a:latin typeface="Times New Roman"/>
                <a:cs typeface="Times New Roman"/>
              </a:rPr>
              <a:t>о</a:t>
            </a:r>
            <a:r>
              <a:rPr sz="100" spc="10" dirty="0">
                <a:latin typeface="Times New Roman"/>
                <a:cs typeface="Times New Roman"/>
              </a:rPr>
              <a:t>циа</a:t>
            </a:r>
            <a:r>
              <a:rPr sz="100" spc="5" dirty="0">
                <a:latin typeface="Times New Roman"/>
                <a:cs typeface="Times New Roman"/>
              </a:rPr>
              <a:t>л</a:t>
            </a:r>
            <a:r>
              <a:rPr sz="100" spc="10" dirty="0">
                <a:latin typeface="Times New Roman"/>
                <a:cs typeface="Times New Roman"/>
              </a:rPr>
              <a:t>ьное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spc="5" dirty="0">
                <a:latin typeface="Times New Roman"/>
                <a:cs typeface="Times New Roman"/>
              </a:rPr>
              <a:t>оло</a:t>
            </a:r>
            <a:r>
              <a:rPr sz="100" spc="10" dirty="0">
                <a:latin typeface="Times New Roman"/>
                <a:cs typeface="Times New Roman"/>
              </a:rPr>
              <a:t>н</a:t>
            </a:r>
            <a:r>
              <a:rPr sz="100" dirty="0">
                <a:latin typeface="Times New Roman"/>
                <a:cs typeface="Times New Roman"/>
              </a:rPr>
              <a:t>те</a:t>
            </a:r>
            <a:r>
              <a:rPr sz="100" spc="10" dirty="0">
                <a:latin typeface="Times New Roman"/>
                <a:cs typeface="Times New Roman"/>
              </a:rPr>
              <a:t>рс</a:t>
            </a:r>
            <a:r>
              <a:rPr sz="100" dirty="0">
                <a:latin typeface="Times New Roman"/>
                <a:cs typeface="Times New Roman"/>
              </a:rPr>
              <a:t>т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spc="5" dirty="0">
                <a:latin typeface="Times New Roman"/>
                <a:cs typeface="Times New Roman"/>
              </a:rPr>
              <a:t>о;  Спорт</a:t>
            </a:r>
            <a:r>
              <a:rPr sz="100" spc="10" dirty="0">
                <a:latin typeface="Times New Roman"/>
                <a:cs typeface="Times New Roman"/>
              </a:rPr>
              <a:t>ивное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spc="5" dirty="0">
                <a:latin typeface="Times New Roman"/>
                <a:cs typeface="Times New Roman"/>
              </a:rPr>
              <a:t>оло</a:t>
            </a:r>
            <a:r>
              <a:rPr sz="100" spc="10" dirty="0">
                <a:latin typeface="Times New Roman"/>
                <a:cs typeface="Times New Roman"/>
              </a:rPr>
              <a:t>н</a:t>
            </a:r>
            <a:r>
              <a:rPr sz="100" dirty="0">
                <a:latin typeface="Times New Roman"/>
                <a:cs typeface="Times New Roman"/>
              </a:rPr>
              <a:t>те</a:t>
            </a:r>
            <a:r>
              <a:rPr sz="100" spc="10" dirty="0">
                <a:latin typeface="Times New Roman"/>
                <a:cs typeface="Times New Roman"/>
              </a:rPr>
              <a:t>рс</a:t>
            </a:r>
            <a:r>
              <a:rPr sz="100" dirty="0">
                <a:latin typeface="Times New Roman"/>
                <a:cs typeface="Times New Roman"/>
              </a:rPr>
              <a:t>т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spc="5" dirty="0">
                <a:latin typeface="Times New Roman"/>
                <a:cs typeface="Times New Roman"/>
              </a:rPr>
              <a:t>о;</a:t>
            </a:r>
            <a:endParaRPr sz="100">
              <a:latin typeface="Times New Roman"/>
              <a:cs typeface="Times New Roman"/>
            </a:endParaRPr>
          </a:p>
          <a:p>
            <a:pPr marR="6985">
              <a:lnSpc>
                <a:spcPct val="181300"/>
              </a:lnSpc>
            </a:pPr>
            <a:r>
              <a:rPr sz="100" spc="5" dirty="0">
                <a:latin typeface="Times New Roman"/>
                <a:cs typeface="Times New Roman"/>
              </a:rPr>
              <a:t>Культурное волонтерство;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Эколог</a:t>
            </a:r>
            <a:r>
              <a:rPr sz="100" spc="10" dirty="0">
                <a:latin typeface="Times New Roman"/>
                <a:cs typeface="Times New Roman"/>
              </a:rPr>
              <a:t>ичес</a:t>
            </a:r>
            <a:r>
              <a:rPr sz="100" spc="5" dirty="0">
                <a:latin typeface="Times New Roman"/>
                <a:cs typeface="Times New Roman"/>
              </a:rPr>
              <a:t>к</a:t>
            </a:r>
            <a:r>
              <a:rPr sz="100" spc="10" dirty="0">
                <a:latin typeface="Times New Roman"/>
                <a:cs typeface="Times New Roman"/>
              </a:rPr>
              <a:t>ое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spc="5" dirty="0">
                <a:latin typeface="Times New Roman"/>
                <a:cs typeface="Times New Roman"/>
              </a:rPr>
              <a:t>оло</a:t>
            </a:r>
            <a:r>
              <a:rPr sz="100" spc="10" dirty="0">
                <a:latin typeface="Times New Roman"/>
                <a:cs typeface="Times New Roman"/>
              </a:rPr>
              <a:t>н</a:t>
            </a:r>
            <a:r>
              <a:rPr sz="100" dirty="0">
                <a:latin typeface="Times New Roman"/>
                <a:cs typeface="Times New Roman"/>
              </a:rPr>
              <a:t>те</a:t>
            </a:r>
            <a:r>
              <a:rPr sz="100" spc="10" dirty="0">
                <a:latin typeface="Times New Roman"/>
                <a:cs typeface="Times New Roman"/>
              </a:rPr>
              <a:t>рс</a:t>
            </a:r>
            <a:r>
              <a:rPr sz="100" dirty="0">
                <a:latin typeface="Times New Roman"/>
                <a:cs typeface="Times New Roman"/>
              </a:rPr>
              <a:t>т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spc="5" dirty="0">
                <a:latin typeface="Times New Roman"/>
                <a:cs typeface="Times New Roman"/>
              </a:rPr>
              <a:t>о;  Донорство;</a:t>
            </a:r>
            <a:endParaRPr sz="100">
              <a:latin typeface="Times New Roman"/>
              <a:cs typeface="Times New Roman"/>
            </a:endParaRPr>
          </a:p>
          <a:p>
            <a:pPr marR="5080">
              <a:lnSpc>
                <a:spcPts val="229"/>
              </a:lnSpc>
              <a:spcBef>
                <a:spcPts val="10"/>
              </a:spcBef>
            </a:pPr>
            <a:r>
              <a:rPr sz="100" spc="5" dirty="0">
                <a:latin typeface="Times New Roman"/>
                <a:cs typeface="Times New Roman"/>
              </a:rPr>
              <a:t>Событийное волонтерство;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Ко</a:t>
            </a:r>
            <a:r>
              <a:rPr sz="100" spc="10" dirty="0">
                <a:latin typeface="Times New Roman"/>
                <a:cs typeface="Times New Roman"/>
              </a:rPr>
              <a:t>рп</a:t>
            </a:r>
            <a:r>
              <a:rPr sz="100" spc="5" dirty="0">
                <a:latin typeface="Times New Roman"/>
                <a:cs typeface="Times New Roman"/>
              </a:rPr>
              <a:t>о</a:t>
            </a:r>
            <a:r>
              <a:rPr sz="100" spc="10" dirty="0">
                <a:latin typeface="Times New Roman"/>
                <a:cs typeface="Times New Roman"/>
              </a:rPr>
              <a:t>р</a:t>
            </a:r>
            <a:r>
              <a:rPr sz="100" dirty="0">
                <a:latin typeface="Times New Roman"/>
                <a:cs typeface="Times New Roman"/>
              </a:rPr>
              <a:t>ат</a:t>
            </a:r>
            <a:r>
              <a:rPr sz="100" spc="10" dirty="0">
                <a:latin typeface="Times New Roman"/>
                <a:cs typeface="Times New Roman"/>
              </a:rPr>
              <a:t>ивное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spc="5" dirty="0">
                <a:latin typeface="Times New Roman"/>
                <a:cs typeface="Times New Roman"/>
              </a:rPr>
              <a:t>оло</a:t>
            </a:r>
            <a:r>
              <a:rPr sz="100" spc="10" dirty="0">
                <a:latin typeface="Times New Roman"/>
                <a:cs typeface="Times New Roman"/>
              </a:rPr>
              <a:t>н</a:t>
            </a:r>
            <a:r>
              <a:rPr sz="100" dirty="0">
                <a:latin typeface="Times New Roman"/>
                <a:cs typeface="Times New Roman"/>
              </a:rPr>
              <a:t>те</a:t>
            </a:r>
            <a:r>
              <a:rPr sz="100" spc="10" dirty="0">
                <a:latin typeface="Times New Roman"/>
                <a:cs typeface="Times New Roman"/>
              </a:rPr>
              <a:t>рс</a:t>
            </a:r>
            <a:r>
              <a:rPr sz="100" dirty="0">
                <a:latin typeface="Times New Roman"/>
                <a:cs typeface="Times New Roman"/>
              </a:rPr>
              <a:t>т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spc="5" dirty="0">
                <a:latin typeface="Times New Roman"/>
                <a:cs typeface="Times New Roman"/>
              </a:rPr>
              <a:t>о.</a:t>
            </a:r>
            <a:endParaRPr sz="100">
              <a:latin typeface="Times New Roman"/>
              <a:cs typeface="Times New Roman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314950" y="1037462"/>
            <a:ext cx="289560" cy="245745"/>
            <a:chOff x="1314950" y="1037462"/>
            <a:chExt cx="289560" cy="245745"/>
          </a:xfrm>
        </p:grpSpPr>
        <p:sp>
          <p:nvSpPr>
            <p:cNvPr id="77" name="object 77"/>
            <p:cNvSpPr/>
            <p:nvPr/>
          </p:nvSpPr>
          <p:spPr>
            <a:xfrm>
              <a:off x="1486165" y="1197831"/>
              <a:ext cx="5715" cy="21590"/>
            </a:xfrm>
            <a:custGeom>
              <a:avLst/>
              <a:gdLst/>
              <a:ahLst/>
              <a:cxnLst/>
              <a:rect l="l" t="t" r="r" b="b"/>
              <a:pathLst>
                <a:path w="5715" h="21590">
                  <a:moveTo>
                    <a:pt x="5453" y="21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429070" y="1197832"/>
              <a:ext cx="5715" cy="21590"/>
            </a:xfrm>
            <a:custGeom>
              <a:avLst/>
              <a:gdLst/>
              <a:ahLst/>
              <a:cxnLst/>
              <a:rect l="l" t="t" r="r" b="b"/>
              <a:pathLst>
                <a:path w="5715" h="21590">
                  <a:moveTo>
                    <a:pt x="0" y="21093"/>
                  </a:moveTo>
                  <a:lnTo>
                    <a:pt x="5453" y="0"/>
                  </a:lnTo>
                </a:path>
              </a:pathLst>
            </a:custGeom>
            <a:ln w="31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92463" y="1166155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814" y="0"/>
                  </a:lnTo>
                </a:path>
              </a:pathLst>
            </a:custGeom>
            <a:ln w="31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407261" y="1118961"/>
              <a:ext cx="15875" cy="5715"/>
            </a:xfrm>
            <a:custGeom>
              <a:avLst/>
              <a:gdLst/>
              <a:ahLst/>
              <a:cxnLst/>
              <a:rect l="l" t="t" r="r" b="b"/>
              <a:pathLst>
                <a:path w="15875" h="5715">
                  <a:moveTo>
                    <a:pt x="0" y="0"/>
                  </a:moveTo>
                  <a:lnTo>
                    <a:pt x="15516" y="5631"/>
                  </a:lnTo>
                </a:path>
              </a:pathLst>
            </a:custGeom>
            <a:ln w="31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97730" y="1118962"/>
              <a:ext cx="15875" cy="5715"/>
            </a:xfrm>
            <a:custGeom>
              <a:avLst/>
              <a:gdLst/>
              <a:ahLst/>
              <a:cxnLst/>
              <a:rect l="l" t="t" r="r" b="b"/>
              <a:pathLst>
                <a:path w="15875" h="5715">
                  <a:moveTo>
                    <a:pt x="15516" y="0"/>
                  </a:moveTo>
                  <a:lnTo>
                    <a:pt x="0" y="5631"/>
                  </a:lnTo>
                </a:path>
              </a:pathLst>
            </a:custGeom>
            <a:ln w="31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26922" y="1142576"/>
              <a:ext cx="77522" cy="6362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77454" y="1218954"/>
              <a:ext cx="77522" cy="6362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14950" y="1037462"/>
              <a:ext cx="274616" cy="16874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68501" y="1218951"/>
              <a:ext cx="77522" cy="6362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460282" y="1101093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0" y="95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1381184" y="1220143"/>
            <a:ext cx="16954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R="5080" indent="5715">
              <a:lnSpc>
                <a:spcPct val="151100"/>
              </a:lnSpc>
            </a:pPr>
            <a:r>
              <a:rPr sz="100" spc="10" dirty="0">
                <a:latin typeface="Times New Roman"/>
                <a:cs typeface="Times New Roman"/>
              </a:rPr>
              <a:t>По   </a:t>
            </a:r>
            <a:r>
              <a:rPr sz="100" spc="5" dirty="0">
                <a:latin typeface="Times New Roman"/>
                <a:cs typeface="Times New Roman"/>
              </a:rPr>
              <a:t>количеству                         </a:t>
            </a:r>
            <a:r>
              <a:rPr sz="100" spc="10" dirty="0">
                <a:latin typeface="Times New Roman"/>
                <a:cs typeface="Times New Roman"/>
              </a:rPr>
              <a:t>По 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за</a:t>
            </a:r>
            <a:r>
              <a:rPr sz="100" spc="5" dirty="0">
                <a:latin typeface="Times New Roman"/>
                <a:cs typeface="Times New Roman"/>
              </a:rPr>
              <a:t>дейст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spc="5" dirty="0">
                <a:latin typeface="Times New Roman"/>
                <a:cs typeface="Times New Roman"/>
              </a:rPr>
              <a:t>ов</a:t>
            </a:r>
            <a:r>
              <a:rPr sz="100" spc="10" dirty="0">
                <a:latin typeface="Times New Roman"/>
                <a:cs typeface="Times New Roman"/>
              </a:rPr>
              <a:t>анных</a:t>
            </a:r>
            <a:r>
              <a:rPr sz="100" dirty="0">
                <a:latin typeface="Times New Roman"/>
                <a:cs typeface="Times New Roman"/>
              </a:rPr>
              <a:t>                </a:t>
            </a:r>
            <a:r>
              <a:rPr sz="100" spc="5" dirty="0">
                <a:latin typeface="Times New Roman"/>
                <a:cs typeface="Times New Roman"/>
              </a:rPr>
              <a:t>н</a:t>
            </a:r>
            <a:r>
              <a:rPr sz="100" spc="10" dirty="0">
                <a:latin typeface="Times New Roman"/>
                <a:cs typeface="Times New Roman"/>
              </a:rPr>
              <a:t>а</a:t>
            </a:r>
            <a:r>
              <a:rPr sz="100" spc="5" dirty="0">
                <a:latin typeface="Times New Roman"/>
                <a:cs typeface="Times New Roman"/>
              </a:rPr>
              <a:t>и</a:t>
            </a:r>
            <a:r>
              <a:rPr sz="100" spc="15" dirty="0">
                <a:latin typeface="Times New Roman"/>
                <a:cs typeface="Times New Roman"/>
              </a:rPr>
              <a:t>м</a:t>
            </a:r>
            <a:r>
              <a:rPr sz="100" spc="5" dirty="0">
                <a:latin typeface="Times New Roman"/>
                <a:cs typeface="Times New Roman"/>
              </a:rPr>
              <a:t>енов</a:t>
            </a:r>
            <a:r>
              <a:rPr sz="100" spc="10" dirty="0">
                <a:latin typeface="Times New Roman"/>
                <a:cs typeface="Times New Roman"/>
              </a:rPr>
              <a:t>анию</a:t>
            </a:r>
            <a:endParaRPr sz="1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10"/>
              </a:spcBef>
            </a:pPr>
            <a:r>
              <a:rPr sz="100" spc="10" dirty="0">
                <a:latin typeface="Times New Roman"/>
                <a:cs typeface="Times New Roman"/>
              </a:rPr>
              <a:t>людей                 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мероприятия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223859" y="894318"/>
            <a:ext cx="513080" cy="2844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">
              <a:latin typeface="Times New Roman"/>
              <a:cs typeface="Times New Roman"/>
            </a:endParaRPr>
          </a:p>
          <a:p>
            <a:pPr marL="42545" indent="-17780">
              <a:lnSpc>
                <a:spcPct val="100000"/>
              </a:lnSpc>
              <a:buFont typeface="Microsoft Sans Serif"/>
              <a:buChar char="•"/>
              <a:tabLst>
                <a:tab pos="43180" algn="l"/>
              </a:tabLst>
            </a:pPr>
            <a:r>
              <a:rPr sz="100" spc="5" dirty="0">
                <a:latin typeface="Times New Roman"/>
                <a:cs typeface="Times New Roman"/>
              </a:rPr>
              <a:t>Волонтеры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не </a:t>
            </a:r>
            <a:r>
              <a:rPr sz="100" spc="5" dirty="0">
                <a:latin typeface="Times New Roman"/>
                <a:cs typeface="Times New Roman"/>
              </a:rPr>
              <a:t>курят</a:t>
            </a:r>
            <a:r>
              <a:rPr sz="100" spc="20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и не </a:t>
            </a:r>
            <a:r>
              <a:rPr sz="100" spc="5" dirty="0">
                <a:latin typeface="Times New Roman"/>
                <a:cs typeface="Times New Roman"/>
              </a:rPr>
              <a:t>употребляют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спиртные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напитки.</a:t>
            </a:r>
            <a:endParaRPr sz="100">
              <a:latin typeface="Times New Roman"/>
              <a:cs typeface="Times New Roman"/>
            </a:endParaRPr>
          </a:p>
          <a:p>
            <a:pPr marL="42545" indent="-17780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43180" algn="l"/>
              </a:tabLst>
            </a:pPr>
            <a:r>
              <a:rPr sz="100" spc="10" dirty="0">
                <a:latin typeface="Times New Roman"/>
                <a:cs typeface="Times New Roman"/>
              </a:rPr>
              <a:t>Вс</a:t>
            </a:r>
            <a:r>
              <a:rPr sz="100" dirty="0">
                <a:latin typeface="Times New Roman"/>
                <a:cs typeface="Times New Roman"/>
              </a:rPr>
              <a:t>е</a:t>
            </a:r>
            <a:r>
              <a:rPr sz="100" spc="-5" dirty="0">
                <a:latin typeface="Times New Roman"/>
                <a:cs typeface="Times New Roman"/>
              </a:rPr>
              <a:t>г</a:t>
            </a:r>
            <a:r>
              <a:rPr sz="100" spc="5" dirty="0">
                <a:latin typeface="Times New Roman"/>
                <a:cs typeface="Times New Roman"/>
              </a:rPr>
              <a:t>да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пр</a:t>
            </a:r>
            <a:r>
              <a:rPr sz="100" spc="5" dirty="0">
                <a:latin typeface="Times New Roman"/>
                <a:cs typeface="Times New Roman"/>
              </a:rPr>
              <a:t>оявля</a:t>
            </a:r>
            <a:r>
              <a:rPr sz="100" dirty="0">
                <a:latin typeface="Times New Roman"/>
                <a:cs typeface="Times New Roman"/>
              </a:rPr>
              <a:t>т</a:t>
            </a:r>
            <a:r>
              <a:rPr sz="100" spc="5" dirty="0">
                <a:latin typeface="Times New Roman"/>
                <a:cs typeface="Times New Roman"/>
              </a:rPr>
              <a:t>ь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доб</a:t>
            </a:r>
            <a:r>
              <a:rPr sz="100" spc="10" dirty="0">
                <a:latin typeface="Times New Roman"/>
                <a:cs typeface="Times New Roman"/>
              </a:rPr>
              <a:t>р</a:t>
            </a:r>
            <a:r>
              <a:rPr sz="100" spc="5" dirty="0">
                <a:latin typeface="Times New Roman"/>
                <a:cs typeface="Times New Roman"/>
              </a:rPr>
              <a:t>ожелател</a:t>
            </a:r>
            <a:r>
              <a:rPr sz="100" spc="10" dirty="0">
                <a:latin typeface="Times New Roman"/>
                <a:cs typeface="Times New Roman"/>
              </a:rPr>
              <a:t>ьнос</a:t>
            </a:r>
            <a:r>
              <a:rPr sz="100" dirty="0">
                <a:latin typeface="Times New Roman"/>
                <a:cs typeface="Times New Roman"/>
              </a:rPr>
              <a:t>т</a:t>
            </a:r>
            <a:r>
              <a:rPr sz="100" spc="5" dirty="0">
                <a:latin typeface="Times New Roman"/>
                <a:cs typeface="Times New Roman"/>
              </a:rPr>
              <a:t>ь.</a:t>
            </a:r>
            <a:endParaRPr sz="100">
              <a:latin typeface="Times New Roman"/>
              <a:cs typeface="Times New Roman"/>
            </a:endParaRPr>
          </a:p>
          <a:p>
            <a:pPr marL="42545" marR="30480" indent="-17780">
              <a:lnSpc>
                <a:spcPct val="120900"/>
              </a:lnSpc>
              <a:buFont typeface="Microsoft Sans Serif"/>
              <a:buChar char="•"/>
              <a:tabLst>
                <a:tab pos="43180" algn="l"/>
              </a:tabLst>
            </a:pPr>
            <a:r>
              <a:rPr sz="100" spc="5" dirty="0">
                <a:latin typeface="Times New Roman"/>
                <a:cs typeface="Times New Roman"/>
              </a:rPr>
              <a:t>Нельзя  употреблять  слова  </a:t>
            </a:r>
            <a:r>
              <a:rPr sz="100" spc="10" dirty="0">
                <a:latin typeface="Times New Roman"/>
                <a:cs typeface="Times New Roman"/>
              </a:rPr>
              <a:t>и  </a:t>
            </a:r>
            <a:r>
              <a:rPr sz="100" spc="5" dirty="0">
                <a:latin typeface="Times New Roman"/>
                <a:cs typeface="Times New Roman"/>
              </a:rPr>
              <a:t>выражения,  которые  могут  обидеть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или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навредить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другому </a:t>
            </a:r>
            <a:r>
              <a:rPr sz="100" dirty="0">
                <a:latin typeface="Times New Roman"/>
                <a:cs typeface="Times New Roman"/>
              </a:rPr>
              <a:t>человеку.</a:t>
            </a:r>
            <a:endParaRPr sz="100">
              <a:latin typeface="Times New Roman"/>
              <a:cs typeface="Times New Roman"/>
            </a:endParaRPr>
          </a:p>
          <a:p>
            <a:pPr marL="42545" indent="-17780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43180" algn="l"/>
              </a:tabLst>
            </a:pPr>
            <a:r>
              <a:rPr sz="100" spc="5" dirty="0">
                <a:latin typeface="Times New Roman"/>
                <a:cs typeface="Times New Roman"/>
              </a:rPr>
              <a:t>Волонтерство</a:t>
            </a:r>
            <a:r>
              <a:rPr sz="100" spc="10" dirty="0">
                <a:latin typeface="Times New Roman"/>
                <a:cs typeface="Times New Roman"/>
              </a:rPr>
              <a:t> – </a:t>
            </a:r>
            <a:r>
              <a:rPr sz="100" spc="5" dirty="0">
                <a:latin typeface="Times New Roman"/>
                <a:cs typeface="Times New Roman"/>
              </a:rPr>
              <a:t>это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законный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путь</a:t>
            </a:r>
            <a:r>
              <a:rPr sz="100" spc="2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участия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жизни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общества.</a:t>
            </a:r>
            <a:endParaRPr sz="100">
              <a:latin typeface="Times New Roman"/>
              <a:cs typeface="Times New Roman"/>
            </a:endParaRPr>
          </a:p>
          <a:p>
            <a:pPr marL="42545" indent="-17780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43180" algn="l"/>
              </a:tabLst>
            </a:pPr>
            <a:r>
              <a:rPr sz="100" spc="5" dirty="0">
                <a:latin typeface="Times New Roman"/>
                <a:cs typeface="Times New Roman"/>
              </a:rPr>
              <a:t>Волонтер всегда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имеет </a:t>
            </a:r>
            <a:r>
              <a:rPr sz="100" spc="10" dirty="0">
                <a:latin typeface="Times New Roman"/>
                <a:cs typeface="Times New Roman"/>
              </a:rPr>
              <a:t>право</a:t>
            </a:r>
            <a:r>
              <a:rPr sz="100" spc="5" dirty="0">
                <a:latin typeface="Times New Roman"/>
                <a:cs typeface="Times New Roman"/>
              </a:rPr>
              <a:t> выбора.</a:t>
            </a: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">
              <a:latin typeface="Times New Roman"/>
              <a:cs typeface="Times New Roman"/>
            </a:endParaRPr>
          </a:p>
          <a:p>
            <a:pPr marR="29209" algn="ctr">
              <a:lnSpc>
                <a:spcPct val="100000"/>
              </a:lnSpc>
            </a:pPr>
            <a:r>
              <a:rPr sz="100" spc="10" dirty="0">
                <a:latin typeface="Times New Roman"/>
                <a:cs typeface="Times New Roman"/>
              </a:rPr>
              <a:t>По</a:t>
            </a:r>
            <a:endParaRPr sz="100">
              <a:latin typeface="Times New Roman"/>
              <a:cs typeface="Times New Roman"/>
            </a:endParaRPr>
          </a:p>
          <a:p>
            <a:pPr marR="158115" algn="r">
              <a:lnSpc>
                <a:spcPts val="50"/>
              </a:lnSpc>
              <a:spcBef>
                <a:spcPts val="80"/>
              </a:spcBef>
            </a:pPr>
            <a:r>
              <a:rPr sz="100" spc="7" baseline="55555" dirty="0">
                <a:latin typeface="Times New Roman"/>
                <a:cs typeface="Times New Roman"/>
              </a:rPr>
              <a:t>нап</a:t>
            </a:r>
            <a:r>
              <a:rPr sz="100" spc="15" baseline="55555" dirty="0">
                <a:latin typeface="Times New Roman"/>
                <a:cs typeface="Times New Roman"/>
              </a:rPr>
              <a:t>ра</a:t>
            </a:r>
            <a:r>
              <a:rPr sz="100" spc="7" baseline="55555" dirty="0">
                <a:latin typeface="Times New Roman"/>
                <a:cs typeface="Times New Roman"/>
              </a:rPr>
              <a:t>в</a:t>
            </a:r>
            <a:r>
              <a:rPr sz="100" spc="15" baseline="55555" dirty="0">
                <a:latin typeface="Times New Roman"/>
                <a:cs typeface="Times New Roman"/>
              </a:rPr>
              <a:t>л</a:t>
            </a:r>
            <a:r>
              <a:rPr sz="100" spc="7" baseline="55555" dirty="0">
                <a:latin typeface="Times New Roman"/>
                <a:cs typeface="Times New Roman"/>
              </a:rPr>
              <a:t>ени</a:t>
            </a:r>
            <a:r>
              <a:rPr sz="100" spc="22" baseline="55555" dirty="0">
                <a:latin typeface="Times New Roman"/>
                <a:cs typeface="Times New Roman"/>
              </a:rPr>
              <a:t>ю</a:t>
            </a:r>
            <a:r>
              <a:rPr sz="100" baseline="55555" dirty="0">
                <a:latin typeface="Times New Roman"/>
                <a:cs typeface="Times New Roman"/>
              </a:rPr>
              <a:t>                            </a:t>
            </a:r>
            <a:r>
              <a:rPr sz="100" spc="10" dirty="0">
                <a:latin typeface="Times New Roman"/>
                <a:cs typeface="Times New Roman"/>
              </a:rPr>
              <a:t>По</a:t>
            </a:r>
            <a:r>
              <a:rPr sz="100" spc="5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ме</a:t>
            </a:r>
            <a:r>
              <a:rPr sz="100" spc="5" dirty="0">
                <a:latin typeface="Times New Roman"/>
                <a:cs typeface="Times New Roman"/>
              </a:rPr>
              <a:t>ст</a:t>
            </a:r>
            <a:r>
              <a:rPr sz="100" spc="10" dirty="0">
                <a:latin typeface="Times New Roman"/>
                <a:cs typeface="Times New Roman"/>
              </a:rPr>
              <a:t>у</a:t>
            </a:r>
            <a:endParaRPr sz="100">
              <a:latin typeface="Times New Roman"/>
              <a:cs typeface="Times New Roman"/>
            </a:endParaRPr>
          </a:p>
          <a:p>
            <a:pPr marR="29845" algn="ctr">
              <a:lnSpc>
                <a:spcPts val="50"/>
              </a:lnSpc>
            </a:pPr>
            <a:r>
              <a:rPr sz="100" spc="5" dirty="0">
                <a:latin typeface="Times New Roman"/>
                <a:cs typeface="Times New Roman"/>
              </a:rPr>
              <a:t>деятельности</a:t>
            </a:r>
            <a:endParaRPr sz="100">
              <a:latin typeface="Times New Roman"/>
              <a:cs typeface="Times New Roman"/>
            </a:endParaRPr>
          </a:p>
          <a:p>
            <a:pPr marR="25400" algn="ctr">
              <a:lnSpc>
                <a:spcPct val="100000"/>
              </a:lnSpc>
              <a:spcBef>
                <a:spcPts val="30"/>
              </a:spcBef>
              <a:tabLst>
                <a:tab pos="175260" algn="l"/>
              </a:tabLst>
            </a:pPr>
            <a:r>
              <a:rPr sz="100" spc="10" dirty="0">
                <a:latin typeface="Times New Roman"/>
                <a:cs typeface="Times New Roman"/>
              </a:rPr>
              <a:t>По </a:t>
            </a:r>
            <a:r>
              <a:rPr sz="100" spc="5" dirty="0">
                <a:latin typeface="Times New Roman"/>
                <a:cs typeface="Times New Roman"/>
              </a:rPr>
              <a:t>типу	</a:t>
            </a:r>
            <a:r>
              <a:rPr sz="100" spc="7" baseline="55555" dirty="0">
                <a:latin typeface="Times New Roman"/>
                <a:cs typeface="Times New Roman"/>
              </a:rPr>
              <a:t>нахождения</a:t>
            </a:r>
            <a:endParaRPr sz="100" baseline="55555">
              <a:latin typeface="Times New Roman"/>
              <a:cs typeface="Times New Roman"/>
            </a:endParaRPr>
          </a:p>
          <a:p>
            <a:pPr marR="156845" algn="r">
              <a:lnSpc>
                <a:spcPts val="55"/>
              </a:lnSpc>
              <a:spcBef>
                <a:spcPts val="30"/>
              </a:spcBef>
              <a:tabLst>
                <a:tab pos="196215" algn="l"/>
              </a:tabLst>
            </a:pPr>
            <a:r>
              <a:rPr sz="100" spc="5" dirty="0">
                <a:latin typeface="Times New Roman"/>
                <a:cs typeface="Times New Roman"/>
              </a:rPr>
              <a:t>финансирования	</a:t>
            </a:r>
            <a:r>
              <a:rPr sz="100" spc="7" baseline="55555" dirty="0">
                <a:latin typeface="Times New Roman"/>
                <a:cs typeface="Times New Roman"/>
              </a:rPr>
              <a:t>участника</a:t>
            </a:r>
            <a:endParaRPr sz="100" baseline="55555">
              <a:latin typeface="Times New Roman"/>
              <a:cs typeface="Times New Roman"/>
            </a:endParaRPr>
          </a:p>
          <a:p>
            <a:pPr marL="299085">
              <a:lnSpc>
                <a:spcPts val="55"/>
              </a:lnSpc>
            </a:pPr>
            <a:r>
              <a:rPr sz="100" spc="5" dirty="0">
                <a:latin typeface="Times New Roman"/>
                <a:cs typeface="Times New Roman"/>
              </a:rPr>
              <a:t>добровольной</a:t>
            </a:r>
            <a:endParaRPr sz="100">
              <a:latin typeface="Times New Roman"/>
              <a:cs typeface="Times New Roman"/>
            </a:endParaRPr>
          </a:p>
          <a:p>
            <a:pPr marL="301625">
              <a:lnSpc>
                <a:spcPct val="100000"/>
              </a:lnSpc>
              <a:spcBef>
                <a:spcPts val="35"/>
              </a:spcBef>
            </a:pPr>
            <a:r>
              <a:rPr sz="100" spc="5" dirty="0">
                <a:latin typeface="Times New Roman"/>
                <a:cs typeface="Times New Roman"/>
              </a:rPr>
              <a:t>организации</a:t>
            </a:r>
            <a:endParaRPr sz="100">
              <a:latin typeface="Times New Roman"/>
              <a:cs typeface="Times New Roman"/>
            </a:endParaRPr>
          </a:p>
          <a:p>
            <a:pPr marR="29845" algn="ctr">
              <a:lnSpc>
                <a:spcPct val="100000"/>
              </a:lnSpc>
              <a:spcBef>
                <a:spcPts val="75"/>
              </a:spcBef>
            </a:pPr>
            <a:r>
              <a:rPr sz="100" dirty="0">
                <a:latin typeface="Times New Roman"/>
                <a:cs typeface="Times New Roman"/>
              </a:rPr>
              <a:t>Виды</a:t>
            </a:r>
            <a:endParaRPr sz="100">
              <a:latin typeface="Times New Roman"/>
              <a:cs typeface="Times New Roman"/>
            </a:endParaRPr>
          </a:p>
          <a:p>
            <a:pPr marR="20320" algn="ctr">
              <a:lnSpc>
                <a:spcPct val="100000"/>
              </a:lnSpc>
              <a:spcBef>
                <a:spcPts val="10"/>
              </a:spcBef>
            </a:pPr>
            <a:r>
              <a:rPr sz="100" spc="10" dirty="0">
                <a:latin typeface="Times New Roman"/>
                <a:cs typeface="Times New Roman"/>
              </a:rPr>
              <a:t>По</a:t>
            </a:r>
            <a:r>
              <a:rPr sz="100" dirty="0">
                <a:latin typeface="Times New Roman"/>
                <a:cs typeface="Times New Roman"/>
              </a:rPr>
              <a:t>                                      </a:t>
            </a:r>
            <a:r>
              <a:rPr sz="100" spc="-10" dirty="0">
                <a:latin typeface="Times New Roman"/>
                <a:cs typeface="Times New Roman"/>
              </a:rPr>
              <a:t> </a:t>
            </a:r>
            <a:r>
              <a:rPr sz="100" spc="-5" dirty="0">
                <a:latin typeface="Times New Roman"/>
                <a:cs typeface="Times New Roman"/>
              </a:rPr>
              <a:t>во</a:t>
            </a:r>
            <a:r>
              <a:rPr sz="100" dirty="0">
                <a:latin typeface="Times New Roman"/>
                <a:cs typeface="Times New Roman"/>
              </a:rPr>
              <a:t>ло</a:t>
            </a:r>
            <a:r>
              <a:rPr sz="100" spc="-5" dirty="0">
                <a:latin typeface="Times New Roman"/>
                <a:cs typeface="Times New Roman"/>
              </a:rPr>
              <a:t>нт</a:t>
            </a:r>
            <a:r>
              <a:rPr sz="100" dirty="0">
                <a:latin typeface="Times New Roman"/>
                <a:cs typeface="Times New Roman"/>
              </a:rPr>
              <a:t>ерс</a:t>
            </a:r>
            <a:r>
              <a:rPr sz="100" spc="-10" dirty="0">
                <a:latin typeface="Times New Roman"/>
                <a:cs typeface="Times New Roman"/>
              </a:rPr>
              <a:t>к</a:t>
            </a:r>
            <a:r>
              <a:rPr sz="100" dirty="0">
                <a:latin typeface="Times New Roman"/>
                <a:cs typeface="Times New Roman"/>
              </a:rPr>
              <a:t>о</a:t>
            </a:r>
            <a:r>
              <a:rPr sz="100" spc="-5" dirty="0">
                <a:latin typeface="Times New Roman"/>
                <a:cs typeface="Times New Roman"/>
              </a:rPr>
              <a:t>г</a:t>
            </a:r>
            <a:r>
              <a:rPr sz="100" dirty="0">
                <a:latin typeface="Times New Roman"/>
                <a:cs typeface="Times New Roman"/>
              </a:rPr>
              <a:t>о             </a:t>
            </a:r>
            <a:r>
              <a:rPr sz="100" spc="-5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По</a:t>
            </a:r>
            <a:r>
              <a:rPr sz="100" spc="5" dirty="0">
                <a:latin typeface="Times New Roman"/>
                <a:cs typeface="Times New Roman"/>
              </a:rPr>
              <a:t> тип</a:t>
            </a:r>
            <a:r>
              <a:rPr sz="100" spc="10" dirty="0">
                <a:latin typeface="Times New Roman"/>
                <a:cs typeface="Times New Roman"/>
              </a:rPr>
              <a:t>ам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281224" y="1152898"/>
            <a:ext cx="368935" cy="57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00">
              <a:latin typeface="Times New Roman"/>
              <a:cs typeface="Times New Roman"/>
            </a:endParaRPr>
          </a:p>
          <a:p>
            <a:pPr marL="47625" marR="43180" indent="-10160">
              <a:lnSpc>
                <a:spcPct val="49200"/>
              </a:lnSpc>
              <a:tabLst>
                <a:tab pos="252095" algn="l"/>
              </a:tabLst>
            </a:pPr>
            <a:r>
              <a:rPr sz="100" spc="7" baseline="55555" dirty="0">
                <a:latin typeface="Times New Roman"/>
                <a:cs typeface="Times New Roman"/>
              </a:rPr>
              <a:t>п</a:t>
            </a:r>
            <a:r>
              <a:rPr sz="100" spc="15" baseline="55555" dirty="0">
                <a:latin typeface="Times New Roman"/>
                <a:cs typeface="Times New Roman"/>
              </a:rPr>
              <a:t>р</a:t>
            </a:r>
            <a:r>
              <a:rPr sz="100" spc="7" baseline="55555" dirty="0">
                <a:latin typeface="Times New Roman"/>
                <a:cs typeface="Times New Roman"/>
              </a:rPr>
              <a:t>ин</a:t>
            </a:r>
            <a:r>
              <a:rPr sz="100" spc="15" baseline="55555" dirty="0">
                <a:latin typeface="Times New Roman"/>
                <a:cs typeface="Times New Roman"/>
              </a:rPr>
              <a:t>а</a:t>
            </a:r>
            <a:r>
              <a:rPr sz="100" spc="7" baseline="55555" dirty="0">
                <a:latin typeface="Times New Roman"/>
                <a:cs typeface="Times New Roman"/>
              </a:rPr>
              <a:t>д</a:t>
            </a:r>
            <a:r>
              <a:rPr sz="100" spc="15" baseline="55555" dirty="0">
                <a:latin typeface="Times New Roman"/>
                <a:cs typeface="Times New Roman"/>
              </a:rPr>
              <a:t>л</a:t>
            </a:r>
            <a:r>
              <a:rPr sz="100" spc="7" baseline="55555" dirty="0">
                <a:latin typeface="Times New Roman"/>
                <a:cs typeface="Times New Roman"/>
              </a:rPr>
              <a:t>е</a:t>
            </a:r>
            <a:r>
              <a:rPr sz="100" spc="22" baseline="55555" dirty="0">
                <a:latin typeface="Times New Roman"/>
                <a:cs typeface="Times New Roman"/>
              </a:rPr>
              <a:t>ж</a:t>
            </a:r>
            <a:r>
              <a:rPr sz="100" spc="7" baseline="55555" dirty="0">
                <a:latin typeface="Times New Roman"/>
                <a:cs typeface="Times New Roman"/>
              </a:rPr>
              <a:t>н</a:t>
            </a:r>
            <a:r>
              <a:rPr sz="100" spc="15" baseline="55555" dirty="0">
                <a:latin typeface="Times New Roman"/>
                <a:cs typeface="Times New Roman"/>
              </a:rPr>
              <a:t>о</a:t>
            </a:r>
            <a:r>
              <a:rPr sz="100" spc="7" baseline="55555" dirty="0">
                <a:latin typeface="Times New Roman"/>
                <a:cs typeface="Times New Roman"/>
              </a:rPr>
              <a:t>ст</a:t>
            </a:r>
            <a:r>
              <a:rPr sz="100" spc="15" baseline="55555" dirty="0">
                <a:latin typeface="Times New Roman"/>
                <a:cs typeface="Times New Roman"/>
              </a:rPr>
              <a:t>и</a:t>
            </a:r>
            <a:r>
              <a:rPr sz="100" baseline="55555" dirty="0">
                <a:latin typeface="Times New Roman"/>
                <a:cs typeface="Times New Roman"/>
              </a:rPr>
              <a:t>                             </a:t>
            </a:r>
            <a:r>
              <a:rPr sz="100" dirty="0">
                <a:latin typeface="Times New Roman"/>
                <a:cs typeface="Times New Roman"/>
              </a:rPr>
              <a:t>д</a:t>
            </a:r>
            <a:r>
              <a:rPr sz="100" spc="-5" dirty="0">
                <a:latin typeface="Times New Roman"/>
                <a:cs typeface="Times New Roman"/>
              </a:rPr>
              <a:t>виж</a:t>
            </a:r>
            <a:r>
              <a:rPr sz="100" dirty="0">
                <a:latin typeface="Times New Roman"/>
                <a:cs typeface="Times New Roman"/>
              </a:rPr>
              <a:t>е</a:t>
            </a:r>
            <a:r>
              <a:rPr sz="100" spc="-5" dirty="0">
                <a:latin typeface="Times New Roman"/>
                <a:cs typeface="Times New Roman"/>
              </a:rPr>
              <a:t>ни</a:t>
            </a:r>
            <a:r>
              <a:rPr sz="100" dirty="0">
                <a:latin typeface="Times New Roman"/>
                <a:cs typeface="Times New Roman"/>
              </a:rPr>
              <a:t>я           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7" baseline="55555" dirty="0">
                <a:latin typeface="Times New Roman"/>
                <a:cs typeface="Times New Roman"/>
              </a:rPr>
              <a:t>ок</a:t>
            </a:r>
            <a:r>
              <a:rPr sz="100" spc="15" baseline="55555" dirty="0">
                <a:latin typeface="Times New Roman"/>
                <a:cs typeface="Times New Roman"/>
              </a:rPr>
              <a:t>азанных</a:t>
            </a:r>
            <a:r>
              <a:rPr sz="100" baseline="55555" dirty="0">
                <a:latin typeface="Times New Roman"/>
                <a:cs typeface="Times New Roman"/>
              </a:rPr>
              <a:t> </a:t>
            </a:r>
            <a:r>
              <a:rPr sz="100" spc="-15" baseline="55555" dirty="0">
                <a:latin typeface="Times New Roman"/>
                <a:cs typeface="Times New Roman"/>
              </a:rPr>
              <a:t> </a:t>
            </a:r>
            <a:r>
              <a:rPr sz="100" spc="7" baseline="55555" dirty="0">
                <a:latin typeface="Times New Roman"/>
                <a:cs typeface="Times New Roman"/>
              </a:rPr>
              <a:t>ус</a:t>
            </a:r>
            <a:r>
              <a:rPr sz="100" spc="15" baseline="55555" dirty="0">
                <a:latin typeface="Times New Roman"/>
                <a:cs typeface="Times New Roman"/>
              </a:rPr>
              <a:t>л</a:t>
            </a:r>
            <a:r>
              <a:rPr sz="100" baseline="55555" dirty="0">
                <a:latin typeface="Times New Roman"/>
                <a:cs typeface="Times New Roman"/>
              </a:rPr>
              <a:t>уг  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spc="5" dirty="0">
                <a:latin typeface="Times New Roman"/>
                <a:cs typeface="Times New Roman"/>
              </a:rPr>
              <a:t>о</a:t>
            </a:r>
            <a:r>
              <a:rPr sz="100" spc="10" dirty="0">
                <a:latin typeface="Times New Roman"/>
                <a:cs typeface="Times New Roman"/>
              </a:rPr>
              <a:t>л</a:t>
            </a:r>
            <a:r>
              <a:rPr sz="100" spc="5" dirty="0">
                <a:latin typeface="Times New Roman"/>
                <a:cs typeface="Times New Roman"/>
              </a:rPr>
              <a:t>онте</a:t>
            </a:r>
            <a:r>
              <a:rPr sz="100" spc="10" dirty="0">
                <a:latin typeface="Times New Roman"/>
                <a:cs typeface="Times New Roman"/>
              </a:rPr>
              <a:t>ра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-5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к</a:t>
            </a:r>
            <a:r>
              <a:rPr sz="100" dirty="0">
                <a:latin typeface="Times New Roman"/>
                <a:cs typeface="Times New Roman"/>
              </a:rPr>
              <a:t>	</a:t>
            </a:r>
            <a:r>
              <a:rPr sz="100" spc="10" dirty="0">
                <a:latin typeface="Times New Roman"/>
                <a:cs typeface="Times New Roman"/>
              </a:rPr>
              <a:t>и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-10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spc="5" dirty="0">
                <a:latin typeface="Times New Roman"/>
                <a:cs typeface="Times New Roman"/>
              </a:rPr>
              <a:t>ыпо</a:t>
            </a:r>
            <a:r>
              <a:rPr sz="100" spc="10" dirty="0">
                <a:latin typeface="Times New Roman"/>
                <a:cs typeface="Times New Roman"/>
              </a:rPr>
              <a:t>л</a:t>
            </a:r>
            <a:r>
              <a:rPr sz="100" spc="5" dirty="0">
                <a:latin typeface="Times New Roman"/>
                <a:cs typeface="Times New Roman"/>
              </a:rPr>
              <a:t>ненны</a:t>
            </a:r>
            <a:r>
              <a:rPr sz="100" spc="10" dirty="0">
                <a:latin typeface="Times New Roman"/>
                <a:cs typeface="Times New Roman"/>
              </a:rPr>
              <a:t>х</a:t>
            </a:r>
            <a:endParaRPr sz="1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30"/>
              </a:spcBef>
              <a:tabLst>
                <a:tab pos="272415" algn="l"/>
              </a:tabLst>
            </a:pPr>
            <a:r>
              <a:rPr sz="100" spc="10" dirty="0">
                <a:latin typeface="Times New Roman"/>
                <a:cs typeface="Times New Roman"/>
              </a:rPr>
              <a:t>организации	</a:t>
            </a:r>
            <a:r>
              <a:rPr sz="100" spc="5" dirty="0">
                <a:latin typeface="Times New Roman"/>
                <a:cs typeface="Times New Roman"/>
              </a:rPr>
              <a:t>работ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512061" y="1166154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1484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361813" y="1300929"/>
            <a:ext cx="349885" cy="15684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b="1" i="1" spc="20" dirty="0">
                <a:latin typeface="Times New Roman"/>
                <a:cs typeface="Times New Roman"/>
              </a:rPr>
              <a:t>Фо</a:t>
            </a:r>
            <a:r>
              <a:rPr sz="100" b="1" i="1" spc="5" dirty="0">
                <a:latin typeface="Times New Roman"/>
                <a:cs typeface="Times New Roman"/>
              </a:rPr>
              <a:t>р</a:t>
            </a:r>
            <a:r>
              <a:rPr sz="100" b="1" i="1" spc="15" dirty="0">
                <a:latin typeface="Times New Roman"/>
                <a:cs typeface="Times New Roman"/>
              </a:rPr>
              <a:t>м</a:t>
            </a:r>
            <a:r>
              <a:rPr sz="100" b="1" i="1" spc="20" dirty="0">
                <a:latin typeface="Times New Roman"/>
                <a:cs typeface="Times New Roman"/>
              </a:rPr>
              <a:t>ы</a:t>
            </a:r>
            <a:r>
              <a:rPr sz="100" b="1" i="1" spc="5" dirty="0">
                <a:latin typeface="Times New Roman"/>
                <a:cs typeface="Times New Roman"/>
              </a:rPr>
              <a:t> </a:t>
            </a:r>
            <a:r>
              <a:rPr sz="100" b="1" i="1" spc="10" dirty="0">
                <a:latin typeface="Times New Roman"/>
                <a:cs typeface="Times New Roman"/>
              </a:rPr>
              <a:t>вол</a:t>
            </a:r>
            <a:r>
              <a:rPr sz="100" b="1" i="1" spc="20" dirty="0">
                <a:latin typeface="Times New Roman"/>
                <a:cs typeface="Times New Roman"/>
              </a:rPr>
              <a:t>онт</a:t>
            </a:r>
            <a:r>
              <a:rPr sz="100" b="1" i="1" spc="10" dirty="0">
                <a:latin typeface="Times New Roman"/>
                <a:cs typeface="Times New Roman"/>
              </a:rPr>
              <a:t>е</a:t>
            </a:r>
            <a:r>
              <a:rPr sz="100" b="1" i="1" spc="15" dirty="0">
                <a:latin typeface="Times New Roman"/>
                <a:cs typeface="Times New Roman"/>
              </a:rPr>
              <a:t>р</a:t>
            </a:r>
            <a:r>
              <a:rPr sz="100" b="1" i="1" spc="10" dirty="0">
                <a:latin typeface="Times New Roman"/>
                <a:cs typeface="Times New Roman"/>
              </a:rPr>
              <a:t>с</a:t>
            </a:r>
            <a:r>
              <a:rPr sz="100" b="1" i="1" spc="5" dirty="0">
                <a:latin typeface="Times New Roman"/>
                <a:cs typeface="Times New Roman"/>
              </a:rPr>
              <a:t>к</a:t>
            </a:r>
            <a:r>
              <a:rPr sz="100" b="1" i="1" spc="15" dirty="0">
                <a:latin typeface="Times New Roman"/>
                <a:cs typeface="Times New Roman"/>
              </a:rPr>
              <a:t>ой</a:t>
            </a:r>
            <a:r>
              <a:rPr sz="100" b="1" i="1" dirty="0">
                <a:latin typeface="Times New Roman"/>
                <a:cs typeface="Times New Roman"/>
              </a:rPr>
              <a:t> </a:t>
            </a:r>
            <a:r>
              <a:rPr sz="100" b="1" i="1" spc="10" dirty="0">
                <a:latin typeface="Times New Roman"/>
                <a:cs typeface="Times New Roman"/>
              </a:rPr>
              <a:t>де</a:t>
            </a:r>
            <a:r>
              <a:rPr sz="100" b="1" i="1" spc="20" dirty="0">
                <a:latin typeface="Times New Roman"/>
                <a:cs typeface="Times New Roman"/>
              </a:rPr>
              <a:t>ят</a:t>
            </a:r>
            <a:r>
              <a:rPr sz="100" b="1" i="1" spc="10" dirty="0">
                <a:latin typeface="Times New Roman"/>
                <a:cs typeface="Times New Roman"/>
              </a:rPr>
              <a:t>ель</a:t>
            </a:r>
            <a:r>
              <a:rPr sz="100" b="1" i="1" spc="15" dirty="0">
                <a:latin typeface="Times New Roman"/>
                <a:cs typeface="Times New Roman"/>
              </a:rPr>
              <a:t>но</a:t>
            </a:r>
            <a:r>
              <a:rPr sz="100" b="1" i="1" spc="10" dirty="0">
                <a:latin typeface="Times New Roman"/>
                <a:cs typeface="Times New Roman"/>
              </a:rPr>
              <a:t>с</a:t>
            </a:r>
            <a:r>
              <a:rPr sz="100" b="1" i="1" spc="20" dirty="0">
                <a:latin typeface="Times New Roman"/>
                <a:cs typeface="Times New Roman"/>
              </a:rPr>
              <a:t>ти</a:t>
            </a: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indent="-13335">
              <a:lnSpc>
                <a:spcPct val="100000"/>
              </a:lnSpc>
              <a:spcBef>
                <a:spcPts val="60"/>
              </a:spcBef>
              <a:buFont typeface="Microsoft Sans Serif"/>
              <a:buChar char="•"/>
              <a:tabLst>
                <a:tab pos="13335" algn="l"/>
              </a:tabLst>
            </a:pPr>
            <a:r>
              <a:rPr sz="100" spc="5" dirty="0">
                <a:latin typeface="Times New Roman"/>
                <a:cs typeface="Times New Roman"/>
              </a:rPr>
              <a:t>Индивидуальная</a:t>
            </a:r>
            <a:r>
              <a:rPr sz="100" spc="2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добровольческая</a:t>
            </a:r>
            <a:r>
              <a:rPr sz="100" spc="3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деятельность.</a:t>
            </a:r>
            <a:endParaRPr sz="100">
              <a:latin typeface="Times New Roman"/>
              <a:cs typeface="Times New Roman"/>
            </a:endParaRPr>
          </a:p>
          <a:p>
            <a:pPr marL="12700" marR="5080" indent="-13335">
              <a:lnSpc>
                <a:spcPct val="120900"/>
              </a:lnSpc>
              <a:buFont typeface="Microsoft Sans Serif"/>
              <a:buChar char="•"/>
              <a:tabLst>
                <a:tab pos="13335" algn="l"/>
              </a:tabLst>
            </a:pPr>
            <a:r>
              <a:rPr sz="100" spc="5" dirty="0">
                <a:latin typeface="Times New Roman"/>
                <a:cs typeface="Times New Roman"/>
              </a:rPr>
              <a:t>Волонтерская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деятельность</a:t>
            </a:r>
            <a:r>
              <a:rPr sz="100" spc="10" dirty="0">
                <a:latin typeface="Times New Roman"/>
                <a:cs typeface="Times New Roman"/>
              </a:rPr>
              <a:t> в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составе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группы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добровольцев.</a:t>
            </a:r>
            <a:endParaRPr sz="100">
              <a:latin typeface="Times New Roman"/>
              <a:cs typeface="Times New Roman"/>
            </a:endParaRPr>
          </a:p>
          <a:p>
            <a:pPr marL="12700" marR="5080" indent="-13335">
              <a:lnSpc>
                <a:spcPct val="120900"/>
              </a:lnSpc>
              <a:buFont typeface="Microsoft Sans Serif"/>
              <a:buChar char="•"/>
              <a:tabLst>
                <a:tab pos="13335" algn="l"/>
              </a:tabLst>
            </a:pPr>
            <a:r>
              <a:rPr sz="100" spc="10" dirty="0">
                <a:latin typeface="Times New Roman"/>
                <a:cs typeface="Times New Roman"/>
              </a:rPr>
              <a:t>Д</a:t>
            </a:r>
            <a:r>
              <a:rPr sz="100" spc="5" dirty="0">
                <a:latin typeface="Times New Roman"/>
                <a:cs typeface="Times New Roman"/>
              </a:rPr>
              <a:t>об</a:t>
            </a:r>
            <a:r>
              <a:rPr sz="100" spc="10" dirty="0">
                <a:latin typeface="Times New Roman"/>
                <a:cs typeface="Times New Roman"/>
              </a:rPr>
              <a:t>р</a:t>
            </a:r>
            <a:r>
              <a:rPr sz="100" spc="5" dirty="0">
                <a:latin typeface="Times New Roman"/>
                <a:cs typeface="Times New Roman"/>
              </a:rPr>
              <a:t>о</a:t>
            </a:r>
            <a:r>
              <a:rPr sz="100" spc="10" dirty="0">
                <a:latin typeface="Times New Roman"/>
                <a:cs typeface="Times New Roman"/>
              </a:rPr>
              <a:t>в</a:t>
            </a:r>
            <a:r>
              <a:rPr sz="100" spc="5" dirty="0">
                <a:latin typeface="Times New Roman"/>
                <a:cs typeface="Times New Roman"/>
              </a:rPr>
              <a:t>ол</a:t>
            </a:r>
            <a:r>
              <a:rPr sz="100" spc="-5" dirty="0">
                <a:latin typeface="Times New Roman"/>
                <a:cs typeface="Times New Roman"/>
              </a:rPr>
              <a:t>ь</a:t>
            </a:r>
            <a:r>
              <a:rPr sz="100" spc="5" dirty="0">
                <a:latin typeface="Times New Roman"/>
                <a:cs typeface="Times New Roman"/>
              </a:rPr>
              <a:t>ческая</a:t>
            </a:r>
            <a:r>
              <a:rPr sz="100" dirty="0">
                <a:latin typeface="Times New Roman"/>
                <a:cs typeface="Times New Roman"/>
              </a:rPr>
              <a:t>              </a:t>
            </a:r>
            <a:r>
              <a:rPr sz="100" spc="5" dirty="0">
                <a:latin typeface="Times New Roman"/>
                <a:cs typeface="Times New Roman"/>
              </a:rPr>
              <a:t>дея</a:t>
            </a:r>
            <a:r>
              <a:rPr sz="100" dirty="0">
                <a:latin typeface="Times New Roman"/>
                <a:cs typeface="Times New Roman"/>
              </a:rPr>
              <a:t>тел</a:t>
            </a:r>
            <a:r>
              <a:rPr sz="100" spc="10" dirty="0">
                <a:latin typeface="Times New Roman"/>
                <a:cs typeface="Times New Roman"/>
              </a:rPr>
              <a:t>ьнос</a:t>
            </a:r>
            <a:r>
              <a:rPr sz="100" dirty="0">
                <a:latin typeface="Times New Roman"/>
                <a:cs typeface="Times New Roman"/>
              </a:rPr>
              <a:t>т</a:t>
            </a:r>
            <a:r>
              <a:rPr sz="100" spc="5" dirty="0">
                <a:latin typeface="Times New Roman"/>
                <a:cs typeface="Times New Roman"/>
              </a:rPr>
              <a:t>ь</a:t>
            </a:r>
            <a:r>
              <a:rPr sz="100" dirty="0">
                <a:latin typeface="Times New Roman"/>
                <a:cs typeface="Times New Roman"/>
              </a:rPr>
              <a:t>              </a:t>
            </a:r>
            <a:r>
              <a:rPr sz="100" spc="10" dirty="0">
                <a:latin typeface="Times New Roman"/>
                <a:cs typeface="Times New Roman"/>
              </a:rPr>
              <a:t>ч</a:t>
            </a:r>
            <a:r>
              <a:rPr sz="100" dirty="0">
                <a:latin typeface="Times New Roman"/>
                <a:cs typeface="Times New Roman"/>
              </a:rPr>
              <a:t>е</a:t>
            </a:r>
            <a:r>
              <a:rPr sz="100" spc="5" dirty="0">
                <a:latin typeface="Times New Roman"/>
                <a:cs typeface="Times New Roman"/>
              </a:rPr>
              <a:t>рез  волонтерскую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организацию.</a:t>
            </a:r>
            <a:endParaRPr sz="100">
              <a:latin typeface="Times New Roman"/>
              <a:cs typeface="Times New Roman"/>
            </a:endParaRPr>
          </a:p>
        </p:txBody>
      </p:sp>
      <p:pic>
        <p:nvPicPr>
          <p:cNvPr id="92" name="object 9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065902" y="1269961"/>
            <a:ext cx="268867" cy="226365"/>
          </a:xfrm>
          <a:prstGeom prst="rect">
            <a:avLst/>
          </a:prstGeom>
        </p:spPr>
      </p:pic>
      <p:sp>
        <p:nvSpPr>
          <p:cNvPr id="93" name="object 93"/>
          <p:cNvSpPr txBox="1"/>
          <p:nvPr/>
        </p:nvSpPr>
        <p:spPr>
          <a:xfrm>
            <a:off x="1887843" y="409324"/>
            <a:ext cx="163830" cy="13652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5" dirty="0">
                <a:latin typeface="Times New Roman"/>
                <a:cs typeface="Times New Roman"/>
              </a:rPr>
              <a:t>Авторы:</a:t>
            </a:r>
            <a:endParaRPr sz="100">
              <a:latin typeface="Times New Roman"/>
              <a:cs typeface="Times New Roman"/>
            </a:endParaRPr>
          </a:p>
          <a:p>
            <a:pPr marR="5080">
              <a:lnSpc>
                <a:spcPct val="120900"/>
              </a:lnSpc>
            </a:pPr>
            <a:r>
              <a:rPr sz="100" spc="5" dirty="0">
                <a:latin typeface="Times New Roman"/>
                <a:cs typeface="Times New Roman"/>
              </a:rPr>
              <a:t>ученицы </a:t>
            </a:r>
            <a:r>
              <a:rPr sz="100" spc="10" dirty="0">
                <a:latin typeface="Times New Roman"/>
                <a:cs typeface="Times New Roman"/>
              </a:rPr>
              <a:t>9 </a:t>
            </a:r>
            <a:r>
              <a:rPr sz="100" spc="5" dirty="0">
                <a:latin typeface="Times New Roman"/>
                <a:cs typeface="Times New Roman"/>
              </a:rPr>
              <a:t>«А» класса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15" dirty="0">
                <a:latin typeface="Times New Roman"/>
                <a:cs typeface="Times New Roman"/>
              </a:rPr>
              <a:t>М</a:t>
            </a:r>
            <a:r>
              <a:rPr sz="100" spc="5" dirty="0">
                <a:latin typeface="Times New Roman"/>
                <a:cs typeface="Times New Roman"/>
              </a:rPr>
              <a:t>О</a:t>
            </a:r>
            <a:r>
              <a:rPr sz="100" spc="15" dirty="0">
                <a:latin typeface="Times New Roman"/>
                <a:cs typeface="Times New Roman"/>
              </a:rPr>
              <a:t>У</a:t>
            </a:r>
            <a:r>
              <a:rPr sz="100" spc="5" dirty="0">
                <a:latin typeface="Times New Roman"/>
                <a:cs typeface="Times New Roman"/>
              </a:rPr>
              <a:t> л</a:t>
            </a:r>
            <a:r>
              <a:rPr sz="100" spc="10" dirty="0">
                <a:latin typeface="Times New Roman"/>
                <a:cs typeface="Times New Roman"/>
              </a:rPr>
              <a:t>иц</a:t>
            </a:r>
            <a:r>
              <a:rPr sz="100" dirty="0">
                <a:latin typeface="Times New Roman"/>
                <a:cs typeface="Times New Roman"/>
              </a:rPr>
              <a:t>е</a:t>
            </a:r>
            <a:r>
              <a:rPr sz="100" spc="10" dirty="0">
                <a:latin typeface="Times New Roman"/>
                <a:cs typeface="Times New Roman"/>
              </a:rPr>
              <a:t>й</a:t>
            </a:r>
            <a:r>
              <a:rPr sz="100" dirty="0">
                <a:latin typeface="Times New Roman"/>
                <a:cs typeface="Times New Roman"/>
              </a:rPr>
              <a:t> </a:t>
            </a:r>
            <a:r>
              <a:rPr sz="100" spc="-15" dirty="0">
                <a:latin typeface="Times New Roman"/>
                <a:cs typeface="Times New Roman"/>
              </a:rPr>
              <a:t>г</a:t>
            </a:r>
            <a:r>
              <a:rPr sz="100" spc="5" dirty="0">
                <a:latin typeface="Times New Roman"/>
                <a:cs typeface="Times New Roman"/>
              </a:rPr>
              <a:t>. </a:t>
            </a:r>
            <a:r>
              <a:rPr sz="100" spc="10" dirty="0">
                <a:latin typeface="Times New Roman"/>
                <a:cs typeface="Times New Roman"/>
              </a:rPr>
              <a:t>Фря</a:t>
            </a:r>
            <a:r>
              <a:rPr sz="100" dirty="0">
                <a:latin typeface="Times New Roman"/>
                <a:cs typeface="Times New Roman"/>
              </a:rPr>
              <a:t>з</a:t>
            </a:r>
            <a:r>
              <a:rPr sz="100" spc="5" dirty="0">
                <a:latin typeface="Times New Roman"/>
                <a:cs typeface="Times New Roman"/>
              </a:rPr>
              <a:t>ино  Смирнова </a:t>
            </a:r>
            <a:r>
              <a:rPr sz="100" spc="10" dirty="0">
                <a:latin typeface="Times New Roman"/>
                <a:cs typeface="Times New Roman"/>
              </a:rPr>
              <a:t>Анна </a:t>
            </a:r>
            <a:r>
              <a:rPr sz="100" spc="15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Смирнова Татьяна 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r>
              <a:rPr sz="100" spc="5" dirty="0">
                <a:latin typeface="Times New Roman"/>
                <a:cs typeface="Times New Roman"/>
              </a:rPr>
              <a:t>Федорова</a:t>
            </a:r>
            <a:r>
              <a:rPr sz="100" spc="-5" dirty="0">
                <a:latin typeface="Times New Roman"/>
                <a:cs typeface="Times New Roman"/>
              </a:rPr>
              <a:t> </a:t>
            </a:r>
            <a:r>
              <a:rPr sz="100" spc="10" dirty="0">
                <a:latin typeface="Times New Roman"/>
                <a:cs typeface="Times New Roman"/>
              </a:rPr>
              <a:t>Дарья</a:t>
            </a:r>
            <a:endParaRPr sz="100">
              <a:latin typeface="Times New Roman"/>
              <a:cs typeface="Times New Roman"/>
            </a:endParaRPr>
          </a:p>
        </p:txBody>
      </p:sp>
      <p:pic>
        <p:nvPicPr>
          <p:cNvPr id="94" name="object 9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923026" y="1662683"/>
            <a:ext cx="2862833" cy="50695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2566416"/>
            <a:ext cx="4471403" cy="38549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0857" y="2945244"/>
            <a:ext cx="6395720" cy="29879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36290">
              <a:lnSpc>
                <a:spcPct val="100000"/>
              </a:lnSpc>
              <a:spcBef>
                <a:spcPts val="100"/>
              </a:spcBef>
            </a:pPr>
            <a:r>
              <a:rPr sz="1600" spc="114" dirty="0">
                <a:latin typeface="Microsoft Sans Serif"/>
                <a:cs typeface="Microsoft Sans Serif"/>
              </a:rPr>
              <a:t>О</a:t>
            </a:r>
            <a:r>
              <a:rPr sz="1600" spc="90" dirty="0">
                <a:latin typeface="Microsoft Sans Serif"/>
                <a:cs typeface="Microsoft Sans Serif"/>
              </a:rPr>
              <a:t>с</a:t>
            </a:r>
            <a:r>
              <a:rPr sz="1600" spc="190" dirty="0">
                <a:latin typeface="Microsoft Sans Serif"/>
                <a:cs typeface="Microsoft Sans Serif"/>
              </a:rPr>
              <a:t>н</a:t>
            </a:r>
            <a:r>
              <a:rPr sz="1600" spc="125" dirty="0">
                <a:latin typeface="Microsoft Sans Serif"/>
                <a:cs typeface="Microsoft Sans Serif"/>
              </a:rPr>
              <a:t>о</a:t>
            </a:r>
            <a:r>
              <a:rPr sz="1600" spc="120" dirty="0">
                <a:latin typeface="Microsoft Sans Serif"/>
                <a:cs typeface="Microsoft Sans Serif"/>
              </a:rPr>
              <a:t>в</a:t>
            </a:r>
            <a:r>
              <a:rPr sz="1600" spc="45" dirty="0">
                <a:latin typeface="Microsoft Sans Serif"/>
                <a:cs typeface="Microsoft Sans Serif"/>
              </a:rPr>
              <a:t>а</a:t>
            </a:r>
            <a:r>
              <a:rPr sz="1600" spc="185" dirty="0">
                <a:latin typeface="Microsoft Sans Serif"/>
                <a:cs typeface="Microsoft Sans Serif"/>
              </a:rPr>
              <a:t>н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е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</a:t>
            </a:r>
            <a:r>
              <a:rPr sz="1600" spc="-2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р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25" dirty="0">
                <a:latin typeface="Microsoft Sans Serif"/>
                <a:cs typeface="Microsoft Sans Serif"/>
              </a:rPr>
              <a:t>о</a:t>
            </a:r>
            <a:r>
              <a:rPr sz="1600" spc="95" dirty="0">
                <a:latin typeface="Microsoft Sans Serif"/>
                <a:cs typeface="Microsoft Sans Serif"/>
              </a:rPr>
              <a:t>е</a:t>
            </a:r>
            <a:r>
              <a:rPr sz="1600" spc="-100" dirty="0">
                <a:latin typeface="Microsoft Sans Serif"/>
                <a:cs typeface="Microsoft Sans Serif"/>
              </a:rPr>
              <a:t>к</a:t>
            </a:r>
            <a:r>
              <a:rPr sz="1600" spc="-20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т</a:t>
            </a:r>
            <a:r>
              <a:rPr sz="1600" dirty="0">
                <a:latin typeface="Microsoft Sans Serif"/>
                <a:cs typeface="Microsoft Sans Serif"/>
              </a:rPr>
              <a:t>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2</a:t>
            </a:r>
            <a:r>
              <a:rPr sz="1600" dirty="0">
                <a:latin typeface="Microsoft Sans Serif"/>
                <a:cs typeface="Microsoft Sans Serif"/>
              </a:rPr>
              <a:t>0</a:t>
            </a:r>
            <a:r>
              <a:rPr sz="1600" spc="-254" dirty="0">
                <a:latin typeface="Microsoft Sans Serif"/>
                <a:cs typeface="Microsoft Sans Serif"/>
              </a:rPr>
              <a:t> </a:t>
            </a:r>
            <a:r>
              <a:rPr sz="1600" spc="-315" dirty="0">
                <a:latin typeface="Microsoft Sans Serif"/>
                <a:cs typeface="Microsoft Sans Serif"/>
              </a:rPr>
              <a:t>1</a:t>
            </a:r>
            <a:r>
              <a:rPr sz="1600" dirty="0">
                <a:latin typeface="Microsoft Sans Serif"/>
                <a:cs typeface="Microsoft Sans Serif"/>
              </a:rPr>
              <a:t>8</a:t>
            </a:r>
            <a:r>
              <a:rPr sz="1600" spc="135" dirty="0">
                <a:latin typeface="Microsoft Sans Serif"/>
                <a:cs typeface="Microsoft Sans Serif"/>
              </a:rPr>
              <a:t> </a:t>
            </a:r>
            <a:r>
              <a:rPr sz="1600" spc="145" dirty="0">
                <a:latin typeface="Microsoft Sans Serif"/>
                <a:cs typeface="Microsoft Sans Serif"/>
              </a:rPr>
              <a:t>г</a:t>
            </a:r>
            <a:r>
              <a:rPr sz="1600" spc="125" dirty="0">
                <a:latin typeface="Microsoft Sans Serif"/>
                <a:cs typeface="Microsoft Sans Serif"/>
              </a:rPr>
              <a:t>од  </a:t>
            </a:r>
            <a:r>
              <a:rPr sz="1600" spc="130" dirty="0">
                <a:latin typeface="Microsoft Sans Serif"/>
                <a:cs typeface="Microsoft Sans Serif"/>
              </a:rPr>
              <a:t>В</a:t>
            </a:r>
            <a:r>
              <a:rPr sz="1600" spc="135" dirty="0">
                <a:latin typeface="Microsoft Sans Serif"/>
                <a:cs typeface="Microsoft Sans Serif"/>
              </a:rPr>
              <a:t>о</a:t>
            </a:r>
            <a:r>
              <a:rPr sz="1600" spc="85" dirty="0">
                <a:latin typeface="Microsoft Sans Serif"/>
                <a:cs typeface="Microsoft Sans Serif"/>
              </a:rPr>
              <a:t>л</a:t>
            </a:r>
            <a:r>
              <a:rPr sz="1600" spc="120" dirty="0">
                <a:latin typeface="Microsoft Sans Serif"/>
                <a:cs typeface="Microsoft Sans Serif"/>
              </a:rPr>
              <a:t>о</a:t>
            </a:r>
            <a:r>
              <a:rPr sz="1600" spc="180" dirty="0">
                <a:latin typeface="Microsoft Sans Serif"/>
                <a:cs typeface="Microsoft Sans Serif"/>
              </a:rPr>
              <a:t>н</a:t>
            </a:r>
            <a:r>
              <a:rPr sz="1600" spc="20" dirty="0">
                <a:latin typeface="Microsoft Sans Serif"/>
                <a:cs typeface="Microsoft Sans Serif"/>
              </a:rPr>
              <a:t>т</a:t>
            </a:r>
            <a:r>
              <a:rPr sz="1600" spc="95" dirty="0">
                <a:latin typeface="Microsoft Sans Serif"/>
                <a:cs typeface="Microsoft Sans Serif"/>
              </a:rPr>
              <a:t>е</a:t>
            </a:r>
            <a:r>
              <a:rPr sz="1600" dirty="0">
                <a:latin typeface="Microsoft Sans Serif"/>
                <a:cs typeface="Microsoft Sans Serif"/>
              </a:rPr>
              <a:t>р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25" dirty="0" err="1">
                <a:latin typeface="Microsoft Sans Serif"/>
                <a:cs typeface="Microsoft Sans Serif"/>
              </a:rPr>
              <a:t>о</a:t>
            </a:r>
            <a:r>
              <a:rPr sz="1600" dirty="0" err="1">
                <a:latin typeface="Microsoft Sans Serif"/>
                <a:cs typeface="Microsoft Sans Serif"/>
              </a:rPr>
              <a:t>в</a:t>
            </a:r>
            <a:r>
              <a:rPr sz="1600" spc="105" dirty="0">
                <a:latin typeface="Microsoft Sans Serif"/>
                <a:cs typeface="Microsoft Sans Serif"/>
              </a:rPr>
              <a:t> </a:t>
            </a:r>
            <a:r>
              <a:rPr lang="ru-RU" sz="1600" spc="20" dirty="0" smtClean="0">
                <a:latin typeface="Microsoft Sans Serif"/>
                <a:cs typeface="Microsoft Sans Serif"/>
              </a:rPr>
              <a:t>360</a:t>
            </a:r>
            <a:r>
              <a:rPr sz="1600" spc="165" dirty="0" smtClean="0">
                <a:latin typeface="Microsoft Sans Serif"/>
                <a:cs typeface="Microsoft Sans Serif"/>
              </a:rPr>
              <a:t> </a:t>
            </a:r>
            <a:r>
              <a:rPr sz="1600" spc="105" dirty="0">
                <a:latin typeface="Microsoft Sans Serif"/>
                <a:cs typeface="Microsoft Sans Serif"/>
              </a:rPr>
              <a:t>че</a:t>
            </a:r>
            <a:r>
              <a:rPr sz="1600" spc="85" dirty="0">
                <a:latin typeface="Microsoft Sans Serif"/>
                <a:cs typeface="Microsoft Sans Serif"/>
              </a:rPr>
              <a:t>л</a:t>
            </a:r>
            <a:r>
              <a:rPr sz="1600" spc="125" dirty="0">
                <a:latin typeface="Microsoft Sans Serif"/>
                <a:cs typeface="Microsoft Sans Serif"/>
              </a:rPr>
              <a:t>о</a:t>
            </a:r>
            <a:r>
              <a:rPr sz="1600" spc="120" dirty="0">
                <a:latin typeface="Microsoft Sans Serif"/>
                <a:cs typeface="Microsoft Sans Serif"/>
              </a:rPr>
              <a:t>в</a:t>
            </a:r>
            <a:r>
              <a:rPr sz="1600" spc="45" dirty="0">
                <a:latin typeface="Microsoft Sans Serif"/>
                <a:cs typeface="Microsoft Sans Serif"/>
              </a:rPr>
              <a:t>ек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(</a:t>
            </a:r>
            <a:r>
              <a:rPr sz="1600" spc="80" dirty="0">
                <a:latin typeface="Microsoft Sans Serif"/>
                <a:cs typeface="Microsoft Sans Serif"/>
              </a:rPr>
              <a:t>у</a:t>
            </a:r>
            <a:r>
              <a:rPr sz="1600" spc="114" dirty="0">
                <a:latin typeface="Microsoft Sans Serif"/>
                <a:cs typeface="Microsoft Sans Serif"/>
              </a:rPr>
              <a:t>ч</a:t>
            </a:r>
            <a:r>
              <a:rPr sz="1600" spc="95" dirty="0">
                <a:latin typeface="Microsoft Sans Serif"/>
                <a:cs typeface="Microsoft Sans Serif"/>
              </a:rPr>
              <a:t>е</a:t>
            </a:r>
            <a:r>
              <a:rPr sz="1600" spc="185" dirty="0">
                <a:latin typeface="Microsoft Sans Serif"/>
                <a:cs typeface="Microsoft Sans Serif"/>
              </a:rPr>
              <a:t>н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к</a:t>
            </a:r>
            <a:r>
              <a:rPr sz="1600" spc="-204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1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1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р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25" dirty="0">
                <a:latin typeface="Microsoft Sans Serif"/>
                <a:cs typeface="Microsoft Sans Serif"/>
              </a:rPr>
              <a:t>о</a:t>
            </a:r>
            <a:r>
              <a:rPr sz="1600" spc="105" dirty="0">
                <a:latin typeface="Microsoft Sans Serif"/>
                <a:cs typeface="Microsoft Sans Serif"/>
              </a:rPr>
              <a:t>д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т</a:t>
            </a:r>
            <a:r>
              <a:rPr sz="1600" spc="95" dirty="0">
                <a:latin typeface="Microsoft Sans Serif"/>
                <a:cs typeface="Microsoft Sans Serif"/>
              </a:rPr>
              <a:t>ел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)</a:t>
            </a:r>
          </a:p>
          <a:p>
            <a:pPr marL="12700">
              <a:lnSpc>
                <a:spcPct val="100000"/>
              </a:lnSpc>
            </a:pPr>
            <a:r>
              <a:rPr sz="1600" spc="60" dirty="0">
                <a:latin typeface="Microsoft Sans Serif"/>
                <a:cs typeface="Microsoft Sans Serif"/>
              </a:rPr>
              <a:t>У</a:t>
            </a:r>
            <a:r>
              <a:rPr sz="1600" spc="105" dirty="0">
                <a:latin typeface="Microsoft Sans Serif"/>
                <a:cs typeface="Microsoft Sans Serif"/>
              </a:rPr>
              <a:t>ч</a:t>
            </a:r>
            <a:r>
              <a:rPr sz="1600" spc="45" dirty="0">
                <a:latin typeface="Microsoft Sans Serif"/>
                <a:cs typeface="Microsoft Sans Serif"/>
              </a:rPr>
              <a:t>а</a:t>
            </a:r>
            <a:r>
              <a:rPr sz="1600" spc="95" dirty="0">
                <a:latin typeface="Microsoft Sans Serif"/>
                <a:cs typeface="Microsoft Sans Serif"/>
              </a:rPr>
              <a:t>с</a:t>
            </a:r>
            <a:r>
              <a:rPr sz="1600" spc="20" dirty="0">
                <a:latin typeface="Microsoft Sans Serif"/>
                <a:cs typeface="Microsoft Sans Serif"/>
              </a:rPr>
              <a:t>т</a:t>
            </a:r>
            <a:r>
              <a:rPr sz="1600" spc="185" dirty="0">
                <a:latin typeface="Microsoft Sans Serif"/>
                <a:cs typeface="Microsoft Sans Serif"/>
              </a:rPr>
              <a:t>н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к</a:t>
            </a:r>
            <a:r>
              <a:rPr sz="1600" spc="-200" dirty="0">
                <a:latin typeface="Microsoft Sans Serif"/>
                <a:cs typeface="Microsoft Sans Serif"/>
              </a:rPr>
              <a:t> </a:t>
            </a:r>
            <a:r>
              <a:rPr sz="1600" spc="125" dirty="0">
                <a:latin typeface="Microsoft Sans Serif"/>
                <a:cs typeface="Microsoft Sans Serif"/>
              </a:rPr>
              <a:t>о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spc="135" dirty="0">
                <a:latin typeface="Microsoft Sans Serif"/>
                <a:cs typeface="Microsoft Sans Serif"/>
              </a:rPr>
              <a:t>б</a:t>
            </a:r>
            <a:r>
              <a:rPr sz="1600" spc="125" dirty="0">
                <a:latin typeface="Microsoft Sans Serif"/>
                <a:cs typeface="Microsoft Sans Serif"/>
              </a:rPr>
              <a:t>о</a:t>
            </a:r>
            <a:r>
              <a:rPr sz="1600" spc="95" dirty="0">
                <a:latin typeface="Microsoft Sans Serif"/>
                <a:cs typeface="Microsoft Sans Serif"/>
              </a:rPr>
              <a:t>ле</a:t>
            </a:r>
            <a:r>
              <a:rPr sz="1600" dirty="0">
                <a:latin typeface="Microsoft Sans Serif"/>
                <a:cs typeface="Microsoft Sans Serif"/>
              </a:rPr>
              <a:t>е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2</a:t>
            </a:r>
            <a:r>
              <a:rPr sz="1600" spc="15" dirty="0">
                <a:latin typeface="Microsoft Sans Serif"/>
                <a:cs typeface="Microsoft Sans Serif"/>
              </a:rPr>
              <a:t>5</a:t>
            </a:r>
            <a:r>
              <a:rPr sz="1600" spc="170" dirty="0">
                <a:latin typeface="Microsoft Sans Serif"/>
                <a:cs typeface="Microsoft Sans Serif"/>
              </a:rPr>
              <a:t>0</a:t>
            </a:r>
            <a:r>
              <a:rPr sz="1600" dirty="0">
                <a:latin typeface="Microsoft Sans Serif"/>
                <a:cs typeface="Microsoft Sans Serif"/>
              </a:rPr>
              <a:t>0</a:t>
            </a:r>
            <a:r>
              <a:rPr sz="1600" spc="150" dirty="0">
                <a:latin typeface="Microsoft Sans Serif"/>
                <a:cs typeface="Microsoft Sans Serif"/>
              </a:rPr>
              <a:t> </a:t>
            </a:r>
            <a:r>
              <a:rPr sz="1600" spc="105" dirty="0">
                <a:latin typeface="Microsoft Sans Serif"/>
                <a:cs typeface="Microsoft Sans Serif"/>
              </a:rPr>
              <a:t>че</a:t>
            </a:r>
            <a:r>
              <a:rPr sz="1600" spc="85" dirty="0">
                <a:latin typeface="Microsoft Sans Serif"/>
                <a:cs typeface="Microsoft Sans Serif"/>
              </a:rPr>
              <a:t>л</a:t>
            </a:r>
            <a:r>
              <a:rPr sz="1600" spc="125" dirty="0">
                <a:latin typeface="Microsoft Sans Serif"/>
                <a:cs typeface="Microsoft Sans Serif"/>
              </a:rPr>
              <a:t>о</a:t>
            </a:r>
            <a:r>
              <a:rPr sz="1600" spc="120" dirty="0">
                <a:latin typeface="Microsoft Sans Serif"/>
                <a:cs typeface="Microsoft Sans Serif"/>
              </a:rPr>
              <a:t>в</a:t>
            </a:r>
            <a:r>
              <a:rPr sz="1600" spc="40" dirty="0">
                <a:latin typeface="Microsoft Sans Serif"/>
                <a:cs typeface="Microsoft Sans Serif"/>
              </a:rPr>
              <a:t>е</a:t>
            </a:r>
            <a:r>
              <a:rPr sz="1600" spc="-50" dirty="0">
                <a:latin typeface="Microsoft Sans Serif"/>
                <a:cs typeface="Microsoft Sans Serif"/>
              </a:rPr>
              <a:t>к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з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spc="160" dirty="0">
                <a:latin typeface="Microsoft Sans Serif"/>
                <a:cs typeface="Microsoft Sans Serif"/>
              </a:rPr>
              <a:t>П</a:t>
            </a:r>
            <a:r>
              <a:rPr sz="1600" spc="125" dirty="0">
                <a:latin typeface="Microsoft Sans Serif"/>
                <a:cs typeface="Microsoft Sans Serif"/>
              </a:rPr>
              <a:t>о</a:t>
            </a:r>
            <a:r>
              <a:rPr sz="1600" spc="105" dirty="0">
                <a:latin typeface="Microsoft Sans Serif"/>
                <a:cs typeface="Microsoft Sans Serif"/>
              </a:rPr>
              <a:t>д</a:t>
            </a:r>
            <a:r>
              <a:rPr sz="1600" spc="114" dirty="0">
                <a:latin typeface="Microsoft Sans Serif"/>
                <a:cs typeface="Microsoft Sans Serif"/>
              </a:rPr>
              <a:t>м</a:t>
            </a:r>
            <a:r>
              <a:rPr sz="1600" spc="120" dirty="0">
                <a:latin typeface="Microsoft Sans Serif"/>
                <a:cs typeface="Microsoft Sans Serif"/>
              </a:rPr>
              <a:t>о</a:t>
            </a:r>
            <a:r>
              <a:rPr sz="1600" spc="45" dirty="0">
                <a:latin typeface="Microsoft Sans Serif"/>
                <a:cs typeface="Microsoft Sans Serif"/>
              </a:rPr>
              <a:t>с</a:t>
            </a:r>
            <a:r>
              <a:rPr sz="1600" spc="-50" dirty="0">
                <a:latin typeface="Microsoft Sans Serif"/>
                <a:cs typeface="Microsoft Sans Serif"/>
              </a:rPr>
              <a:t>к</a:t>
            </a:r>
            <a:r>
              <a:rPr sz="1600" spc="-204" dirty="0">
                <a:latin typeface="Microsoft Sans Serif"/>
                <a:cs typeface="Microsoft Sans Serif"/>
              </a:rPr>
              <a:t> </a:t>
            </a:r>
            <a:r>
              <a:rPr sz="1600" spc="120" dirty="0">
                <a:latin typeface="Microsoft Sans Serif"/>
                <a:cs typeface="Microsoft Sans Serif"/>
              </a:rPr>
              <a:t>ов</a:t>
            </a:r>
            <a:r>
              <a:rPr sz="1600" spc="60" dirty="0">
                <a:latin typeface="Microsoft Sans Serif"/>
                <a:cs typeface="Microsoft Sans Serif"/>
              </a:rPr>
              <a:t>ь</a:t>
            </a:r>
            <a:r>
              <a:rPr sz="1600" spc="100" dirty="0">
                <a:latin typeface="Microsoft Sans Serif"/>
                <a:cs typeface="Microsoft Sans Serif"/>
              </a:rPr>
              <a:t>я</a:t>
            </a:r>
            <a:r>
              <a:rPr sz="1600" dirty="0">
                <a:latin typeface="Microsoft Sans Serif"/>
                <a:cs typeface="Microsoft Sans Serif"/>
              </a:rPr>
              <a:t>:</a:t>
            </a:r>
          </a:p>
          <a:p>
            <a:pPr marL="12700" marR="652145">
              <a:lnSpc>
                <a:spcPct val="100000"/>
              </a:lnSpc>
            </a:pPr>
            <a:r>
              <a:rPr sz="1600" spc="-145" dirty="0">
                <a:latin typeface="Microsoft Sans Serif"/>
                <a:cs typeface="Microsoft Sans Serif"/>
              </a:rPr>
              <a:t>Ф</a:t>
            </a:r>
            <a:r>
              <a:rPr sz="1600" spc="-1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р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50" dirty="0">
                <a:latin typeface="Microsoft Sans Serif"/>
                <a:cs typeface="Microsoft Sans Serif"/>
              </a:rPr>
              <a:t>язи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00" dirty="0">
                <a:latin typeface="Microsoft Sans Serif"/>
                <a:cs typeface="Microsoft Sans Serif"/>
              </a:rPr>
              <a:t>но,</a:t>
            </a:r>
            <a:r>
              <a:rPr sz="1600" spc="-114" dirty="0">
                <a:latin typeface="Microsoft Sans Serif"/>
                <a:cs typeface="Microsoft Sans Serif"/>
              </a:rPr>
              <a:t> </a:t>
            </a:r>
            <a:r>
              <a:rPr sz="1600" spc="80" dirty="0">
                <a:latin typeface="Microsoft Sans Serif"/>
                <a:cs typeface="Microsoft Sans Serif"/>
              </a:rPr>
              <a:t>Ивантеевк</a:t>
            </a:r>
            <a:r>
              <a:rPr sz="1600" spc="-195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а,</a:t>
            </a:r>
            <a:r>
              <a:rPr sz="1600" spc="-125" dirty="0">
                <a:latin typeface="Microsoft Sans Serif"/>
                <a:cs typeface="Microsoft Sans Serif"/>
              </a:rPr>
              <a:t> </a:t>
            </a:r>
            <a:r>
              <a:rPr sz="1600" spc="80" dirty="0">
                <a:latin typeface="Microsoft Sans Serif"/>
                <a:cs typeface="Microsoft Sans Serif"/>
              </a:rPr>
              <a:t>Щ</a:t>
            </a:r>
            <a:r>
              <a:rPr sz="1600" spc="-140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елк</a:t>
            </a:r>
            <a:r>
              <a:rPr sz="1600" spc="-200" dirty="0">
                <a:latin typeface="Microsoft Sans Serif"/>
                <a:cs typeface="Microsoft Sans Serif"/>
              </a:rPr>
              <a:t> </a:t>
            </a:r>
            <a:r>
              <a:rPr sz="1600" spc="90" dirty="0">
                <a:latin typeface="Microsoft Sans Serif"/>
                <a:cs typeface="Microsoft Sans Serif"/>
              </a:rPr>
              <a:t>ово,</a:t>
            </a:r>
            <a:r>
              <a:rPr sz="1600" spc="-11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Л</a:t>
            </a:r>
            <a:r>
              <a:rPr sz="1600" spc="-225" dirty="0">
                <a:latin typeface="Microsoft Sans Serif"/>
                <a:cs typeface="Microsoft Sans Serif"/>
              </a:rPr>
              <a:t> </a:t>
            </a:r>
            <a:r>
              <a:rPr sz="1600" spc="70" dirty="0">
                <a:latin typeface="Microsoft Sans Serif"/>
                <a:cs typeface="Microsoft Sans Serif"/>
              </a:rPr>
              <a:t>оси</a:t>
            </a:r>
            <a:r>
              <a:rPr sz="1600" spc="-225" dirty="0">
                <a:latin typeface="Microsoft Sans Serif"/>
                <a:cs typeface="Microsoft Sans Serif"/>
              </a:rPr>
              <a:t> </a:t>
            </a:r>
            <a:r>
              <a:rPr sz="1600" spc="90" dirty="0">
                <a:latin typeface="Microsoft Sans Serif"/>
                <a:cs typeface="Microsoft Sans Serif"/>
              </a:rPr>
              <a:t>но-Петр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60" dirty="0">
                <a:latin typeface="Microsoft Sans Serif"/>
                <a:cs typeface="Microsoft Sans Serif"/>
              </a:rPr>
              <a:t>овск</a:t>
            </a:r>
            <a:r>
              <a:rPr sz="1600" spc="-1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й</a:t>
            </a:r>
            <a:r>
              <a:rPr sz="1600" spc="-2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110" dirty="0">
                <a:latin typeface="Microsoft Sans Serif"/>
                <a:cs typeface="Microsoft Sans Serif"/>
              </a:rPr>
              <a:t>Б</a:t>
            </a:r>
            <a:r>
              <a:rPr sz="1600" spc="45" dirty="0">
                <a:latin typeface="Microsoft Sans Serif"/>
                <a:cs typeface="Microsoft Sans Serif"/>
              </a:rPr>
              <a:t>а</a:t>
            </a:r>
            <a:r>
              <a:rPr sz="1600" spc="95" dirty="0">
                <a:latin typeface="Microsoft Sans Serif"/>
                <a:cs typeface="Microsoft Sans Serif"/>
              </a:rPr>
              <a:t>л</a:t>
            </a:r>
            <a:r>
              <a:rPr sz="1600" spc="45" dirty="0">
                <a:latin typeface="Microsoft Sans Serif"/>
                <a:cs typeface="Microsoft Sans Serif"/>
              </a:rPr>
              <a:t>а</a:t>
            </a:r>
            <a:r>
              <a:rPr sz="1600" dirty="0">
                <a:latin typeface="Microsoft Sans Serif"/>
                <a:cs typeface="Microsoft Sans Serif"/>
              </a:rPr>
              <a:t>ш</a:t>
            </a:r>
            <a:r>
              <a:rPr sz="1600" spc="-2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х</a:t>
            </a:r>
            <a:r>
              <a:rPr sz="1600" spc="40" dirty="0">
                <a:latin typeface="Microsoft Sans Serif"/>
                <a:cs typeface="Microsoft Sans Serif"/>
              </a:rPr>
              <a:t>а</a:t>
            </a:r>
            <a:r>
              <a:rPr sz="1600" dirty="0">
                <a:latin typeface="Microsoft Sans Serif"/>
                <a:cs typeface="Microsoft Sans Serif"/>
              </a:rPr>
              <a:t>,</a:t>
            </a:r>
            <a:r>
              <a:rPr sz="1600" spc="-114" dirty="0">
                <a:latin typeface="Microsoft Sans Serif"/>
                <a:cs typeface="Microsoft Sans Serif"/>
              </a:rPr>
              <a:t> </a:t>
            </a:r>
            <a:r>
              <a:rPr sz="1600" spc="50" dirty="0">
                <a:latin typeface="Microsoft Sans Serif"/>
                <a:cs typeface="Microsoft Sans Serif"/>
              </a:rPr>
              <a:t>К</a:t>
            </a:r>
            <a:r>
              <a:rPr sz="1600" spc="125" dirty="0">
                <a:latin typeface="Microsoft Sans Serif"/>
                <a:cs typeface="Microsoft Sans Serif"/>
              </a:rPr>
              <a:t>о</a:t>
            </a:r>
            <a:r>
              <a:rPr sz="1600" dirty="0">
                <a:latin typeface="Microsoft Sans Serif"/>
                <a:cs typeface="Microsoft Sans Serif"/>
              </a:rPr>
              <a:t>р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35" dirty="0">
                <a:latin typeface="Microsoft Sans Serif"/>
                <a:cs typeface="Microsoft Sans Serif"/>
              </a:rPr>
              <a:t>о</a:t>
            </a:r>
            <a:r>
              <a:rPr sz="1600" spc="85" dirty="0">
                <a:latin typeface="Microsoft Sans Serif"/>
                <a:cs typeface="Microsoft Sans Serif"/>
              </a:rPr>
              <a:t>л</a:t>
            </a:r>
            <a:r>
              <a:rPr sz="1600" spc="95" dirty="0">
                <a:latin typeface="Microsoft Sans Serif"/>
                <a:cs typeface="Microsoft Sans Serif"/>
              </a:rPr>
              <a:t>е</a:t>
            </a:r>
            <a:r>
              <a:rPr sz="1600" spc="120" dirty="0">
                <a:latin typeface="Microsoft Sans Serif"/>
                <a:cs typeface="Microsoft Sans Serif"/>
              </a:rPr>
              <a:t>в</a:t>
            </a:r>
            <a:r>
              <a:rPr sz="1600" dirty="0">
                <a:latin typeface="Microsoft Sans Serif"/>
                <a:cs typeface="Microsoft Sans Serif"/>
              </a:rPr>
              <a:t>,</a:t>
            </a:r>
            <a:r>
              <a:rPr sz="1600" spc="-125" dirty="0">
                <a:latin typeface="Microsoft Sans Serif"/>
                <a:cs typeface="Microsoft Sans Serif"/>
              </a:rPr>
              <a:t> </a:t>
            </a:r>
            <a:r>
              <a:rPr sz="1600" spc="-145" dirty="0">
                <a:latin typeface="Microsoft Sans Serif"/>
                <a:cs typeface="Microsoft Sans Serif"/>
              </a:rPr>
              <a:t>Ф</a:t>
            </a:r>
            <a:r>
              <a:rPr sz="1600" spc="-1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р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00" dirty="0" err="1" smtClean="0">
                <a:latin typeface="Microsoft Sans Serif"/>
                <a:cs typeface="Microsoft Sans Serif"/>
              </a:rPr>
              <a:t>я</a:t>
            </a:r>
            <a:r>
              <a:rPr sz="1600" spc="185" dirty="0" err="1" smtClean="0">
                <a:latin typeface="Microsoft Sans Serif"/>
                <a:cs typeface="Microsoft Sans Serif"/>
              </a:rPr>
              <a:t>н</a:t>
            </a:r>
            <a:r>
              <a:rPr sz="1600" spc="125" dirty="0" err="1" smtClean="0">
                <a:latin typeface="Microsoft Sans Serif"/>
                <a:cs typeface="Microsoft Sans Serif"/>
              </a:rPr>
              <a:t>о</a:t>
            </a:r>
            <a:r>
              <a:rPr sz="1600" spc="120" dirty="0" err="1" smtClean="0">
                <a:latin typeface="Microsoft Sans Serif"/>
                <a:cs typeface="Microsoft Sans Serif"/>
              </a:rPr>
              <a:t>в</a:t>
            </a:r>
            <a:r>
              <a:rPr lang="ru-RU" sz="1600" spc="125" dirty="0" smtClean="0">
                <a:latin typeface="Microsoft Sans Serif"/>
                <a:cs typeface="Microsoft Sans Serif"/>
              </a:rPr>
              <a:t>о, Одинцово, Химки.</a:t>
            </a:r>
            <a:endParaRPr sz="1600" dirty="0">
              <a:latin typeface="Microsoft Sans Serif"/>
              <a:cs typeface="Microsoft Sans Serif"/>
            </a:endParaRPr>
          </a:p>
          <a:p>
            <a:pPr marL="66675" marR="1912620" indent="-54610">
              <a:lnSpc>
                <a:spcPct val="100000"/>
              </a:lnSpc>
              <a:tabLst>
                <a:tab pos="966469" algn="l"/>
              </a:tabLst>
            </a:pPr>
            <a:r>
              <a:rPr sz="1600" spc="130" dirty="0">
                <a:latin typeface="Microsoft Sans Serif"/>
                <a:cs typeface="Microsoft Sans Serif"/>
              </a:rPr>
              <a:t>В</a:t>
            </a:r>
            <a:r>
              <a:rPr sz="1600" spc="90" dirty="0">
                <a:latin typeface="Microsoft Sans Serif"/>
                <a:cs typeface="Microsoft Sans Serif"/>
              </a:rPr>
              <a:t>о</a:t>
            </a:r>
            <a:r>
              <a:rPr sz="1600" spc="85" dirty="0">
                <a:latin typeface="Microsoft Sans Serif"/>
                <a:cs typeface="Microsoft Sans Serif"/>
              </a:rPr>
              <a:t>з</a:t>
            </a:r>
            <a:r>
              <a:rPr sz="1600" dirty="0">
                <a:latin typeface="Microsoft Sans Serif"/>
                <a:cs typeface="Microsoft Sans Serif"/>
              </a:rPr>
              <a:t>р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40" dirty="0">
                <a:latin typeface="Microsoft Sans Serif"/>
                <a:cs typeface="Microsoft Sans Serif"/>
              </a:rPr>
              <a:t>а</a:t>
            </a:r>
            <a:r>
              <a:rPr sz="1600" spc="95" dirty="0">
                <a:latin typeface="Microsoft Sans Serif"/>
                <a:cs typeface="Microsoft Sans Serif"/>
              </a:rPr>
              <a:t>с</a:t>
            </a:r>
            <a:r>
              <a:rPr sz="1600" dirty="0">
                <a:latin typeface="Microsoft Sans Serif"/>
                <a:cs typeface="Microsoft Sans Serif"/>
              </a:rPr>
              <a:t>т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90" dirty="0">
                <a:latin typeface="Microsoft Sans Serif"/>
                <a:cs typeface="Microsoft Sans Serif"/>
              </a:rPr>
              <a:t>у</a:t>
            </a:r>
            <a:r>
              <a:rPr sz="1600" spc="105" dirty="0">
                <a:latin typeface="Microsoft Sans Serif"/>
                <a:cs typeface="Microsoft Sans Serif"/>
              </a:rPr>
              <a:t>ч</a:t>
            </a:r>
            <a:r>
              <a:rPr sz="1600" spc="40" dirty="0">
                <a:latin typeface="Microsoft Sans Serif"/>
                <a:cs typeface="Microsoft Sans Serif"/>
              </a:rPr>
              <a:t>а</a:t>
            </a:r>
            <a:r>
              <a:rPr sz="1600" spc="95" dirty="0">
                <a:latin typeface="Microsoft Sans Serif"/>
                <a:cs typeface="Microsoft Sans Serif"/>
              </a:rPr>
              <a:t>с</a:t>
            </a:r>
            <a:r>
              <a:rPr sz="1600" spc="20" dirty="0">
                <a:latin typeface="Microsoft Sans Serif"/>
                <a:cs typeface="Microsoft Sans Serif"/>
              </a:rPr>
              <a:t>т</a:t>
            </a:r>
            <a:r>
              <a:rPr sz="1600" spc="185" dirty="0">
                <a:latin typeface="Microsoft Sans Serif"/>
                <a:cs typeface="Microsoft Sans Serif"/>
              </a:rPr>
              <a:t>н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к</a:t>
            </a:r>
            <a:r>
              <a:rPr sz="1600" spc="-200" dirty="0">
                <a:latin typeface="Microsoft Sans Serif"/>
                <a:cs typeface="Microsoft Sans Serif"/>
              </a:rPr>
              <a:t> </a:t>
            </a:r>
            <a:r>
              <a:rPr sz="1600" spc="125" dirty="0">
                <a:latin typeface="Microsoft Sans Serif"/>
                <a:cs typeface="Microsoft Sans Serif"/>
              </a:rPr>
              <a:t>о</a:t>
            </a: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105" dirty="0">
                <a:latin typeface="Microsoft Sans Serif"/>
                <a:cs typeface="Microsoft Sans Serif"/>
              </a:rPr>
              <a:t> </a:t>
            </a:r>
            <a:r>
              <a:rPr sz="1600" spc="125" dirty="0">
                <a:latin typeface="Microsoft Sans Serif"/>
                <a:cs typeface="Microsoft Sans Serif"/>
              </a:rPr>
              <a:t>о</a:t>
            </a:r>
            <a:r>
              <a:rPr sz="1600" dirty="0">
                <a:latin typeface="Microsoft Sans Serif"/>
                <a:cs typeface="Microsoft Sans Serif"/>
              </a:rPr>
              <a:t>т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3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105" dirty="0">
                <a:latin typeface="Microsoft Sans Serif"/>
                <a:cs typeface="Microsoft Sans Serif"/>
              </a:rPr>
              <a:t>д</a:t>
            </a:r>
            <a:r>
              <a:rPr sz="1600" dirty="0">
                <a:latin typeface="Microsoft Sans Serif"/>
                <a:cs typeface="Microsoft Sans Serif"/>
              </a:rPr>
              <a:t>о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2</a:t>
            </a:r>
            <a:r>
              <a:rPr sz="1600" dirty="0">
                <a:latin typeface="Microsoft Sans Serif"/>
                <a:cs typeface="Microsoft Sans Serif"/>
              </a:rPr>
              <a:t>1</a:t>
            </a:r>
            <a:r>
              <a:rPr sz="1600" spc="-315" dirty="0">
                <a:latin typeface="Microsoft Sans Serif"/>
                <a:cs typeface="Microsoft Sans Serif"/>
              </a:rPr>
              <a:t> </a:t>
            </a:r>
            <a:r>
              <a:rPr sz="1600" spc="145" dirty="0">
                <a:latin typeface="Microsoft Sans Serif"/>
                <a:cs typeface="Microsoft Sans Serif"/>
              </a:rPr>
              <a:t>г</a:t>
            </a:r>
            <a:r>
              <a:rPr sz="1600" spc="125" dirty="0">
                <a:latin typeface="Microsoft Sans Serif"/>
                <a:cs typeface="Microsoft Sans Serif"/>
              </a:rPr>
              <a:t>о</a:t>
            </a:r>
            <a:r>
              <a:rPr sz="1600" spc="105" dirty="0">
                <a:latin typeface="Microsoft Sans Serif"/>
                <a:cs typeface="Microsoft Sans Serif"/>
              </a:rPr>
              <a:t>д</a:t>
            </a:r>
            <a:r>
              <a:rPr sz="1600" dirty="0">
                <a:latin typeface="Microsoft Sans Serif"/>
                <a:cs typeface="Microsoft Sans Serif"/>
              </a:rPr>
              <a:t>а  </a:t>
            </a:r>
            <a:r>
              <a:rPr sz="1600" spc="125" dirty="0">
                <a:latin typeface="Microsoft Sans Serif"/>
                <a:cs typeface="Microsoft Sans Serif"/>
              </a:rPr>
              <a:t>А</a:t>
            </a:r>
            <a:r>
              <a:rPr sz="1600" spc="70" dirty="0">
                <a:latin typeface="Microsoft Sans Serif"/>
                <a:cs typeface="Microsoft Sans Serif"/>
              </a:rPr>
              <a:t>Р</a:t>
            </a:r>
            <a:r>
              <a:rPr sz="1600" spc="30" dirty="0">
                <a:latin typeface="Microsoft Sans Serif"/>
                <a:cs typeface="Microsoft Sans Serif"/>
              </a:rPr>
              <a:t>Д</a:t>
            </a:r>
            <a:r>
              <a:rPr sz="1600" spc="160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П</a:t>
            </a:r>
            <a:r>
              <a:rPr sz="1600" dirty="0">
                <a:latin typeface="Microsoft Sans Serif"/>
                <a:cs typeface="Microsoft Sans Serif"/>
              </a:rPr>
              <a:t>	+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125" dirty="0">
                <a:latin typeface="Microsoft Sans Serif"/>
                <a:cs typeface="Microsoft Sans Serif"/>
              </a:rPr>
              <a:t>А</a:t>
            </a:r>
            <a:r>
              <a:rPr sz="1600" spc="105" dirty="0">
                <a:latin typeface="Microsoft Sans Serif"/>
                <a:cs typeface="Microsoft Sans Serif"/>
              </a:rPr>
              <a:t>д</a:t>
            </a:r>
            <a:r>
              <a:rPr sz="1600" spc="45" dirty="0">
                <a:latin typeface="Microsoft Sans Serif"/>
                <a:cs typeface="Microsoft Sans Serif"/>
              </a:rPr>
              <a:t>а</a:t>
            </a:r>
            <a:r>
              <a:rPr sz="1600" spc="-25" dirty="0">
                <a:latin typeface="Microsoft Sans Serif"/>
                <a:cs typeface="Microsoft Sans Serif"/>
              </a:rPr>
              <a:t>п</a:t>
            </a:r>
            <a:r>
              <a:rPr sz="1600" spc="-215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т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20" dirty="0">
                <a:latin typeface="Microsoft Sans Serif"/>
                <a:cs typeface="Microsoft Sans Serif"/>
              </a:rPr>
              <a:t>в</a:t>
            </a:r>
            <a:r>
              <a:rPr sz="1600" spc="185" dirty="0">
                <a:latin typeface="Microsoft Sans Serif"/>
                <a:cs typeface="Microsoft Sans Serif"/>
              </a:rPr>
              <a:t>н</a:t>
            </a:r>
            <a:r>
              <a:rPr sz="1600" spc="100" dirty="0">
                <a:latin typeface="Microsoft Sans Serif"/>
                <a:cs typeface="Microsoft Sans Serif"/>
              </a:rPr>
              <a:t>ы</a:t>
            </a:r>
            <a:r>
              <a:rPr sz="1600" dirty="0">
                <a:latin typeface="Microsoft Sans Serif"/>
                <a:cs typeface="Microsoft Sans Serif"/>
              </a:rPr>
              <a:t>е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120" dirty="0">
                <a:latin typeface="Microsoft Sans Serif"/>
                <a:cs typeface="Microsoft Sans Serif"/>
              </a:rPr>
              <a:t>в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00" dirty="0">
                <a:latin typeface="Microsoft Sans Serif"/>
                <a:cs typeface="Microsoft Sans Serif"/>
              </a:rPr>
              <a:t>д</a:t>
            </a:r>
            <a:r>
              <a:rPr sz="1600" dirty="0">
                <a:latin typeface="Microsoft Sans Serif"/>
                <a:cs typeface="Microsoft Sans Serif"/>
              </a:rPr>
              <a:t>ы</a:t>
            </a:r>
            <a:r>
              <a:rPr sz="1600" spc="95" dirty="0">
                <a:latin typeface="Microsoft Sans Serif"/>
                <a:cs typeface="Microsoft Sans Serif"/>
              </a:rPr>
              <a:t> с</a:t>
            </a:r>
            <a:r>
              <a:rPr sz="1600" spc="-25" dirty="0">
                <a:latin typeface="Microsoft Sans Serif"/>
                <a:cs typeface="Microsoft Sans Serif"/>
              </a:rPr>
              <a:t>п</a:t>
            </a:r>
            <a:r>
              <a:rPr sz="1600" spc="-215" dirty="0">
                <a:latin typeface="Microsoft Sans Serif"/>
                <a:cs typeface="Microsoft Sans Serif"/>
              </a:rPr>
              <a:t> </a:t>
            </a:r>
            <a:r>
              <a:rPr sz="1600" spc="120" dirty="0">
                <a:latin typeface="Microsoft Sans Serif"/>
                <a:cs typeface="Microsoft Sans Serif"/>
              </a:rPr>
              <a:t>о</a:t>
            </a:r>
            <a:r>
              <a:rPr sz="1600" dirty="0">
                <a:latin typeface="Microsoft Sans Serif"/>
                <a:cs typeface="Microsoft Sans Serif"/>
              </a:rPr>
              <a:t>р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т</a:t>
            </a:r>
            <a:r>
              <a:rPr sz="1600" dirty="0">
                <a:latin typeface="Microsoft Sans Serif"/>
                <a:cs typeface="Microsoft Sans Serif"/>
              </a:rPr>
              <a:t>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+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Г</a:t>
            </a:r>
            <a:r>
              <a:rPr sz="1600" spc="-40" dirty="0">
                <a:latin typeface="Microsoft Sans Serif"/>
                <a:cs typeface="Microsoft Sans Serif"/>
              </a:rPr>
              <a:t>Т</a:t>
            </a:r>
            <a:r>
              <a:rPr sz="1600" dirty="0">
                <a:latin typeface="Microsoft Sans Serif"/>
                <a:cs typeface="Microsoft Sans Serif"/>
              </a:rPr>
              <a:t>О</a:t>
            </a:r>
          </a:p>
          <a:p>
            <a:pPr marL="12700">
              <a:lnSpc>
                <a:spcPct val="100000"/>
              </a:lnSpc>
            </a:pPr>
            <a:r>
              <a:rPr sz="1600" spc="-40" dirty="0">
                <a:latin typeface="Microsoft Sans Serif"/>
                <a:cs typeface="Microsoft Sans Serif"/>
              </a:rPr>
              <a:t>Т</a:t>
            </a:r>
            <a:r>
              <a:rPr sz="1600" dirty="0">
                <a:latin typeface="Microsoft Sans Serif"/>
                <a:cs typeface="Microsoft Sans Serif"/>
              </a:rPr>
              <a:t>р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45" dirty="0">
                <a:latin typeface="Microsoft Sans Serif"/>
                <a:cs typeface="Microsoft Sans Serif"/>
              </a:rPr>
              <a:t>а</a:t>
            </a:r>
            <a:r>
              <a:rPr sz="1600" spc="105" dirty="0">
                <a:latin typeface="Microsoft Sans Serif"/>
                <a:cs typeface="Microsoft Sans Serif"/>
              </a:rPr>
              <a:t>д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75" dirty="0">
                <a:latin typeface="Microsoft Sans Serif"/>
                <a:cs typeface="Microsoft Sans Serif"/>
              </a:rPr>
              <a:t>ц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25" dirty="0">
                <a:latin typeface="Microsoft Sans Serif"/>
                <a:cs typeface="Microsoft Sans Serif"/>
              </a:rPr>
              <a:t>о</a:t>
            </a:r>
            <a:r>
              <a:rPr sz="1600" spc="175" dirty="0">
                <a:latin typeface="Microsoft Sans Serif"/>
                <a:cs typeface="Microsoft Sans Serif"/>
              </a:rPr>
              <a:t>нн</a:t>
            </a:r>
            <a:r>
              <a:rPr sz="1600" spc="95" dirty="0">
                <a:latin typeface="Microsoft Sans Serif"/>
                <a:cs typeface="Microsoft Sans Serif"/>
              </a:rPr>
              <a:t>ы</a:t>
            </a:r>
            <a:r>
              <a:rPr sz="1600" dirty="0">
                <a:latin typeface="Microsoft Sans Serif"/>
                <a:cs typeface="Microsoft Sans Serif"/>
              </a:rPr>
              <a:t>е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ф</a:t>
            </a:r>
            <a:r>
              <a:rPr sz="1600" spc="95" dirty="0">
                <a:latin typeface="Microsoft Sans Serif"/>
                <a:cs typeface="Microsoft Sans Serif"/>
              </a:rPr>
              <a:t>ес</a:t>
            </a:r>
            <a:r>
              <a:rPr sz="1600" spc="20" dirty="0">
                <a:latin typeface="Microsoft Sans Serif"/>
                <a:cs typeface="Microsoft Sans Serif"/>
              </a:rPr>
              <a:t>т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20" dirty="0">
                <a:latin typeface="Microsoft Sans Serif"/>
                <a:cs typeface="Microsoft Sans Serif"/>
              </a:rPr>
              <a:t>в</a:t>
            </a:r>
            <a:r>
              <a:rPr sz="1600" spc="45" dirty="0">
                <a:latin typeface="Microsoft Sans Serif"/>
                <a:cs typeface="Microsoft Sans Serif"/>
              </a:rPr>
              <a:t>а</a:t>
            </a:r>
            <a:r>
              <a:rPr sz="1600" spc="95" dirty="0">
                <a:latin typeface="Microsoft Sans Serif"/>
                <a:cs typeface="Microsoft Sans Serif"/>
              </a:rPr>
              <a:t>л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1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70" dirty="0">
                <a:latin typeface="Microsoft Sans Serif"/>
                <a:cs typeface="Microsoft Sans Serif"/>
              </a:rPr>
              <a:t>Р</a:t>
            </a:r>
            <a:r>
              <a:rPr sz="1600" spc="95" dirty="0">
                <a:latin typeface="Microsoft Sans Serif"/>
                <a:cs typeface="Microsoft Sans Serif"/>
              </a:rPr>
              <a:t>ес</a:t>
            </a:r>
            <a:r>
              <a:rPr sz="1600" spc="90" dirty="0">
                <a:latin typeface="Microsoft Sans Serif"/>
                <a:cs typeface="Microsoft Sans Serif"/>
              </a:rPr>
              <a:t>у</a:t>
            </a:r>
            <a:r>
              <a:rPr sz="1600" dirty="0">
                <a:latin typeface="Microsoft Sans Serif"/>
                <a:cs typeface="Microsoft Sans Serif"/>
              </a:rPr>
              <a:t>р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90" dirty="0">
                <a:latin typeface="Microsoft Sans Serif"/>
                <a:cs typeface="Microsoft Sans Serif"/>
              </a:rPr>
              <a:t>с</a:t>
            </a:r>
            <a:r>
              <a:rPr sz="1600" spc="180" dirty="0">
                <a:latin typeface="Microsoft Sans Serif"/>
                <a:cs typeface="Microsoft Sans Serif"/>
              </a:rPr>
              <a:t>н</a:t>
            </a:r>
            <a:r>
              <a:rPr sz="1600" spc="100" dirty="0">
                <a:latin typeface="Microsoft Sans Serif"/>
                <a:cs typeface="Microsoft Sans Serif"/>
              </a:rPr>
              <a:t>ы</a:t>
            </a:r>
            <a:r>
              <a:rPr sz="1600" dirty="0">
                <a:latin typeface="Microsoft Sans Serif"/>
                <a:cs typeface="Microsoft Sans Serif"/>
              </a:rPr>
              <a:t>й</a:t>
            </a:r>
            <a:r>
              <a:rPr sz="1600" spc="190" dirty="0">
                <a:latin typeface="Microsoft Sans Serif"/>
                <a:cs typeface="Microsoft Sans Serif"/>
              </a:rPr>
              <a:t> </a:t>
            </a:r>
            <a:r>
              <a:rPr sz="1600" spc="175" dirty="0">
                <a:latin typeface="Microsoft Sans Serif"/>
                <a:cs typeface="Microsoft Sans Serif"/>
              </a:rPr>
              <a:t>ц</a:t>
            </a:r>
            <a:r>
              <a:rPr sz="1600" spc="90" dirty="0">
                <a:latin typeface="Microsoft Sans Serif"/>
                <a:cs typeface="Microsoft Sans Serif"/>
              </a:rPr>
              <a:t>е</a:t>
            </a:r>
            <a:r>
              <a:rPr sz="1600" spc="190" dirty="0">
                <a:latin typeface="Microsoft Sans Serif"/>
                <a:cs typeface="Microsoft Sans Serif"/>
              </a:rPr>
              <a:t>н</a:t>
            </a:r>
            <a:r>
              <a:rPr sz="1600" spc="20" dirty="0">
                <a:latin typeface="Microsoft Sans Serif"/>
                <a:cs typeface="Microsoft Sans Serif"/>
              </a:rPr>
              <a:t>т</a:t>
            </a:r>
            <a:r>
              <a:rPr sz="1600" dirty="0">
                <a:latin typeface="Microsoft Sans Serif"/>
                <a:cs typeface="Microsoft Sans Serif"/>
              </a:rPr>
              <a:t>р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Microsoft Sans Serif"/>
              <a:cs typeface="Microsoft Sans Serif"/>
            </a:endParaRPr>
          </a:p>
          <a:p>
            <a:pPr marL="135255" algn="ctr">
              <a:lnSpc>
                <a:spcPct val="100000"/>
              </a:lnSpc>
              <a:spcBef>
                <a:spcPts val="5"/>
              </a:spcBef>
            </a:pPr>
            <a:r>
              <a:rPr sz="1600" spc="-80" dirty="0">
                <a:latin typeface="Microsoft Sans Serif"/>
                <a:cs typeface="Microsoft Sans Serif"/>
              </a:rPr>
              <a:t>Л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75" dirty="0">
                <a:latin typeface="Microsoft Sans Serif"/>
                <a:cs typeface="Microsoft Sans Serif"/>
              </a:rPr>
              <a:t>ц</a:t>
            </a:r>
            <a:r>
              <a:rPr sz="1600" spc="95" dirty="0">
                <a:latin typeface="Microsoft Sans Serif"/>
                <a:cs typeface="Microsoft Sans Serif"/>
              </a:rPr>
              <a:t>е</a:t>
            </a:r>
            <a:r>
              <a:rPr sz="1600" dirty="0">
                <a:latin typeface="Microsoft Sans Serif"/>
                <a:cs typeface="Microsoft Sans Serif"/>
              </a:rPr>
              <a:t>й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+</a:t>
            </a:r>
            <a:r>
              <a:rPr sz="1600" spc="114" dirty="0">
                <a:latin typeface="Microsoft Sans Serif"/>
                <a:cs typeface="Microsoft Sans Serif"/>
              </a:rPr>
              <a:t>О</a:t>
            </a:r>
            <a:r>
              <a:rPr sz="1600" spc="130" dirty="0">
                <a:latin typeface="Microsoft Sans Serif"/>
                <a:cs typeface="Microsoft Sans Serif"/>
              </a:rPr>
              <a:t>В</a:t>
            </a:r>
            <a:r>
              <a:rPr sz="1600" spc="-5" dirty="0">
                <a:latin typeface="Microsoft Sans Serif"/>
                <a:cs typeface="Microsoft Sans Serif"/>
              </a:rPr>
              <a:t>З</a:t>
            </a:r>
            <a:r>
              <a:rPr sz="1600" spc="-15" dirty="0">
                <a:latin typeface="Microsoft Sans Serif"/>
                <a:cs typeface="Microsoft Sans Serif"/>
              </a:rPr>
              <a:t>+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5" dirty="0">
                <a:latin typeface="Microsoft Sans Serif"/>
                <a:cs typeface="Microsoft Sans Serif"/>
              </a:rPr>
              <a:t> </a:t>
            </a:r>
            <a:r>
              <a:rPr sz="1600" spc="185" dirty="0">
                <a:latin typeface="Microsoft Sans Serif"/>
                <a:cs typeface="Microsoft Sans Serif"/>
              </a:rPr>
              <a:t>н</a:t>
            </a:r>
            <a:r>
              <a:rPr sz="1600" spc="120" dirty="0">
                <a:latin typeface="Microsoft Sans Serif"/>
                <a:cs typeface="Microsoft Sans Serif"/>
              </a:rPr>
              <a:t>в</a:t>
            </a:r>
            <a:r>
              <a:rPr sz="1600" spc="45" dirty="0">
                <a:latin typeface="Microsoft Sans Serif"/>
                <a:cs typeface="Microsoft Sans Serif"/>
              </a:rPr>
              <a:t>а</a:t>
            </a:r>
            <a:r>
              <a:rPr sz="1600" spc="95" dirty="0">
                <a:latin typeface="Microsoft Sans Serif"/>
                <a:cs typeface="Microsoft Sans Serif"/>
              </a:rPr>
              <a:t>л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5" dirty="0">
                <a:latin typeface="Microsoft Sans Serif"/>
                <a:cs typeface="Microsoft Sans Serif"/>
              </a:rPr>
              <a:t> </a:t>
            </a:r>
            <a:r>
              <a:rPr sz="1600" spc="100" dirty="0">
                <a:latin typeface="Microsoft Sans Serif"/>
                <a:cs typeface="Microsoft Sans Serif"/>
              </a:rPr>
              <a:t>ды</a:t>
            </a:r>
            <a:r>
              <a:rPr sz="1600" spc="-15" dirty="0">
                <a:latin typeface="Microsoft Sans Serif"/>
                <a:cs typeface="Microsoft Sans Serif"/>
              </a:rPr>
              <a:t>+</a:t>
            </a:r>
            <a:r>
              <a:rPr sz="1600" dirty="0">
                <a:latin typeface="Microsoft Sans Serif"/>
                <a:cs typeface="Microsoft Sans Serif"/>
              </a:rPr>
              <a:t>р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20" dirty="0">
                <a:latin typeface="Microsoft Sans Serif"/>
                <a:cs typeface="Microsoft Sans Serif"/>
              </a:rPr>
              <a:t>о</a:t>
            </a:r>
            <a:r>
              <a:rPr sz="1600" spc="100" dirty="0">
                <a:latin typeface="Microsoft Sans Serif"/>
                <a:cs typeface="Microsoft Sans Serif"/>
              </a:rPr>
              <a:t>д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5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т</a:t>
            </a:r>
            <a:r>
              <a:rPr sz="1600" spc="95" dirty="0">
                <a:latin typeface="Microsoft Sans Serif"/>
                <a:cs typeface="Microsoft Sans Serif"/>
              </a:rPr>
              <a:t>ел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+</a:t>
            </a:r>
            <a:r>
              <a:rPr sz="1600" spc="85" dirty="0">
                <a:latin typeface="Microsoft Sans Serif"/>
                <a:cs typeface="Microsoft Sans Serif"/>
              </a:rPr>
              <a:t>у</a:t>
            </a:r>
            <a:r>
              <a:rPr sz="1600" spc="105" dirty="0">
                <a:latin typeface="Microsoft Sans Serif"/>
                <a:cs typeface="Microsoft Sans Serif"/>
              </a:rPr>
              <a:t>ч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т</a:t>
            </a:r>
            <a:r>
              <a:rPr sz="1600" spc="95" dirty="0">
                <a:latin typeface="Microsoft Sans Serif"/>
                <a:cs typeface="Microsoft Sans Serif"/>
              </a:rPr>
              <a:t>ел</a:t>
            </a:r>
            <a:r>
              <a:rPr sz="1600" spc="100" dirty="0">
                <a:latin typeface="Microsoft Sans Serif"/>
                <a:cs typeface="Microsoft Sans Serif"/>
              </a:rPr>
              <a:t>я</a:t>
            </a:r>
            <a:r>
              <a:rPr sz="1600" dirty="0">
                <a:latin typeface="Microsoft Sans Serif"/>
                <a:cs typeface="Microsoft Sans Serif"/>
              </a:rPr>
              <a:t>+</a:t>
            </a:r>
          </a:p>
          <a:p>
            <a:pPr marL="149860" algn="ctr">
              <a:lnSpc>
                <a:spcPct val="100000"/>
              </a:lnSpc>
            </a:pPr>
            <a:r>
              <a:rPr sz="1600" spc="20" dirty="0">
                <a:latin typeface="Microsoft Sans Serif"/>
                <a:cs typeface="Microsoft Sans Serif"/>
              </a:rPr>
              <a:t>т</a:t>
            </a:r>
            <a:r>
              <a:rPr sz="1600" dirty="0">
                <a:latin typeface="Microsoft Sans Serif"/>
                <a:cs typeface="Microsoft Sans Serif"/>
              </a:rPr>
              <a:t>р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95" dirty="0">
                <a:latin typeface="Microsoft Sans Serif"/>
                <a:cs typeface="Microsoft Sans Serif"/>
              </a:rPr>
              <a:t>е</a:t>
            </a:r>
            <a:r>
              <a:rPr sz="1600" spc="185" dirty="0">
                <a:latin typeface="Microsoft Sans Serif"/>
                <a:cs typeface="Microsoft Sans Serif"/>
              </a:rPr>
              <a:t>н</a:t>
            </a:r>
            <a:r>
              <a:rPr sz="1600" spc="95" dirty="0">
                <a:latin typeface="Microsoft Sans Serif"/>
                <a:cs typeface="Microsoft Sans Serif"/>
              </a:rPr>
              <a:t>е</a:t>
            </a:r>
            <a:r>
              <a:rPr sz="1600" spc="204" dirty="0">
                <a:latin typeface="Microsoft Sans Serif"/>
                <a:cs typeface="Microsoft Sans Serif"/>
              </a:rPr>
              <a:t>р</a:t>
            </a:r>
            <a:r>
              <a:rPr sz="1600" spc="105" dirty="0">
                <a:latin typeface="Microsoft Sans Serif"/>
                <a:cs typeface="Microsoft Sans Serif"/>
              </a:rPr>
              <a:t>ы</a:t>
            </a:r>
            <a:r>
              <a:rPr sz="1600" spc="-15" dirty="0">
                <a:latin typeface="Microsoft Sans Serif"/>
                <a:cs typeface="Microsoft Sans Serif"/>
              </a:rPr>
              <a:t>+</a:t>
            </a:r>
            <a:r>
              <a:rPr sz="1600" spc="20" dirty="0">
                <a:latin typeface="Microsoft Sans Serif"/>
                <a:cs typeface="Microsoft Sans Serif"/>
              </a:rPr>
              <a:t>т</a:t>
            </a:r>
            <a:r>
              <a:rPr sz="1600" spc="60" dirty="0">
                <a:latin typeface="Microsoft Sans Serif"/>
                <a:cs typeface="Microsoft Sans Serif"/>
              </a:rPr>
              <a:t>ь</a:t>
            </a:r>
            <a:r>
              <a:rPr sz="1600" spc="190" dirty="0">
                <a:latin typeface="Microsoft Sans Serif"/>
                <a:cs typeface="Microsoft Sans Serif"/>
              </a:rPr>
              <a:t>ю</a:t>
            </a:r>
            <a:r>
              <a:rPr sz="1600" spc="20" dirty="0">
                <a:latin typeface="Microsoft Sans Serif"/>
                <a:cs typeface="Microsoft Sans Serif"/>
              </a:rPr>
              <a:t>т</a:t>
            </a:r>
            <a:r>
              <a:rPr sz="1600" spc="125" dirty="0">
                <a:latin typeface="Microsoft Sans Serif"/>
                <a:cs typeface="Microsoft Sans Serif"/>
              </a:rPr>
              <a:t>о</a:t>
            </a:r>
            <a:r>
              <a:rPr sz="1600" spc="204" dirty="0">
                <a:latin typeface="Microsoft Sans Serif"/>
                <a:cs typeface="Microsoft Sans Serif"/>
              </a:rPr>
              <a:t>р</a:t>
            </a:r>
            <a:r>
              <a:rPr sz="1600" spc="105" dirty="0">
                <a:latin typeface="Microsoft Sans Serif"/>
                <a:cs typeface="Microsoft Sans Serif"/>
              </a:rPr>
              <a:t>ы</a:t>
            </a:r>
            <a:r>
              <a:rPr sz="1600" spc="-15" dirty="0">
                <a:latin typeface="Microsoft Sans Serif"/>
                <a:cs typeface="Microsoft Sans Serif"/>
              </a:rPr>
              <a:t>+</a:t>
            </a:r>
            <a:r>
              <a:rPr sz="1600" spc="45" dirty="0">
                <a:latin typeface="Microsoft Sans Serif"/>
                <a:cs typeface="Microsoft Sans Serif"/>
              </a:rPr>
              <a:t>а</a:t>
            </a:r>
            <a:r>
              <a:rPr sz="1600" spc="185" dirty="0">
                <a:latin typeface="Microsoft Sans Serif"/>
                <a:cs typeface="Microsoft Sans Serif"/>
              </a:rPr>
              <a:t>н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14" dirty="0">
                <a:latin typeface="Microsoft Sans Serif"/>
                <a:cs typeface="Microsoft Sans Serif"/>
              </a:rPr>
              <a:t>м</a:t>
            </a:r>
            <a:r>
              <a:rPr sz="1600" spc="40" dirty="0">
                <a:latin typeface="Microsoft Sans Serif"/>
                <a:cs typeface="Microsoft Sans Serif"/>
              </a:rPr>
              <a:t>а</a:t>
            </a:r>
            <a:r>
              <a:rPr sz="1600" spc="20" dirty="0">
                <a:latin typeface="Microsoft Sans Serif"/>
                <a:cs typeface="Microsoft Sans Serif"/>
              </a:rPr>
              <a:t>т</a:t>
            </a:r>
            <a:r>
              <a:rPr sz="1600" spc="125" dirty="0">
                <a:latin typeface="Microsoft Sans Serif"/>
                <a:cs typeface="Microsoft Sans Serif"/>
              </a:rPr>
              <a:t>о</a:t>
            </a:r>
            <a:r>
              <a:rPr sz="1600" dirty="0">
                <a:latin typeface="Microsoft Sans Serif"/>
                <a:cs typeface="Microsoft Sans Serif"/>
              </a:rPr>
              <a:t>р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00" dirty="0">
                <a:latin typeface="Microsoft Sans Serif"/>
                <a:cs typeface="Microsoft Sans Serif"/>
              </a:rPr>
              <a:t>ы</a:t>
            </a:r>
            <a:r>
              <a:rPr sz="1600" spc="-15" dirty="0">
                <a:latin typeface="Microsoft Sans Serif"/>
                <a:cs typeface="Microsoft Sans Serif"/>
              </a:rPr>
              <a:t>+</a:t>
            </a:r>
            <a:r>
              <a:rPr sz="1600" spc="95" dirty="0">
                <a:latin typeface="Microsoft Sans Serif"/>
                <a:cs typeface="Microsoft Sans Serif"/>
              </a:rPr>
              <a:t>с</a:t>
            </a:r>
            <a:r>
              <a:rPr sz="1600" spc="-25" dirty="0">
                <a:latin typeface="Microsoft Sans Serif"/>
                <a:cs typeface="Microsoft Sans Serif"/>
              </a:rPr>
              <a:t>п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120" dirty="0">
                <a:latin typeface="Microsoft Sans Serif"/>
                <a:cs typeface="Microsoft Sans Serif"/>
              </a:rPr>
              <a:t>о</a:t>
            </a:r>
            <a:r>
              <a:rPr sz="1600" spc="204" dirty="0">
                <a:latin typeface="Microsoft Sans Serif"/>
                <a:cs typeface="Microsoft Sans Serif"/>
              </a:rPr>
              <a:t>р</a:t>
            </a:r>
            <a:r>
              <a:rPr sz="1600" dirty="0">
                <a:latin typeface="Microsoft Sans Serif"/>
                <a:cs typeface="Microsoft Sans Serif"/>
              </a:rPr>
              <a:t>т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=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30" dirty="0">
                <a:latin typeface="Microsoft Sans Serif"/>
                <a:cs typeface="Microsoft Sans Serif"/>
              </a:rPr>
              <a:t>«</a:t>
            </a:r>
            <a:r>
              <a:rPr sz="1600" spc="130" dirty="0">
                <a:latin typeface="Microsoft Sans Serif"/>
                <a:cs typeface="Microsoft Sans Serif"/>
              </a:rPr>
              <a:t>В</a:t>
            </a:r>
            <a:r>
              <a:rPr sz="1600" spc="95" dirty="0">
                <a:latin typeface="Microsoft Sans Serif"/>
                <a:cs typeface="Microsoft Sans Serif"/>
              </a:rPr>
              <a:t>с</a:t>
            </a:r>
            <a:r>
              <a:rPr sz="1600" dirty="0">
                <a:latin typeface="Microsoft Sans Serif"/>
                <a:cs typeface="Microsoft Sans Serif"/>
              </a:rPr>
              <a:t>е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95" dirty="0">
                <a:latin typeface="Microsoft Sans Serif"/>
                <a:cs typeface="Microsoft Sans Serif"/>
              </a:rPr>
              <a:t>л</a:t>
            </a:r>
            <a:r>
              <a:rPr sz="1600" spc="190" dirty="0">
                <a:latin typeface="Microsoft Sans Serif"/>
                <a:cs typeface="Microsoft Sans Serif"/>
              </a:rPr>
              <a:t>ю</a:t>
            </a:r>
            <a:r>
              <a:rPr sz="1600" spc="105" dirty="0">
                <a:latin typeface="Microsoft Sans Serif"/>
                <a:cs typeface="Microsoft Sans Serif"/>
              </a:rPr>
              <a:t>д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195" dirty="0">
                <a:latin typeface="Microsoft Sans Serif"/>
                <a:cs typeface="Microsoft Sans Serif"/>
              </a:rPr>
              <a:t> </a:t>
            </a:r>
            <a:r>
              <a:rPr sz="1600" spc="120" dirty="0">
                <a:latin typeface="Microsoft Sans Serif"/>
                <a:cs typeface="Microsoft Sans Serif"/>
              </a:rPr>
              <a:t>в</a:t>
            </a:r>
            <a:r>
              <a:rPr sz="1600" spc="45" dirty="0">
                <a:latin typeface="Microsoft Sans Serif"/>
                <a:cs typeface="Microsoft Sans Serif"/>
              </a:rPr>
              <a:t>а</a:t>
            </a:r>
            <a:r>
              <a:rPr sz="1600" spc="-65" dirty="0">
                <a:latin typeface="Microsoft Sans Serif"/>
                <a:cs typeface="Microsoft Sans Serif"/>
              </a:rPr>
              <a:t>ж</a:t>
            </a:r>
            <a:r>
              <a:rPr sz="1600" spc="-175" dirty="0">
                <a:latin typeface="Microsoft Sans Serif"/>
                <a:cs typeface="Microsoft Sans Serif"/>
              </a:rPr>
              <a:t> </a:t>
            </a:r>
            <a:r>
              <a:rPr sz="1600" spc="185" dirty="0">
                <a:latin typeface="Microsoft Sans Serif"/>
                <a:cs typeface="Microsoft Sans Serif"/>
              </a:rPr>
              <a:t>н</a:t>
            </a:r>
            <a:r>
              <a:rPr sz="1600" spc="105" dirty="0">
                <a:latin typeface="Microsoft Sans Serif"/>
                <a:cs typeface="Microsoft Sans Serif"/>
              </a:rPr>
              <a:t>ы</a:t>
            </a:r>
            <a:r>
              <a:rPr sz="1600" dirty="0">
                <a:latin typeface="Microsoft Sans Serif"/>
                <a:cs typeface="Microsoft Sans Serif"/>
              </a:rPr>
              <a:t>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52218" y="6564044"/>
            <a:ext cx="882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63D86"/>
                </a:solidFill>
                <a:latin typeface="Candara"/>
                <a:cs typeface="Candara"/>
              </a:rPr>
              <a:t>5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355" y="201767"/>
            <a:ext cx="108223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-40" dirty="0"/>
              <a:t> </a:t>
            </a:r>
            <a:r>
              <a:rPr spc="-5" dirty="0"/>
              <a:t>часть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«Межмуниципальный</a:t>
            </a:r>
            <a:r>
              <a:rPr dirty="0"/>
              <a:t> </a:t>
            </a:r>
            <a:r>
              <a:rPr spc="-5" dirty="0"/>
              <a:t>спортивно-массовый</a:t>
            </a:r>
            <a:r>
              <a:rPr spc="15" dirty="0"/>
              <a:t> </a:t>
            </a:r>
            <a:r>
              <a:rPr spc="-5" dirty="0"/>
              <a:t>фестиваль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4751" y="1299047"/>
            <a:ext cx="99656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2630" marR="5080" indent="-71056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  <a:latin typeface="Candara"/>
                <a:cs typeface="Candara"/>
              </a:rPr>
              <a:t>«Все</a:t>
            </a:r>
            <a:r>
              <a:rPr sz="3600" spc="-1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dirty="0">
                <a:solidFill>
                  <a:srgbClr val="C00000"/>
                </a:solidFill>
                <a:latin typeface="Candara"/>
                <a:cs typeface="Candara"/>
              </a:rPr>
              <a:t>люди</a:t>
            </a:r>
            <a:r>
              <a:rPr sz="3600" spc="-1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Candara"/>
                <a:cs typeface="Candara"/>
              </a:rPr>
              <a:t>важны»</a:t>
            </a:r>
            <a:r>
              <a:rPr sz="3600" dirty="0">
                <a:solidFill>
                  <a:srgbClr val="C00000"/>
                </a:solidFill>
                <a:latin typeface="Candara"/>
                <a:cs typeface="Candara"/>
              </a:rPr>
              <a:t> для</a:t>
            </a:r>
            <a:r>
              <a:rPr sz="3600" spc="-1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dirty="0">
                <a:solidFill>
                  <a:srgbClr val="C00000"/>
                </a:solidFill>
                <a:latin typeface="Candara"/>
                <a:cs typeface="Candara"/>
              </a:rPr>
              <a:t>детей</a:t>
            </a:r>
            <a:r>
              <a:rPr sz="3600" spc="-1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Candara"/>
                <a:cs typeface="Candara"/>
              </a:rPr>
              <a:t>инвалидов </a:t>
            </a:r>
            <a:r>
              <a:rPr sz="3600" dirty="0">
                <a:solidFill>
                  <a:srgbClr val="C00000"/>
                </a:solidFill>
                <a:latin typeface="Candara"/>
                <a:cs typeface="Candara"/>
              </a:rPr>
              <a:t>и</a:t>
            </a:r>
            <a:r>
              <a:rPr sz="3600" spc="-2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dirty="0">
                <a:solidFill>
                  <a:srgbClr val="C00000"/>
                </a:solidFill>
                <a:latin typeface="Candara"/>
                <a:cs typeface="Candara"/>
              </a:rPr>
              <a:t>детей</a:t>
            </a:r>
            <a:r>
              <a:rPr sz="3600" spc="-1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dirty="0">
                <a:solidFill>
                  <a:srgbClr val="C00000"/>
                </a:solidFill>
                <a:latin typeface="Candara"/>
                <a:cs typeface="Candara"/>
              </a:rPr>
              <a:t>с </a:t>
            </a:r>
            <a:r>
              <a:rPr sz="3600" spc="-76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Candara"/>
                <a:cs typeface="Candara"/>
              </a:rPr>
              <a:t>ограниченными</a:t>
            </a:r>
            <a:r>
              <a:rPr sz="3600" spc="1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Candara"/>
                <a:cs typeface="Candara"/>
              </a:rPr>
              <a:t>возможностями</a:t>
            </a:r>
            <a:r>
              <a:rPr sz="3600" spc="1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Candara"/>
                <a:cs typeface="Candara"/>
              </a:rPr>
              <a:t>здоровья</a:t>
            </a:r>
            <a:endParaRPr sz="36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1443" y="2868167"/>
            <a:ext cx="4920995" cy="36446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3204" y="2638574"/>
            <a:ext cx="6368415" cy="3875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1600" dirty="0">
                <a:latin typeface="Candara"/>
                <a:cs typeface="Candara"/>
              </a:rPr>
              <a:t>В </a:t>
            </a:r>
            <a:r>
              <a:rPr sz="1600" spc="-5" dirty="0">
                <a:latin typeface="Candara"/>
                <a:cs typeface="Candara"/>
              </a:rPr>
              <a:t>городе </a:t>
            </a:r>
            <a:r>
              <a:rPr sz="1600" dirty="0">
                <a:latin typeface="Candara"/>
                <a:cs typeface="Candara"/>
              </a:rPr>
              <a:t>Фрязино более </a:t>
            </a:r>
            <a:r>
              <a:rPr sz="1600" spc="-5" dirty="0">
                <a:latin typeface="Candara"/>
                <a:cs typeface="Candara"/>
              </a:rPr>
              <a:t>250 детей инвалидов </a:t>
            </a:r>
            <a:r>
              <a:rPr sz="1600" dirty="0">
                <a:latin typeface="Candara"/>
                <a:cs typeface="Candara"/>
              </a:rPr>
              <a:t>и более </a:t>
            </a:r>
            <a:r>
              <a:rPr sz="1600" spc="-5" dirty="0">
                <a:latin typeface="Candara"/>
                <a:cs typeface="Candara"/>
              </a:rPr>
              <a:t>300 детей </a:t>
            </a:r>
            <a:r>
              <a:rPr sz="1600" dirty="0">
                <a:latin typeface="Candara"/>
                <a:cs typeface="Candara"/>
              </a:rPr>
              <a:t>с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ограниченными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возможностями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здоровья.</a:t>
            </a:r>
            <a:r>
              <a:rPr sz="1600" dirty="0">
                <a:latin typeface="Candara"/>
                <a:cs typeface="Candara"/>
              </a:rPr>
              <a:t> В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городе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работают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творческие </a:t>
            </a:r>
            <a:r>
              <a:rPr sz="1600" dirty="0">
                <a:latin typeface="Candara"/>
                <a:cs typeface="Candara"/>
              </a:rPr>
              <a:t>и спортивные </a:t>
            </a:r>
            <a:r>
              <a:rPr sz="1600" spc="-5" dirty="0">
                <a:latin typeface="Candara"/>
                <a:cs typeface="Candara"/>
              </a:rPr>
              <a:t>секции "Фрязинский </a:t>
            </a:r>
            <a:r>
              <a:rPr sz="1600" dirty="0">
                <a:latin typeface="Candara"/>
                <a:cs typeface="Candara"/>
              </a:rPr>
              <a:t>СРЦН </a:t>
            </a:r>
            <a:r>
              <a:rPr sz="1600" spc="-5" dirty="0">
                <a:latin typeface="Candara"/>
                <a:cs typeface="Candara"/>
              </a:rPr>
              <a:t>"Теплый </a:t>
            </a:r>
            <a:r>
              <a:rPr sz="1600" dirty="0">
                <a:latin typeface="Candara"/>
                <a:cs typeface="Candara"/>
              </a:rPr>
              <a:t>дом",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ГКУЗ </a:t>
            </a:r>
            <a:r>
              <a:rPr sz="1600" dirty="0">
                <a:latin typeface="Candara"/>
                <a:cs typeface="Candara"/>
              </a:rPr>
              <a:t>МО </a:t>
            </a:r>
            <a:r>
              <a:rPr sz="1600" spc="-5" dirty="0">
                <a:latin typeface="Candara"/>
                <a:cs typeface="Candara"/>
              </a:rPr>
              <a:t>"Фрязинский </a:t>
            </a:r>
            <a:r>
              <a:rPr sz="1600" dirty="0">
                <a:latin typeface="Candara"/>
                <a:cs typeface="Candara"/>
              </a:rPr>
              <a:t>специализированный </a:t>
            </a:r>
            <a:r>
              <a:rPr sz="1600" spc="-5" dirty="0">
                <a:latin typeface="Candara"/>
                <a:cs typeface="Candara"/>
              </a:rPr>
              <a:t>дом ребенка", </a:t>
            </a:r>
            <a:r>
              <a:rPr sz="1600" dirty="0">
                <a:latin typeface="Candara"/>
                <a:cs typeface="Candara"/>
              </a:rPr>
              <a:t>МУ </a:t>
            </a:r>
            <a:r>
              <a:rPr sz="1600" spc="-5" dirty="0">
                <a:latin typeface="Candara"/>
                <a:cs typeface="Candara"/>
              </a:rPr>
              <a:t>ФОЦ </a:t>
            </a:r>
            <a:r>
              <a:rPr sz="1600" spc="-3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"Олимп",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где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дети</a:t>
            </a:r>
            <a:r>
              <a:rPr sz="1600" dirty="0">
                <a:latin typeface="Candara"/>
                <a:cs typeface="Candara"/>
              </a:rPr>
              <a:t> получают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спортивные,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оздоровительные</a:t>
            </a:r>
            <a:r>
              <a:rPr sz="1600" dirty="0">
                <a:latin typeface="Candara"/>
                <a:cs typeface="Candara"/>
              </a:rPr>
              <a:t> и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творческие</a:t>
            </a:r>
            <a:r>
              <a:rPr sz="1600" dirty="0">
                <a:latin typeface="Candara"/>
                <a:cs typeface="Candara"/>
              </a:rPr>
              <a:t> навыки </a:t>
            </a:r>
            <a:r>
              <a:rPr sz="1600" spc="-5" dirty="0">
                <a:latin typeface="Candara"/>
                <a:cs typeface="Candara"/>
              </a:rPr>
              <a:t>только</a:t>
            </a:r>
            <a:r>
              <a:rPr sz="1600" spc="33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с помощью </a:t>
            </a:r>
            <a:r>
              <a:rPr sz="1600" spc="-5" dirty="0">
                <a:latin typeface="Candara"/>
                <a:cs typeface="Candara"/>
              </a:rPr>
              <a:t>специалистов</a:t>
            </a:r>
            <a:r>
              <a:rPr sz="1600" spc="33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и </a:t>
            </a:r>
            <a:r>
              <a:rPr sz="1600" spc="-5" dirty="0">
                <a:latin typeface="Candara"/>
                <a:cs typeface="Candara"/>
              </a:rPr>
              <a:t>родителей. </a:t>
            </a:r>
            <a:r>
              <a:rPr sz="1600" dirty="0">
                <a:latin typeface="Candara"/>
                <a:cs typeface="Candara"/>
              </a:rPr>
              <a:t> А </a:t>
            </a:r>
            <a:r>
              <a:rPr sz="1600" spc="-5" dirty="0">
                <a:latin typeface="Candara"/>
                <a:cs typeface="Candara"/>
              </a:rPr>
              <a:t>так как сейчас </a:t>
            </a:r>
            <a:r>
              <a:rPr sz="1600" dirty="0">
                <a:latin typeface="Candara"/>
                <a:cs typeface="Candara"/>
              </a:rPr>
              <a:t>особое </a:t>
            </a:r>
            <a:r>
              <a:rPr sz="1600" spc="-5" dirty="0">
                <a:latin typeface="Candara"/>
                <a:cs typeface="Candara"/>
              </a:rPr>
              <a:t>внимание </a:t>
            </a:r>
            <a:r>
              <a:rPr sz="1600" dirty="0">
                <a:latin typeface="Candara"/>
                <a:cs typeface="Candara"/>
              </a:rPr>
              <a:t>государство </a:t>
            </a:r>
            <a:r>
              <a:rPr sz="1600" spc="-5" dirty="0">
                <a:latin typeface="Candara"/>
                <a:cs typeface="Candara"/>
              </a:rPr>
              <a:t>уделяет процессу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увеличения</a:t>
            </a:r>
            <a:r>
              <a:rPr sz="1600" dirty="0">
                <a:latin typeface="Candara"/>
                <a:cs typeface="Candara"/>
              </a:rPr>
              <a:t> степени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участия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всех</a:t>
            </a:r>
            <a:r>
              <a:rPr sz="1600" dirty="0">
                <a:latin typeface="Candara"/>
                <a:cs typeface="Candara"/>
              </a:rPr>
              <a:t> граждан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в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социуме,</a:t>
            </a:r>
            <a:r>
              <a:rPr sz="1600" dirty="0">
                <a:latin typeface="Candara"/>
                <a:cs typeface="Candara"/>
              </a:rPr>
              <a:t> а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также </a:t>
            </a:r>
            <a:r>
              <a:rPr sz="1600" dirty="0">
                <a:latin typeface="Candara"/>
                <a:cs typeface="Candara"/>
              </a:rPr>
              <a:t> реальное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включение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людей</a:t>
            </a:r>
            <a:r>
              <a:rPr sz="1600" dirty="0">
                <a:latin typeface="Candara"/>
                <a:cs typeface="Candara"/>
              </a:rPr>
              <a:t> с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ограниченными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возможностями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здоровья,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возникла</a:t>
            </a:r>
            <a:r>
              <a:rPr sz="1600" dirty="0">
                <a:latin typeface="Candara"/>
                <a:cs typeface="Candara"/>
              </a:rPr>
              <a:t> необходимость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проведения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в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нашем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городе </a:t>
            </a:r>
            <a:r>
              <a:rPr sz="1600" spc="-3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фестиваля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"Первый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межмуниципальный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открытый</a:t>
            </a:r>
            <a:r>
              <a:rPr sz="1600" dirty="0">
                <a:latin typeface="Candara"/>
                <a:cs typeface="Candara"/>
              </a:rPr>
              <a:t> спортивно- </a:t>
            </a:r>
            <a:r>
              <a:rPr sz="1600" spc="-3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массовый </a:t>
            </a:r>
            <a:r>
              <a:rPr sz="1600" dirty="0">
                <a:latin typeface="Candara"/>
                <a:cs typeface="Candara"/>
              </a:rPr>
              <a:t>и </a:t>
            </a:r>
            <a:r>
              <a:rPr sz="1600" spc="-5" dirty="0">
                <a:latin typeface="Candara"/>
                <a:cs typeface="Candara"/>
              </a:rPr>
              <a:t>творческий фестиваль </a:t>
            </a:r>
            <a:r>
              <a:rPr sz="1600" dirty="0">
                <a:latin typeface="Candara"/>
                <a:cs typeface="Candara"/>
              </a:rPr>
              <a:t>"Все </a:t>
            </a:r>
            <a:r>
              <a:rPr sz="1600" spc="-5" dirty="0">
                <a:latin typeface="Candara"/>
                <a:cs typeface="Candara"/>
              </a:rPr>
              <a:t>люди важны" для людей </a:t>
            </a:r>
            <a:r>
              <a:rPr sz="1600" dirty="0">
                <a:latin typeface="Candara"/>
                <a:cs typeface="Candara"/>
              </a:rPr>
              <a:t>с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ограниченными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возможностями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здоровья",</a:t>
            </a:r>
            <a:r>
              <a:rPr sz="1600" spc="34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где</a:t>
            </a:r>
            <a:r>
              <a:rPr sz="1600" spc="34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детьми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занимаются </a:t>
            </a:r>
            <a:r>
              <a:rPr sz="1600" dirty="0">
                <a:latin typeface="Candara"/>
                <a:cs typeface="Candara"/>
              </a:rPr>
              <a:t>не </a:t>
            </a:r>
            <a:r>
              <a:rPr sz="1600" spc="-5" dirty="0">
                <a:latin typeface="Candara"/>
                <a:cs typeface="Candara"/>
              </a:rPr>
              <a:t>только специалисты </a:t>
            </a:r>
            <a:r>
              <a:rPr sz="1600" dirty="0">
                <a:latin typeface="Candara"/>
                <a:cs typeface="Candara"/>
              </a:rPr>
              <a:t>и </a:t>
            </a:r>
            <a:r>
              <a:rPr sz="1600" spc="-5" dirty="0">
                <a:latin typeface="Candara"/>
                <a:cs typeface="Candara"/>
              </a:rPr>
              <a:t>родители, </a:t>
            </a:r>
            <a:r>
              <a:rPr sz="1600" dirty="0">
                <a:latin typeface="Candara"/>
                <a:cs typeface="Candara"/>
              </a:rPr>
              <a:t>но и </a:t>
            </a:r>
            <a:r>
              <a:rPr sz="1600" spc="-5" dirty="0">
                <a:latin typeface="Candara"/>
                <a:cs typeface="Candara"/>
              </a:rPr>
              <a:t>учащиеся из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общеобразовательных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школ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(волонтеры).</a:t>
            </a:r>
            <a:endParaRPr sz="1600">
              <a:latin typeface="Candara"/>
              <a:cs typeface="Candara"/>
            </a:endParaRPr>
          </a:p>
          <a:p>
            <a:pPr marR="692150" algn="r">
              <a:lnSpc>
                <a:spcPct val="100000"/>
              </a:lnSpc>
              <a:spcBef>
                <a:spcPts val="310"/>
              </a:spcBef>
            </a:pPr>
            <a:r>
              <a:rPr sz="1000" dirty="0">
                <a:solidFill>
                  <a:srgbClr val="063D86"/>
                </a:solidFill>
                <a:latin typeface="Candara"/>
                <a:cs typeface="Candara"/>
              </a:rPr>
              <a:t>6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72642" y="648715"/>
            <a:ext cx="4447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Актуальность</a:t>
            </a:r>
            <a:r>
              <a:rPr spc="-60" dirty="0"/>
              <a:t> </a:t>
            </a:r>
            <a:r>
              <a:rPr spc="-5" dirty="0"/>
              <a:t>проекта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7768" y="2732532"/>
            <a:ext cx="4540757" cy="31554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4360" y="2680139"/>
            <a:ext cx="6606540" cy="314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Candara"/>
              <a:buChar char="•"/>
              <a:tabLst>
                <a:tab pos="287655" algn="l"/>
              </a:tabLst>
            </a:pPr>
            <a:r>
              <a:rPr sz="1600" spc="-5" dirty="0">
                <a:latin typeface="Candara"/>
                <a:cs typeface="Candara"/>
              </a:rPr>
              <a:t>Создание волонтерской команды «</a:t>
            </a:r>
            <a:r>
              <a:rPr sz="1600" spc="-5" dirty="0" err="1">
                <a:latin typeface="Candara"/>
                <a:cs typeface="Candara"/>
              </a:rPr>
              <a:t>Волонтеры</a:t>
            </a:r>
            <a:r>
              <a:rPr sz="1600" spc="-5" dirty="0">
                <a:latin typeface="Candara"/>
                <a:cs typeface="Candara"/>
              </a:rPr>
              <a:t> </a:t>
            </a:r>
            <a:r>
              <a:rPr sz="1600" spc="-5" dirty="0" smtClean="0">
                <a:latin typeface="Candara"/>
                <a:cs typeface="Candara"/>
              </a:rPr>
              <a:t>М</a:t>
            </a:r>
            <a:r>
              <a:rPr lang="ru-RU" sz="1600" spc="-5" dirty="0" smtClean="0">
                <a:latin typeface="Candara"/>
                <a:cs typeface="Candara"/>
              </a:rPr>
              <a:t>БОО «</a:t>
            </a:r>
            <a:r>
              <a:rPr sz="1600" dirty="0" err="1" smtClean="0">
                <a:latin typeface="Candara"/>
                <a:cs typeface="Candara"/>
              </a:rPr>
              <a:t>Лицей</a:t>
            </a:r>
            <a:r>
              <a:rPr lang="ru-RU" sz="1600" dirty="0" smtClean="0">
                <a:latin typeface="Candara"/>
                <a:cs typeface="Candara"/>
              </a:rPr>
              <a:t>"</a:t>
            </a:r>
            <a:r>
              <a:rPr sz="1600" dirty="0" smtClean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г.Фрязино», </a:t>
            </a:r>
            <a:r>
              <a:rPr sz="1600" dirty="0">
                <a:latin typeface="Candara"/>
                <a:cs typeface="Candara"/>
              </a:rPr>
              <a:t> объединение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учеников</a:t>
            </a:r>
            <a:r>
              <a:rPr sz="1600" dirty="0">
                <a:latin typeface="Candara"/>
                <a:cs typeface="Candara"/>
              </a:rPr>
              <a:t> общеобразовательных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школ,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волонтеров,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родителей,</a:t>
            </a:r>
            <a:r>
              <a:rPr sz="1600" dirty="0">
                <a:latin typeface="Candara"/>
                <a:cs typeface="Candara"/>
              </a:rPr>
              <a:t> детей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инвалидов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детей</a:t>
            </a:r>
            <a:r>
              <a:rPr sz="1600" dirty="0">
                <a:latin typeface="Candara"/>
                <a:cs typeface="Candara"/>
              </a:rPr>
              <a:t> с</a:t>
            </a:r>
            <a:r>
              <a:rPr sz="1600" spc="35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ограниченными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возможностями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здоровья;</a:t>
            </a:r>
            <a:endParaRPr sz="1600" dirty="0">
              <a:latin typeface="Candara"/>
              <a:cs typeface="Candara"/>
            </a:endParaRPr>
          </a:p>
          <a:p>
            <a:pPr marL="287020" indent="-274955" algn="just">
              <a:lnSpc>
                <a:spcPct val="100000"/>
              </a:lnSpc>
              <a:spcBef>
                <a:spcPts val="384"/>
              </a:spcBef>
              <a:buClr>
                <a:srgbClr val="30B6FC"/>
              </a:buClr>
              <a:buChar char="•"/>
              <a:tabLst>
                <a:tab pos="287655" algn="l"/>
              </a:tabLst>
            </a:pPr>
            <a:r>
              <a:rPr sz="1600" spc="-5" dirty="0">
                <a:latin typeface="Candara"/>
                <a:cs typeface="Candara"/>
              </a:rPr>
              <a:t>стремление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перенимать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положительный</a:t>
            </a:r>
            <a:r>
              <a:rPr sz="1600" spc="4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опыт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других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регионов;</a:t>
            </a:r>
            <a:endParaRPr sz="1600" dirty="0">
              <a:latin typeface="Candara"/>
              <a:cs typeface="Candara"/>
            </a:endParaRPr>
          </a:p>
          <a:p>
            <a:pPr marL="287020" indent="-274955" algn="just">
              <a:lnSpc>
                <a:spcPct val="100000"/>
              </a:lnSpc>
              <a:spcBef>
                <a:spcPts val="380"/>
              </a:spcBef>
              <a:buClr>
                <a:srgbClr val="30B6FC"/>
              </a:buClr>
              <a:buChar char="•"/>
              <a:tabLst>
                <a:tab pos="287655" algn="l"/>
              </a:tabLst>
            </a:pPr>
            <a:r>
              <a:rPr sz="1600" spc="-5" dirty="0">
                <a:latin typeface="Candara"/>
                <a:cs typeface="Candara"/>
              </a:rPr>
              <a:t>выявление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творческих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способностей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лиц,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являющихся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инвалидами;</a:t>
            </a:r>
            <a:endParaRPr sz="1600" dirty="0">
              <a:latin typeface="Candara"/>
              <a:cs typeface="Candara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385"/>
              </a:spcBef>
              <a:buClr>
                <a:srgbClr val="30B6FC"/>
              </a:buClr>
              <a:buChar char="•"/>
              <a:tabLst>
                <a:tab pos="287020" algn="l"/>
              </a:tabLst>
            </a:pPr>
            <a:r>
              <a:rPr sz="1600" spc="-5" dirty="0">
                <a:latin typeface="Candara"/>
                <a:cs typeface="Candara"/>
              </a:rPr>
              <a:t>содействие </a:t>
            </a:r>
            <a:r>
              <a:rPr sz="1600" dirty="0">
                <a:latin typeface="Candara"/>
                <a:cs typeface="Candara"/>
              </a:rPr>
              <a:t>их </a:t>
            </a:r>
            <a:r>
              <a:rPr sz="1600" spc="-5" dirty="0">
                <a:latin typeface="Candara"/>
                <a:cs typeface="Candara"/>
              </a:rPr>
              <a:t>активной интеграции </a:t>
            </a:r>
            <a:r>
              <a:rPr sz="1600" dirty="0">
                <a:latin typeface="Candara"/>
                <a:cs typeface="Candara"/>
              </a:rPr>
              <a:t>в жизнь </a:t>
            </a:r>
            <a:r>
              <a:rPr sz="1600" spc="-5" dirty="0">
                <a:latin typeface="Candara"/>
                <a:cs typeface="Candara"/>
              </a:rPr>
              <a:t>современного </a:t>
            </a:r>
            <a:r>
              <a:rPr sz="1600" dirty="0">
                <a:latin typeface="Candara"/>
                <a:cs typeface="Candara"/>
              </a:rPr>
              <a:t>общества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через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совместную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творческую</a:t>
            </a:r>
            <a:r>
              <a:rPr sz="1600" dirty="0">
                <a:latin typeface="Candara"/>
                <a:cs typeface="Candara"/>
              </a:rPr>
              <a:t> 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спортивную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деятельность</a:t>
            </a:r>
            <a:r>
              <a:rPr sz="1600" dirty="0">
                <a:latin typeface="Candara"/>
                <a:cs typeface="Candara"/>
              </a:rPr>
              <a:t> детей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с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ограниченными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возможностями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здоровья,</a:t>
            </a:r>
            <a:r>
              <a:rPr sz="1600" dirty="0">
                <a:latin typeface="Candara"/>
                <a:cs typeface="Candara"/>
              </a:rPr>
              <a:t> инвалидов,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родителей</a:t>
            </a:r>
            <a:r>
              <a:rPr sz="1600" dirty="0">
                <a:latin typeface="Candara"/>
                <a:cs typeface="Candara"/>
              </a:rPr>
              <a:t> и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учеников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-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 err="1">
                <a:latin typeface="Candara"/>
                <a:cs typeface="Candara"/>
              </a:rPr>
              <a:t>обученных</a:t>
            </a:r>
            <a:r>
              <a:rPr sz="1600" spc="25" dirty="0">
                <a:latin typeface="Candara"/>
                <a:cs typeface="Candara"/>
              </a:rPr>
              <a:t> </a:t>
            </a:r>
            <a:r>
              <a:rPr sz="1600" spc="-5" dirty="0" err="1" smtClean="0">
                <a:latin typeface="Candara"/>
                <a:cs typeface="Candara"/>
              </a:rPr>
              <a:t>волонтеров</a:t>
            </a:r>
            <a:r>
              <a:rPr sz="1600" spc="-5" dirty="0" smtClean="0">
                <a:latin typeface="Candara"/>
                <a:cs typeface="Candara"/>
              </a:rPr>
              <a:t>;</a:t>
            </a:r>
            <a:endParaRPr sz="1600" dirty="0">
              <a:latin typeface="Candara"/>
              <a:cs typeface="Candara"/>
            </a:endParaRPr>
          </a:p>
          <a:p>
            <a:pPr marL="287020" indent="-274955" algn="just">
              <a:lnSpc>
                <a:spcPct val="100000"/>
              </a:lnSpc>
              <a:spcBef>
                <a:spcPts val="385"/>
              </a:spcBef>
              <a:buClr>
                <a:srgbClr val="30B6FC"/>
              </a:buClr>
              <a:buChar char="•"/>
              <a:tabLst>
                <a:tab pos="287655" algn="l"/>
              </a:tabLst>
            </a:pPr>
            <a:r>
              <a:rPr sz="1600" spc="-5" dirty="0">
                <a:latin typeface="Candara"/>
                <a:cs typeface="Candara"/>
              </a:rPr>
              <a:t>содействие</a:t>
            </a:r>
            <a:r>
              <a:rPr sz="1600" spc="22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открытию</a:t>
            </a:r>
            <a:r>
              <a:rPr sz="1600" spc="22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в</a:t>
            </a:r>
            <a:r>
              <a:rPr sz="1600" spc="22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городе</a:t>
            </a:r>
            <a:r>
              <a:rPr sz="1600" spc="22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адаптивных</a:t>
            </a:r>
            <a:r>
              <a:rPr sz="1600" spc="22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видов</a:t>
            </a:r>
            <a:r>
              <a:rPr sz="1600" spc="22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спорта</a:t>
            </a:r>
            <a:r>
              <a:rPr sz="1600" spc="21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в</a:t>
            </a:r>
            <a:r>
              <a:rPr sz="1600" spc="2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МУ</a:t>
            </a:r>
            <a:r>
              <a:rPr sz="1600" spc="22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ФОЦ</a:t>
            </a:r>
          </a:p>
          <a:p>
            <a:pPr marL="287020" algn="just">
              <a:lnSpc>
                <a:spcPct val="100000"/>
              </a:lnSpc>
            </a:pPr>
            <a:r>
              <a:rPr sz="1600" spc="-5" dirty="0">
                <a:latin typeface="Candara"/>
                <a:cs typeface="Candara"/>
              </a:rPr>
              <a:t>«Олимп»</a:t>
            </a:r>
            <a:r>
              <a:rPr sz="1600" spc="-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г.Фрязино.</a:t>
            </a:r>
            <a:endParaRPr sz="16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52948" y="6335444"/>
            <a:ext cx="857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63D86"/>
                </a:solidFill>
                <a:latin typeface="Candara"/>
                <a:cs typeface="Candara"/>
              </a:rPr>
              <a:t>7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87366" y="614425"/>
            <a:ext cx="30168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Цель</a:t>
            </a:r>
            <a:r>
              <a:rPr sz="4000" spc="-75" dirty="0"/>
              <a:t> </a:t>
            </a:r>
            <a:r>
              <a:rPr sz="4000" dirty="0"/>
              <a:t>проекта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2242" y="4168140"/>
            <a:ext cx="3796282" cy="25229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1317" y="2717599"/>
            <a:ext cx="7095490" cy="23666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87020" marR="5080" indent="-274955" algn="just">
              <a:lnSpc>
                <a:spcPts val="1540"/>
              </a:lnSpc>
              <a:spcBef>
                <a:spcPts val="470"/>
              </a:spcBef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1500" spc="-5" dirty="0">
                <a:latin typeface="Candara"/>
                <a:cs typeface="Candara"/>
              </a:rPr>
              <a:t>1. </a:t>
            </a:r>
            <a:r>
              <a:rPr sz="1600" dirty="0">
                <a:latin typeface="Candara"/>
                <a:cs typeface="Candara"/>
              </a:rPr>
              <a:t>Обучить </a:t>
            </a:r>
            <a:r>
              <a:rPr sz="1600" spc="-5" dirty="0">
                <a:latin typeface="Candara"/>
                <a:cs typeface="Candara"/>
              </a:rPr>
              <a:t>волонтеров культуре поведения </a:t>
            </a:r>
            <a:r>
              <a:rPr sz="1600" dirty="0">
                <a:latin typeface="Candara"/>
                <a:cs typeface="Candara"/>
              </a:rPr>
              <a:t>и необходимым </a:t>
            </a:r>
            <a:r>
              <a:rPr sz="1600" spc="-5" dirty="0">
                <a:latin typeface="Candara"/>
                <a:cs typeface="Candara"/>
              </a:rPr>
              <a:t>навыкам при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работе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с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детьми</a:t>
            </a:r>
            <a:r>
              <a:rPr sz="1600" dirty="0">
                <a:latin typeface="Candara"/>
                <a:cs typeface="Candara"/>
              </a:rPr>
              <a:t> с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ограниченными</a:t>
            </a:r>
            <a:r>
              <a:rPr sz="1600" spc="3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возможностями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здоровья</a:t>
            </a:r>
            <a:r>
              <a:rPr sz="1600" spc="2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и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инвалидами.</a:t>
            </a:r>
            <a:endParaRPr sz="1600">
              <a:latin typeface="Candara"/>
              <a:cs typeface="Candara"/>
            </a:endParaRPr>
          </a:p>
          <a:p>
            <a:pPr marL="287020" marR="5080" indent="-274955" algn="just">
              <a:lnSpc>
                <a:spcPts val="1540"/>
              </a:lnSpc>
              <a:spcBef>
                <a:spcPts val="375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1600" dirty="0">
                <a:latin typeface="Candara"/>
                <a:cs typeface="Candara"/>
              </a:rPr>
              <a:t>3.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Организовать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совместный</a:t>
            </a:r>
            <a:r>
              <a:rPr sz="1600" dirty="0">
                <a:latin typeface="Candara"/>
                <a:cs typeface="Candara"/>
              </a:rPr>
              <a:t> спортивный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досуг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для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детей</a:t>
            </a:r>
            <a:r>
              <a:rPr sz="1600" spc="33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инвалидов</a:t>
            </a:r>
            <a:r>
              <a:rPr sz="1600" spc="33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и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детей</a:t>
            </a:r>
            <a:r>
              <a:rPr sz="1600" dirty="0">
                <a:latin typeface="Candara"/>
                <a:cs typeface="Candara"/>
              </a:rPr>
              <a:t> с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ограниченными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возможностями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здоровья</a:t>
            </a:r>
            <a:r>
              <a:rPr sz="1600" dirty="0">
                <a:latin typeface="Candara"/>
                <a:cs typeface="Candara"/>
              </a:rPr>
              <a:t> и</a:t>
            </a:r>
            <a:r>
              <a:rPr sz="1600" spc="34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волонтеров</a:t>
            </a:r>
            <a:r>
              <a:rPr sz="1600" spc="34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МОУ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Лицей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г.Фрязино.</a:t>
            </a:r>
            <a:endParaRPr sz="1600">
              <a:latin typeface="Candara"/>
              <a:cs typeface="Candara"/>
            </a:endParaRPr>
          </a:p>
          <a:p>
            <a:pPr marL="287020" marR="5080" indent="-274320" algn="just">
              <a:lnSpc>
                <a:spcPts val="1540"/>
              </a:lnSpc>
              <a:spcBef>
                <a:spcPts val="370"/>
              </a:spcBef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1600" spc="-5" dirty="0">
                <a:latin typeface="Candara"/>
                <a:cs typeface="Candara"/>
              </a:rPr>
              <a:t>4. </a:t>
            </a:r>
            <a:r>
              <a:rPr sz="1600" dirty="0">
                <a:latin typeface="Candara"/>
                <a:cs typeface="Candara"/>
              </a:rPr>
              <a:t>Волонтерам </a:t>
            </a:r>
            <a:r>
              <a:rPr sz="1600" spc="-5" dirty="0">
                <a:latin typeface="Candara"/>
                <a:cs typeface="Candara"/>
              </a:rPr>
              <a:t>МОУ </a:t>
            </a:r>
            <a:r>
              <a:rPr sz="1600" dirty="0">
                <a:latin typeface="Candara"/>
                <a:cs typeface="Candara"/>
              </a:rPr>
              <a:t>Лицей </a:t>
            </a:r>
            <a:r>
              <a:rPr sz="1600" spc="-5" dirty="0">
                <a:latin typeface="Candara"/>
                <a:cs typeface="Candara"/>
              </a:rPr>
              <a:t>г.Фрязино курировать детей </a:t>
            </a:r>
            <a:r>
              <a:rPr sz="1600" dirty="0">
                <a:latin typeface="Candara"/>
                <a:cs typeface="Candara"/>
              </a:rPr>
              <a:t>с особенностями на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протяжении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всех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запланированных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мероприятий</a:t>
            </a:r>
            <a:r>
              <a:rPr sz="1600" dirty="0">
                <a:latin typeface="Candara"/>
                <a:cs typeface="Candara"/>
              </a:rPr>
              <a:t> и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создать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дружеские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отношения</a:t>
            </a:r>
            <a:r>
              <a:rPr sz="1600" spc="1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вне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проекта.</a:t>
            </a:r>
            <a:endParaRPr sz="1600">
              <a:latin typeface="Candara"/>
              <a:cs typeface="Candara"/>
            </a:endParaRPr>
          </a:p>
          <a:p>
            <a:pPr marL="286385" marR="5715" indent="-274320" algn="just">
              <a:lnSpc>
                <a:spcPts val="1540"/>
              </a:lnSpc>
              <a:spcBef>
                <a:spcPts val="375"/>
              </a:spcBef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1600" spc="-5" dirty="0">
                <a:latin typeface="Candara"/>
                <a:cs typeface="Candara"/>
              </a:rPr>
              <a:t>5.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Привлечь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внимание</a:t>
            </a:r>
            <a:r>
              <a:rPr sz="1600" dirty="0">
                <a:latin typeface="Candara"/>
                <a:cs typeface="Candara"/>
              </a:rPr>
              <a:t> государственных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структур,</a:t>
            </a:r>
            <a:r>
              <a:rPr sz="1600" dirty="0">
                <a:latin typeface="Candara"/>
                <a:cs typeface="Candara"/>
              </a:rPr>
              <a:t> общественных 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организаций,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деятелей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культуры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искусства</a:t>
            </a:r>
            <a:r>
              <a:rPr sz="1600" dirty="0">
                <a:latin typeface="Candara"/>
                <a:cs typeface="Candara"/>
              </a:rPr>
              <a:t> к</a:t>
            </a:r>
            <a:r>
              <a:rPr sz="1600" spc="350" dirty="0">
                <a:latin typeface="Candara"/>
                <a:cs typeface="Candara"/>
              </a:rPr>
              <a:t> </a:t>
            </a:r>
            <a:r>
              <a:rPr sz="1600" dirty="0">
                <a:latin typeface="Candara"/>
                <a:cs typeface="Candara"/>
              </a:rPr>
              <a:t>проблемам</a:t>
            </a:r>
            <a:r>
              <a:rPr sz="1600" spc="35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инвалидов </a:t>
            </a:r>
            <a:r>
              <a:rPr sz="1600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(помочь</a:t>
            </a:r>
            <a:r>
              <a:rPr sz="1600" spc="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властям</a:t>
            </a:r>
            <a:r>
              <a:rPr sz="1600" spc="-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услышать проблемы</a:t>
            </a:r>
            <a:r>
              <a:rPr sz="1600" spc="15" dirty="0">
                <a:latin typeface="Candara"/>
                <a:cs typeface="Candara"/>
              </a:rPr>
              <a:t> </a:t>
            </a:r>
            <a:r>
              <a:rPr sz="1600" spc="-5" dirty="0">
                <a:latin typeface="Candara"/>
                <a:cs typeface="Candara"/>
              </a:rPr>
              <a:t>инвалидов).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48376" y="6335444"/>
            <a:ext cx="958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63D86"/>
                </a:solidFill>
                <a:latin typeface="Candara"/>
                <a:cs typeface="Candara"/>
              </a:rPr>
              <a:t>8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23636" y="580898"/>
            <a:ext cx="17443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З</a:t>
            </a:r>
            <a:r>
              <a:rPr sz="4400" spc="-5" dirty="0"/>
              <a:t>адачи</a:t>
            </a:r>
            <a:endParaRPr sz="44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2242" y="1479042"/>
            <a:ext cx="3796282" cy="25252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1076" y="6383189"/>
            <a:ext cx="6985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1000" dirty="0">
                <a:solidFill>
                  <a:srgbClr val="063D86"/>
                </a:solidFill>
                <a:latin typeface="Candara"/>
                <a:cs typeface="Candara"/>
              </a:rPr>
              <a:t>9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900" spc="-5" dirty="0"/>
              <a:t>II</a:t>
            </a:r>
            <a:r>
              <a:rPr sz="2900" spc="-25" dirty="0"/>
              <a:t> </a:t>
            </a:r>
            <a:r>
              <a:rPr sz="2900" spc="-5" dirty="0"/>
              <a:t>часть</a:t>
            </a:r>
            <a:r>
              <a:rPr sz="2900" spc="-15" dirty="0"/>
              <a:t> </a:t>
            </a:r>
            <a:r>
              <a:rPr sz="2900" spc="-5" dirty="0"/>
              <a:t>проекта</a:t>
            </a:r>
            <a:endParaRPr sz="2900"/>
          </a:p>
          <a:p>
            <a:pPr marL="11430" marR="5080" indent="2540" algn="ctr">
              <a:lnSpc>
                <a:spcPct val="100000"/>
              </a:lnSpc>
            </a:pPr>
            <a:r>
              <a:rPr sz="2900" spc="-5" dirty="0"/>
              <a:t>«Сохранение</a:t>
            </a:r>
            <a:r>
              <a:rPr sz="2900" spc="10" dirty="0"/>
              <a:t> </a:t>
            </a:r>
            <a:r>
              <a:rPr sz="2900" spc="-5" dirty="0"/>
              <a:t>родного</a:t>
            </a:r>
            <a:r>
              <a:rPr sz="2900" spc="10" dirty="0"/>
              <a:t> </a:t>
            </a:r>
            <a:r>
              <a:rPr sz="2900" spc="-5" dirty="0"/>
              <a:t>русского</a:t>
            </a:r>
            <a:r>
              <a:rPr sz="2900" spc="10" dirty="0"/>
              <a:t> </a:t>
            </a:r>
            <a:r>
              <a:rPr sz="2900" spc="-5" dirty="0"/>
              <a:t>языка: </a:t>
            </a:r>
            <a:r>
              <a:rPr sz="2900" spc="-615" dirty="0"/>
              <a:t> </a:t>
            </a:r>
            <a:r>
              <a:rPr sz="2900" spc="-5" dirty="0"/>
              <a:t>от</a:t>
            </a:r>
            <a:r>
              <a:rPr sz="2900" spc="-15" dirty="0"/>
              <a:t> </a:t>
            </a:r>
            <a:r>
              <a:rPr sz="2900" spc="-5" dirty="0"/>
              <a:t>учебного процесса</a:t>
            </a:r>
            <a:r>
              <a:rPr sz="2900" dirty="0"/>
              <a:t> </a:t>
            </a:r>
            <a:r>
              <a:rPr sz="2900" spc="-5" dirty="0"/>
              <a:t>к</a:t>
            </a:r>
            <a:r>
              <a:rPr sz="2900" spc="-15" dirty="0"/>
              <a:t> </a:t>
            </a:r>
            <a:r>
              <a:rPr sz="2900" spc="-5" dirty="0"/>
              <a:t>волонтерству»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4948821" y="2791578"/>
            <a:ext cx="12071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Основная</a:t>
            </a:r>
            <a:r>
              <a:rPr sz="1400" b="1" spc="-45" dirty="0">
                <a:solidFill>
                  <a:srgbClr val="6C2913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идея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50685" y="1860804"/>
            <a:ext cx="5647690" cy="2545080"/>
          </a:xfrm>
          <a:custGeom>
            <a:avLst/>
            <a:gdLst/>
            <a:ahLst/>
            <a:cxnLst/>
            <a:rect l="l" t="t" r="r" b="b"/>
            <a:pathLst>
              <a:path w="5647690" h="2545079">
                <a:moveTo>
                  <a:pt x="5647182" y="0"/>
                </a:moveTo>
                <a:lnTo>
                  <a:pt x="0" y="0"/>
                </a:lnTo>
                <a:lnTo>
                  <a:pt x="0" y="2545080"/>
                </a:lnTo>
                <a:lnTo>
                  <a:pt x="5647182" y="2545080"/>
                </a:lnTo>
                <a:lnTo>
                  <a:pt x="564718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20219" y="5253826"/>
            <a:ext cx="6883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6C2913"/>
                </a:solidFill>
                <a:latin typeface="Candara"/>
                <a:cs typeface="Candara"/>
              </a:rPr>
              <a:t>Но</a:t>
            </a:r>
            <a:r>
              <a:rPr sz="1400" b="1" spc="-5" dirty="0">
                <a:solidFill>
                  <a:srgbClr val="6C2913"/>
                </a:solidFill>
                <a:latin typeface="Candara"/>
                <a:cs typeface="Candara"/>
              </a:rPr>
              <a:t>визна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8696" y="4538471"/>
            <a:ext cx="6193790" cy="2200275"/>
          </a:xfrm>
          <a:custGeom>
            <a:avLst/>
            <a:gdLst/>
            <a:ahLst/>
            <a:cxnLst/>
            <a:rect l="l" t="t" r="r" b="b"/>
            <a:pathLst>
              <a:path w="6193790" h="2200275">
                <a:moveTo>
                  <a:pt x="6193536" y="0"/>
                </a:moveTo>
                <a:lnTo>
                  <a:pt x="0" y="0"/>
                </a:lnTo>
                <a:lnTo>
                  <a:pt x="0" y="2199894"/>
                </a:lnTo>
                <a:lnTo>
                  <a:pt x="6193536" y="2199894"/>
                </a:lnTo>
                <a:lnTo>
                  <a:pt x="619353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89930" y="1882240"/>
            <a:ext cx="532828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ndara"/>
                <a:cs typeface="Candara"/>
              </a:rPr>
              <a:t>Объединение в один образовательный проект «Все люди важны»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(связанный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с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языковым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социокультурным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барьером)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учеников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общеобразовательных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школ,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учителей,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волонтеров,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родителей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детей из стран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СНГ,</a:t>
            </a:r>
            <a:r>
              <a:rPr sz="1400" spc="29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обучающихся</a:t>
            </a:r>
            <a:r>
              <a:rPr sz="1400" spc="29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 российских школах, используя </a:t>
            </a:r>
            <a:r>
              <a:rPr sz="1400" spc="-29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 своей работе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программу проекта «Все люди важны», в которой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несколько направлений: по работе с </a:t>
            </a:r>
            <a:r>
              <a:rPr sz="1400" spc="-10" dirty="0">
                <a:latin typeface="Candara"/>
                <a:cs typeface="Candara"/>
              </a:rPr>
              <a:t>детьми-мигрантами </a:t>
            </a:r>
            <a:r>
              <a:rPr sz="1400" spc="-5" dirty="0">
                <a:latin typeface="Candara"/>
                <a:cs typeface="Candara"/>
              </a:rPr>
              <a:t>«Родной и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неродной</a:t>
            </a:r>
            <a:r>
              <a:rPr sz="1400" spc="28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русский</a:t>
            </a:r>
            <a:r>
              <a:rPr sz="1400" spc="28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язык»;</a:t>
            </a:r>
            <a:r>
              <a:rPr sz="1400" spc="28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по</a:t>
            </a:r>
            <a:r>
              <a:rPr sz="1400" spc="29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работе</a:t>
            </a:r>
            <a:r>
              <a:rPr sz="1400" spc="27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с</a:t>
            </a:r>
            <a:r>
              <a:rPr sz="1400" spc="28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мало</a:t>
            </a:r>
            <a:r>
              <a:rPr sz="1400" spc="28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читающими</a:t>
            </a:r>
            <a:r>
              <a:rPr sz="1400" spc="280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детьми</a:t>
            </a:r>
            <a:r>
              <a:rPr sz="1400" spc="26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-</a:t>
            </a:r>
            <a:endParaRPr sz="1400">
              <a:latin typeface="Candara"/>
              <a:cs typeface="Candar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ndara"/>
                <a:cs typeface="Candara"/>
              </a:rPr>
              <a:t>«Волонтеры чтения»; по </a:t>
            </a:r>
            <a:r>
              <a:rPr sz="1400" dirty="0">
                <a:latin typeface="Candara"/>
                <a:cs typeface="Candara"/>
              </a:rPr>
              <a:t>подготовке </a:t>
            </a:r>
            <a:r>
              <a:rPr sz="1400" spc="-5" dirty="0">
                <a:latin typeface="Candara"/>
                <a:cs typeface="Candara"/>
              </a:rPr>
              <a:t>10-11 классов «Великий русский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язык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молодежный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сленг»,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«Дискуссионный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клуб»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. </a:t>
            </a:r>
            <a:r>
              <a:rPr sz="1400" spc="-10" dirty="0">
                <a:latin typeface="Candara"/>
                <a:cs typeface="Candara"/>
              </a:rPr>
              <a:t>Результатом </a:t>
            </a:r>
            <a:r>
              <a:rPr sz="1400" spc="-5" dirty="0">
                <a:latin typeface="Candara"/>
                <a:cs typeface="Candara"/>
              </a:rPr>
              <a:t> совместной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работы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должна</a:t>
            </a:r>
            <a:r>
              <a:rPr sz="1400" spc="29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сформироваться</a:t>
            </a:r>
            <a:r>
              <a:rPr sz="1400" spc="29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команда,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работающая над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концепцией мобильного приложения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«Русский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язык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для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всех».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7475" y="4716052"/>
            <a:ext cx="6285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753610" algn="l"/>
              </a:tabLst>
            </a:pPr>
            <a:r>
              <a:rPr sz="1400" spc="-5" dirty="0">
                <a:latin typeface="Candara"/>
                <a:cs typeface="Candara"/>
              </a:rPr>
              <a:t>Новизна</a:t>
            </a:r>
            <a:r>
              <a:rPr sz="1400" spc="16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проекта</a:t>
            </a:r>
            <a:r>
              <a:rPr sz="1400" spc="15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заключается</a:t>
            </a:r>
            <a:r>
              <a:rPr sz="1400" spc="15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</a:t>
            </a:r>
            <a:r>
              <a:rPr sz="1400" spc="15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том,</a:t>
            </a:r>
            <a:r>
              <a:rPr sz="1400" spc="16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что</a:t>
            </a:r>
            <a:r>
              <a:rPr sz="1400" spc="155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детьми</a:t>
            </a:r>
            <a:r>
              <a:rPr sz="1400" spc="15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из</a:t>
            </a:r>
            <a:r>
              <a:rPr sz="1400" spc="15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стран</a:t>
            </a:r>
            <a:r>
              <a:rPr sz="1400" spc="16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СНГ</a:t>
            </a:r>
            <a:r>
              <a:rPr sz="1400" spc="3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занимаются</a:t>
            </a:r>
            <a:r>
              <a:rPr sz="1400" spc="145" dirty="0">
                <a:latin typeface="Candara"/>
                <a:cs typeface="Candara"/>
              </a:rPr>
              <a:t> </a:t>
            </a:r>
            <a:r>
              <a:rPr sz="1400" spc="-15" dirty="0">
                <a:latin typeface="Candara"/>
                <a:cs typeface="Candara"/>
              </a:rPr>
              <a:t>не </a:t>
            </a:r>
            <a:r>
              <a:rPr sz="1400" spc="-29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т</a:t>
            </a:r>
            <a:r>
              <a:rPr sz="1400" spc="-10" dirty="0">
                <a:latin typeface="Candara"/>
                <a:cs typeface="Candara"/>
              </a:rPr>
              <a:t>ол</a:t>
            </a:r>
            <a:r>
              <a:rPr sz="1400" spc="-5" dirty="0">
                <a:latin typeface="Candara"/>
                <a:cs typeface="Candara"/>
              </a:rPr>
              <a:t>ь</a:t>
            </a:r>
            <a:r>
              <a:rPr sz="1400" dirty="0">
                <a:latin typeface="Candara"/>
                <a:cs typeface="Candara"/>
              </a:rPr>
              <a:t>к</a:t>
            </a:r>
            <a:r>
              <a:rPr sz="1400" spc="-5" dirty="0">
                <a:latin typeface="Candara"/>
                <a:cs typeface="Candara"/>
              </a:rPr>
              <a:t>о</a:t>
            </a:r>
            <a:r>
              <a:rPr sz="1400" dirty="0">
                <a:latin typeface="Candara"/>
                <a:cs typeface="Candara"/>
              </a:rPr>
              <a:t>  </a:t>
            </a:r>
            <a:r>
              <a:rPr sz="1400" spc="80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у</a:t>
            </a:r>
            <a:r>
              <a:rPr sz="1400" spc="-5" dirty="0">
                <a:latin typeface="Candara"/>
                <a:cs typeface="Candara"/>
              </a:rPr>
              <a:t>ч</a:t>
            </a:r>
            <a:r>
              <a:rPr sz="1400" spc="-10" dirty="0">
                <a:latin typeface="Candara"/>
                <a:cs typeface="Candara"/>
              </a:rPr>
              <a:t>ит</a:t>
            </a:r>
            <a:r>
              <a:rPr sz="1400" spc="-5" dirty="0">
                <a:latin typeface="Candara"/>
                <a:cs typeface="Candara"/>
              </a:rPr>
              <a:t>е</a:t>
            </a:r>
            <a:r>
              <a:rPr sz="1400" spc="-10" dirty="0">
                <a:latin typeface="Candara"/>
                <a:cs typeface="Candara"/>
              </a:rPr>
              <a:t>л</a:t>
            </a:r>
            <a:r>
              <a:rPr sz="1400" spc="-5" dirty="0">
                <a:latin typeface="Candara"/>
                <a:cs typeface="Candara"/>
              </a:rPr>
              <a:t>я</a:t>
            </a:r>
            <a:r>
              <a:rPr sz="1400" dirty="0">
                <a:latin typeface="Candara"/>
                <a:cs typeface="Candara"/>
              </a:rPr>
              <a:t>  </a:t>
            </a:r>
            <a:r>
              <a:rPr sz="1400" spc="7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</a:t>
            </a:r>
            <a:r>
              <a:rPr sz="1400" dirty="0">
                <a:latin typeface="Candara"/>
                <a:cs typeface="Candara"/>
              </a:rPr>
              <a:t>  </a:t>
            </a:r>
            <a:r>
              <a:rPr sz="1400" spc="7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</a:t>
            </a:r>
            <a:r>
              <a:rPr sz="1400" spc="-10" dirty="0">
                <a:latin typeface="Candara"/>
                <a:cs typeface="Candara"/>
              </a:rPr>
              <a:t>си</a:t>
            </a:r>
            <a:r>
              <a:rPr sz="1400" spc="-5" dirty="0">
                <a:latin typeface="Candara"/>
                <a:cs typeface="Candara"/>
              </a:rPr>
              <a:t>х</a:t>
            </a:r>
            <a:r>
              <a:rPr sz="1400" spc="-10" dirty="0">
                <a:latin typeface="Candara"/>
                <a:cs typeface="Candara"/>
              </a:rPr>
              <a:t>о</a:t>
            </a:r>
            <a:r>
              <a:rPr sz="1400" spc="-5" dirty="0">
                <a:latin typeface="Candara"/>
                <a:cs typeface="Candara"/>
              </a:rPr>
              <a:t>л</a:t>
            </a:r>
            <a:r>
              <a:rPr sz="1400" spc="5" dirty="0">
                <a:latin typeface="Candara"/>
                <a:cs typeface="Candara"/>
              </a:rPr>
              <a:t>о</a:t>
            </a:r>
            <a:r>
              <a:rPr sz="1400" spc="-5" dirty="0">
                <a:latin typeface="Candara"/>
                <a:cs typeface="Candara"/>
              </a:rPr>
              <a:t>ги</a:t>
            </a:r>
            <a:r>
              <a:rPr sz="1400" dirty="0">
                <a:latin typeface="Candara"/>
                <a:cs typeface="Candara"/>
              </a:rPr>
              <a:t>  </a:t>
            </a:r>
            <a:r>
              <a:rPr sz="1400" spc="80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(</a:t>
            </a:r>
            <a:r>
              <a:rPr sz="1400" dirty="0">
                <a:latin typeface="Candara"/>
                <a:cs typeface="Candara"/>
              </a:rPr>
              <a:t>п</a:t>
            </a:r>
            <a:r>
              <a:rPr sz="1400" spc="-5" dirty="0">
                <a:latin typeface="Candara"/>
                <a:cs typeface="Candara"/>
              </a:rPr>
              <a:t>р</a:t>
            </a:r>
            <a:r>
              <a:rPr sz="1400" dirty="0">
                <a:latin typeface="Candara"/>
                <a:cs typeface="Candara"/>
              </a:rPr>
              <a:t>оф</a:t>
            </a:r>
            <a:r>
              <a:rPr sz="1400" spc="-5" dirty="0">
                <a:latin typeface="Candara"/>
                <a:cs typeface="Candara"/>
              </a:rPr>
              <a:t>е</a:t>
            </a:r>
            <a:r>
              <a:rPr sz="1400" spc="-10" dirty="0">
                <a:latin typeface="Candara"/>
                <a:cs typeface="Candara"/>
              </a:rPr>
              <a:t>сс</a:t>
            </a:r>
            <a:r>
              <a:rPr sz="1400" spc="-5" dirty="0">
                <a:latin typeface="Candara"/>
                <a:cs typeface="Candara"/>
              </a:rPr>
              <a:t>и</a:t>
            </a:r>
            <a:r>
              <a:rPr sz="1400" spc="-10" dirty="0">
                <a:latin typeface="Candara"/>
                <a:cs typeface="Candara"/>
              </a:rPr>
              <a:t>о</a:t>
            </a:r>
            <a:r>
              <a:rPr sz="1400" dirty="0">
                <a:latin typeface="Candara"/>
                <a:cs typeface="Candara"/>
              </a:rPr>
              <a:t>н</a:t>
            </a:r>
            <a:r>
              <a:rPr sz="1400" spc="-5" dirty="0">
                <a:latin typeface="Candara"/>
                <a:cs typeface="Candara"/>
              </a:rPr>
              <a:t>алы</a:t>
            </a:r>
            <a:r>
              <a:rPr sz="1400" spc="-10" dirty="0">
                <a:latin typeface="Candara"/>
                <a:cs typeface="Candara"/>
              </a:rPr>
              <a:t>)</a:t>
            </a:r>
            <a:r>
              <a:rPr sz="1400" spc="-5" dirty="0">
                <a:latin typeface="Candara"/>
                <a:cs typeface="Candara"/>
              </a:rPr>
              <a:t>,</a:t>
            </a:r>
            <a:r>
              <a:rPr sz="1400" dirty="0">
                <a:latin typeface="Candara"/>
                <a:cs typeface="Candara"/>
              </a:rPr>
              <a:t>  </a:t>
            </a:r>
            <a:r>
              <a:rPr sz="1400" spc="85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н</a:t>
            </a:r>
            <a:r>
              <a:rPr sz="1400" spc="-5" dirty="0">
                <a:latin typeface="Candara"/>
                <a:cs typeface="Candara"/>
              </a:rPr>
              <a:t>о</a:t>
            </a:r>
            <a:r>
              <a:rPr sz="1400" dirty="0">
                <a:latin typeface="Candara"/>
                <a:cs typeface="Candara"/>
              </a:rPr>
              <a:t>  </a:t>
            </a:r>
            <a:r>
              <a:rPr sz="1400" spc="8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</a:t>
            </a:r>
            <a:r>
              <a:rPr sz="1400" dirty="0">
                <a:latin typeface="Candara"/>
                <a:cs typeface="Candara"/>
              </a:rPr>
              <a:t>	</a:t>
            </a:r>
            <a:r>
              <a:rPr sz="1400" spc="-10" dirty="0">
                <a:latin typeface="Candara"/>
                <a:cs typeface="Candara"/>
              </a:rPr>
              <a:t>уч</a:t>
            </a:r>
            <a:r>
              <a:rPr sz="1400" spc="-5" dirty="0">
                <a:latin typeface="Candara"/>
                <a:cs typeface="Candara"/>
              </a:rPr>
              <a:t>е</a:t>
            </a:r>
            <a:r>
              <a:rPr sz="1400" spc="-10" dirty="0">
                <a:latin typeface="Candara"/>
                <a:cs typeface="Candara"/>
              </a:rPr>
              <a:t>н</a:t>
            </a:r>
            <a:r>
              <a:rPr sz="1400" spc="-15" dirty="0">
                <a:latin typeface="Candara"/>
                <a:cs typeface="Candara"/>
              </a:rPr>
              <a:t>и</a:t>
            </a:r>
            <a:r>
              <a:rPr sz="1400" spc="-5" dirty="0">
                <a:latin typeface="Candara"/>
                <a:cs typeface="Candara"/>
              </a:rPr>
              <a:t>к</a:t>
            </a:r>
            <a:r>
              <a:rPr sz="1400" spc="-10" dirty="0">
                <a:latin typeface="Candara"/>
                <a:cs typeface="Candara"/>
              </a:rPr>
              <a:t>и</a:t>
            </a:r>
            <a:r>
              <a:rPr sz="1400" spc="-5" dirty="0">
                <a:latin typeface="Candara"/>
                <a:cs typeface="Candara"/>
              </a:rPr>
              <a:t>-в</a:t>
            </a:r>
            <a:r>
              <a:rPr sz="1400" spc="-10" dirty="0">
                <a:latin typeface="Candara"/>
                <a:cs typeface="Candara"/>
              </a:rPr>
              <a:t>о</a:t>
            </a:r>
            <a:r>
              <a:rPr sz="1400" spc="-5" dirty="0">
                <a:latin typeface="Candara"/>
                <a:cs typeface="Candara"/>
              </a:rPr>
              <a:t>л</a:t>
            </a:r>
            <a:r>
              <a:rPr sz="1400" dirty="0">
                <a:latin typeface="Candara"/>
                <a:cs typeface="Candara"/>
              </a:rPr>
              <a:t>о</a:t>
            </a:r>
            <a:r>
              <a:rPr sz="1400" spc="-10" dirty="0">
                <a:latin typeface="Candara"/>
                <a:cs typeface="Candara"/>
              </a:rPr>
              <a:t>н</a:t>
            </a:r>
            <a:r>
              <a:rPr sz="1400" spc="-5" dirty="0">
                <a:latin typeface="Candara"/>
                <a:cs typeface="Candara"/>
              </a:rPr>
              <a:t>те</a:t>
            </a:r>
            <a:r>
              <a:rPr sz="1400" spc="-10" dirty="0">
                <a:latin typeface="Candara"/>
                <a:cs typeface="Candara"/>
              </a:rPr>
              <a:t>р</a:t>
            </a:r>
            <a:r>
              <a:rPr sz="1400" spc="-5" dirty="0">
                <a:latin typeface="Candara"/>
                <a:cs typeface="Candara"/>
              </a:rPr>
              <a:t>ы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6942" y="5142872"/>
            <a:ext cx="628523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ndara"/>
                <a:cs typeface="Candara"/>
              </a:rPr>
              <a:t>(учащиеся общеобразовательных </a:t>
            </a:r>
            <a:r>
              <a:rPr sz="1400" dirty="0">
                <a:latin typeface="Candara"/>
                <a:cs typeface="Candara"/>
              </a:rPr>
              <a:t>школ </a:t>
            </a:r>
            <a:r>
              <a:rPr sz="1400" spc="-5" dirty="0">
                <a:latin typeface="Candara"/>
                <a:cs typeface="Candara"/>
              </a:rPr>
              <a:t>9-11 классов), которые помогают в свое </a:t>
            </a:r>
            <a:r>
              <a:rPr sz="1400" dirty="0">
                <a:latin typeface="Candara"/>
                <a:cs typeface="Candara"/>
              </a:rPr>
              <a:t> свободное</a:t>
            </a:r>
            <a:r>
              <a:rPr sz="1400" spc="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от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работы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или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учебы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время.</a:t>
            </a:r>
            <a:r>
              <a:rPr sz="1400" spc="285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Формируется</a:t>
            </a:r>
            <a:r>
              <a:rPr sz="1400" spc="28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концепция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многоуровнего</a:t>
            </a:r>
            <a:r>
              <a:rPr sz="1400" spc="4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приложения</a:t>
            </a:r>
            <a:r>
              <a:rPr sz="1400" spc="3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«Русский</a:t>
            </a:r>
            <a:r>
              <a:rPr sz="1400" spc="4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язык</a:t>
            </a:r>
            <a:r>
              <a:rPr sz="1400" spc="4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для</a:t>
            </a:r>
            <a:r>
              <a:rPr sz="1400" spc="4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всех»</a:t>
            </a:r>
            <a:r>
              <a:rPr sz="1400" spc="35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для</a:t>
            </a:r>
            <a:r>
              <a:rPr sz="1400" spc="4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изучения</a:t>
            </a:r>
            <a:r>
              <a:rPr sz="1400" spc="4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русского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6765" y="5783103"/>
            <a:ext cx="628586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ndara"/>
                <a:cs typeface="Candara"/>
              </a:rPr>
              <a:t>языка.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В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приложении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будет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изучение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среды</a:t>
            </a:r>
            <a:r>
              <a:rPr sz="1400" spc="-5" dirty="0">
                <a:latin typeface="Candara"/>
                <a:cs typeface="Candara"/>
              </a:rPr>
              <a:t> общения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детей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из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различных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этнических культур. Успешно апробированные и технология, и модель станут </a:t>
            </a:r>
            <a:r>
              <a:rPr sz="140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инструментом</a:t>
            </a:r>
            <a:r>
              <a:rPr sz="1400" spc="-2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повышения</a:t>
            </a:r>
            <a:r>
              <a:rPr sz="1400" spc="1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качества</a:t>
            </a:r>
            <a:r>
              <a:rPr sz="1400" spc="5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образования</a:t>
            </a:r>
            <a:r>
              <a:rPr sz="1400" spc="1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и</a:t>
            </a:r>
            <a:r>
              <a:rPr sz="1400" spc="-10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жизни.</a:t>
            </a:r>
            <a:endParaRPr sz="1400">
              <a:latin typeface="Candara"/>
              <a:cs typeface="Candar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" y="2084070"/>
            <a:ext cx="1729739" cy="2010155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31064" y="1851660"/>
            <a:ext cx="4589145" cy="4886960"/>
            <a:chOff x="131064" y="1851660"/>
            <a:chExt cx="4589145" cy="488696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6227" y="1851660"/>
              <a:ext cx="2133587" cy="27485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064" y="4630674"/>
              <a:ext cx="2455151" cy="15773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1280" y="4833378"/>
              <a:ext cx="1904999" cy="1904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2669</Words>
  <Application>Microsoft Office PowerPoint</Application>
  <PresentationFormat>Широкоэкранный</PresentationFormat>
  <Paragraphs>327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Candara</vt:lpstr>
      <vt:lpstr>Microsoft Sans Serif</vt:lpstr>
      <vt:lpstr>Symbol</vt:lpstr>
      <vt:lpstr>Times New Roman</vt:lpstr>
      <vt:lpstr>Verdana</vt:lpstr>
      <vt:lpstr>Wingdings</vt:lpstr>
      <vt:lpstr>Office Theme</vt:lpstr>
      <vt:lpstr>Волонтеры «Чистые сердцем»   МБОО «Лицей»  имени Героя Советского Союза Б.Н.Еряшева  городского округа Фрязино  Московской области </vt:lpstr>
      <vt:lpstr>Содержание</vt:lpstr>
      <vt:lpstr>Аннотация</vt:lpstr>
      <vt:lpstr>Вступление   Волонтеры МБОО "Лицей" Фрязино</vt:lpstr>
      <vt:lpstr>I часть «Межмуниципальный спортивно-массовый фестиваль</vt:lpstr>
      <vt:lpstr>Актуальность проекта</vt:lpstr>
      <vt:lpstr>Цель проекта</vt:lpstr>
      <vt:lpstr>Задачи</vt:lpstr>
      <vt:lpstr>II часть проекта «Сохранение родного русского языка:  от учебного процесса к волонтерству»</vt:lpstr>
      <vt:lpstr>Актуальность проекта</vt:lpstr>
      <vt:lpstr>III часть «Межмуниципальный Пасхальный фестиваль</vt:lpstr>
      <vt:lpstr>Актуальность проекта</vt:lpstr>
      <vt:lpstr>Цель</vt:lpstr>
      <vt:lpstr>Задачи</vt:lpstr>
      <vt:lpstr>Дорожная карта проекта</vt:lpstr>
      <vt:lpstr>Характеристика проекта «ВСЕ ЛЮДИ ВАЖНЫ»</vt:lpstr>
      <vt:lpstr>Результаты проекта</vt:lpstr>
      <vt:lpstr>ПРИЗНАНИЕ И ВОВЛЕЧЕННОСТЬ</vt:lpstr>
      <vt:lpstr>Волонтеры МБОО «Лицей» имени Героя Советского Союза Б.Н.Еряшева  городского округа Фрязино Московской области готовы работать в рамках проекта Минпросвещения РФ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Александрова</dc:creator>
  <cp:lastModifiedBy>User</cp:lastModifiedBy>
  <cp:revision>7</cp:revision>
  <dcterms:created xsi:type="dcterms:W3CDTF">2023-01-16T09:57:07Z</dcterms:created>
  <dcterms:modified xsi:type="dcterms:W3CDTF">2023-01-16T12:09:28Z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2022-02-25T00:00:00Z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2023-01-16T00:00:00Z</vt:filetime>
  </property>
</Properties>
</file>