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5BEA"/>
    <a:srgbClr val="CAFE61"/>
    <a:srgbClr val="6459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00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33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4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69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99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63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4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27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5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9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C4F91-D28D-4C23-B1F9-5CC2A700A7E4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A7DA8-1E2F-4F34-A511-A22CB9711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01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546" y="2023888"/>
            <a:ext cx="7302321" cy="2387600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  <a:t>Мобильная творческая </a:t>
            </a:r>
            <a:b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</a:br>
            <a: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  <a:t>мастерская</a:t>
            </a:r>
            <a:b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</a:br>
            <a:r>
              <a:rPr lang="en-US" sz="5000" b="1" dirty="0">
                <a:solidFill>
                  <a:srgbClr val="6459D8"/>
                </a:solidFill>
                <a:latin typeface="Century" panose="02040604050505020304" pitchFamily="18" charset="0"/>
              </a:rPr>
              <a:t>«Ö</a:t>
            </a:r>
            <a:r>
              <a:rPr lang="ru-RU" sz="5000" b="1" dirty="0" err="1">
                <a:solidFill>
                  <a:srgbClr val="6459D8"/>
                </a:solidFill>
                <a:latin typeface="Century" panose="02040604050505020304" pitchFamily="18" charset="0"/>
              </a:rPr>
              <a:t>шкамӧшка</a:t>
            </a:r>
            <a:r>
              <a:rPr lang="ru-RU" sz="5000" b="1" dirty="0">
                <a:solidFill>
                  <a:srgbClr val="6459D8"/>
                </a:solidFill>
                <a:latin typeface="Century" panose="02040604050505020304" pitchFamily="18" charset="0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6259" y="5460642"/>
            <a:ext cx="4816698" cy="127501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Руководитель проекта: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Куратор волонтеров-школьников добровольческого отряда «</a:t>
            </a:r>
            <a:r>
              <a:rPr lang="ru-RU" b="1" dirty="0" err="1">
                <a:solidFill>
                  <a:schemeClr val="bg1"/>
                </a:solidFill>
                <a:latin typeface="Century" panose="02040604050505020304" pitchFamily="18" charset="0"/>
              </a:rPr>
              <a:t>БлагоДарю</a:t>
            </a: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Герег Дарья Ивановна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17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443396"/>
            <a:ext cx="8178083" cy="79753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Ресурсное </a:t>
            </a:r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обеспечение: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3" y="2404787"/>
            <a:ext cx="9427335" cy="219297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cs typeface="Times New Roman" pitchFamily="18" charset="0"/>
              </a:rPr>
              <a:t>Необходимое помещение: актовый зал.</a:t>
            </a:r>
            <a:endParaRPr lang="ru-RU" sz="2200" dirty="0"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cs typeface="Times New Roman" pitchFamily="18" charset="0"/>
              </a:rPr>
              <a:t>Необходимое оснащение кабинета: стулья, столы, </a:t>
            </a:r>
            <a:r>
              <a:rPr lang="ru-RU" sz="2200" dirty="0" err="1" smtClean="0">
                <a:cs typeface="Times New Roman" pitchFamily="18" charset="0"/>
              </a:rPr>
              <a:t>флипчарт</a:t>
            </a:r>
            <a:r>
              <a:rPr lang="ru-RU" sz="2200" dirty="0" smtClean="0">
                <a:cs typeface="Times New Roman" pitchFamily="18" charset="0"/>
              </a:rPr>
              <a:t>.</a:t>
            </a:r>
            <a:endParaRPr lang="ru-RU" sz="2200" dirty="0"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cs typeface="Times New Roman" pitchFamily="18" charset="0"/>
              </a:rPr>
              <a:t>Необходимое оборудование: ноутбуки, проектор, экран, колонки, цветной принтер, </a:t>
            </a:r>
            <a:r>
              <a:rPr lang="ru-RU" sz="2200" dirty="0" smtClean="0">
                <a:cs typeface="Times New Roman" pitchFamily="18" charset="0"/>
              </a:rPr>
              <a:t>фотоаппарат</a:t>
            </a:r>
            <a:r>
              <a:rPr lang="ru-RU" sz="2200" dirty="0">
                <a:cs typeface="Times New Roman" pitchFamily="18" charset="0"/>
              </a:rPr>
              <a:t>, расходные материалы и </a:t>
            </a:r>
            <a:r>
              <a:rPr lang="ru-RU" sz="2200" dirty="0" smtClean="0">
                <a:cs typeface="Times New Roman" pitchFamily="18" charset="0"/>
              </a:rPr>
              <a:t>канцелярия для проведения мастер-классов.  </a:t>
            </a:r>
            <a:endParaRPr lang="ru-RU" sz="2200" dirty="0"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cs typeface="Times New Roman" panose="02020603050405020304" pitchFamily="18" charset="0"/>
              </a:rPr>
              <a:t>Издательско-полиграфическая продукция: </a:t>
            </a:r>
            <a:r>
              <a:rPr lang="ru-RU" sz="2200" dirty="0">
                <a:cs typeface="Times New Roman" pitchFamily="18" charset="0"/>
              </a:rPr>
              <a:t>футболки, </a:t>
            </a:r>
            <a:r>
              <a:rPr lang="ru-RU" sz="2200" dirty="0" smtClean="0">
                <a:cs typeface="Times New Roman" pitchFamily="18" charset="0"/>
              </a:rPr>
              <a:t>значки.</a:t>
            </a:r>
            <a:endParaRPr lang="ru-RU" sz="2200" dirty="0">
              <a:cs typeface="Times New Roman" pitchFamily="18" charset="0"/>
            </a:endParaRPr>
          </a:p>
          <a:p>
            <a:pPr marL="0" indent="0">
              <a:buNone/>
            </a:pP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30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546" y="2023888"/>
            <a:ext cx="7302321" cy="2387600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  <a:t>Мобильная творческая </a:t>
            </a:r>
            <a:b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</a:br>
            <a: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  <a:t>мастерская</a:t>
            </a:r>
            <a:br>
              <a:rPr lang="ru-RU" sz="5000" b="1" dirty="0" smtClean="0">
                <a:solidFill>
                  <a:srgbClr val="6459D8"/>
                </a:solidFill>
                <a:latin typeface="Century" panose="02040604050505020304" pitchFamily="18" charset="0"/>
              </a:rPr>
            </a:br>
            <a:r>
              <a:rPr lang="en-US" sz="5000" b="1" dirty="0">
                <a:solidFill>
                  <a:srgbClr val="6459D8"/>
                </a:solidFill>
                <a:latin typeface="Century" panose="02040604050505020304" pitchFamily="18" charset="0"/>
              </a:rPr>
              <a:t>«Ö</a:t>
            </a:r>
            <a:r>
              <a:rPr lang="ru-RU" sz="5000" b="1" dirty="0" err="1">
                <a:solidFill>
                  <a:srgbClr val="6459D8"/>
                </a:solidFill>
                <a:latin typeface="Century" panose="02040604050505020304" pitchFamily="18" charset="0"/>
              </a:rPr>
              <a:t>шкамӧшка</a:t>
            </a:r>
            <a:r>
              <a:rPr lang="ru-RU" sz="5000" b="1" dirty="0">
                <a:solidFill>
                  <a:srgbClr val="6459D8"/>
                </a:solidFill>
                <a:latin typeface="Century" panose="02040604050505020304" pitchFamily="18" charset="0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6259" y="5460642"/>
            <a:ext cx="4816698" cy="127501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Руководитель проекта: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Куратор волонтеров-школьников добровольческого отряда «</a:t>
            </a:r>
            <a:r>
              <a:rPr lang="ru-RU" b="1" dirty="0" err="1">
                <a:solidFill>
                  <a:schemeClr val="bg1"/>
                </a:solidFill>
                <a:latin typeface="Century" panose="02040604050505020304" pitchFamily="18" charset="0"/>
              </a:rPr>
              <a:t>БлагоДарю</a:t>
            </a: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»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b="1" dirty="0">
                <a:solidFill>
                  <a:schemeClr val="bg1"/>
                </a:solidFill>
                <a:latin typeface="Century" panose="02040604050505020304" pitchFamily="18" charset="0"/>
              </a:rPr>
              <a:t>Герег Дарья Ивановна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82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353243"/>
            <a:ext cx="8520448" cy="797530"/>
          </a:xfrm>
        </p:spPr>
        <p:txBody>
          <a:bodyPr/>
          <a:lstStyle/>
          <a:p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Проблема: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525887" y="2148625"/>
            <a:ext cx="9775066" cy="407187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>
              <a:buNone/>
            </a:pPr>
            <a:r>
              <a:rPr lang="ru-RU" dirty="0" smtClean="0"/>
              <a:t>В </a:t>
            </a:r>
            <a:r>
              <a:rPr lang="ru-RU" dirty="0"/>
              <a:t>2022 году на территории </a:t>
            </a:r>
            <a:r>
              <a:rPr lang="ru-RU" dirty="0" err="1"/>
              <a:t>Усть-Вымского</a:t>
            </a:r>
            <a:r>
              <a:rPr lang="ru-RU" dirty="0"/>
              <a:t> района проживают более 360 семей находящихся в социально незащищенных слоях населения: 80 семей с детьми, находящимися в трудной жизненной ситуации, более 300 одиноко проживающих и маломобильных граждан. В ходе бесед выяснилось, что у большинства опрошенных не организована деятельность, направленная на развитие творчества. Несмотря на то, что важным направлением для развития </a:t>
            </a:r>
            <a:r>
              <a:rPr lang="ru-RU" dirty="0" smtClean="0"/>
              <a:t>гармоничной личности </a:t>
            </a:r>
            <a:r>
              <a:rPr lang="ru-RU" dirty="0"/>
              <a:t>является развитие творческих способностей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pPr marL="0" indent="457200">
              <a:buNone/>
            </a:pPr>
            <a:r>
              <a:rPr lang="ru-RU" dirty="0"/>
              <a:t>П</a:t>
            </a:r>
            <a:r>
              <a:rPr lang="ru-RU" dirty="0" smtClean="0"/>
              <a:t>редлагаемый проект </a:t>
            </a:r>
            <a:r>
              <a:rPr lang="ru-RU" dirty="0"/>
              <a:t>«Мобильная </a:t>
            </a:r>
            <a:r>
              <a:rPr lang="ru-RU" dirty="0" smtClean="0"/>
              <a:t>творческая мастерская «</a:t>
            </a:r>
            <a:r>
              <a:rPr lang="ru-RU" dirty="0" err="1" smtClean="0"/>
              <a:t>Öшкамӧшка</a:t>
            </a:r>
            <a:r>
              <a:rPr lang="ru-RU" dirty="0"/>
              <a:t>» направлен на обучение </a:t>
            </a:r>
            <a:r>
              <a:rPr lang="ru-RU" dirty="0" smtClean="0"/>
              <a:t>15 волонтеров – школьников в и 15 «серебряных» для </a:t>
            </a:r>
            <a:r>
              <a:rPr lang="ru-RU" dirty="0"/>
              <a:t>организации первой на территории </a:t>
            </a:r>
            <a:r>
              <a:rPr lang="ru-RU" dirty="0" err="1"/>
              <a:t>Усть-Вымского</a:t>
            </a:r>
            <a:r>
              <a:rPr lang="ru-RU" dirty="0"/>
              <a:t> района мобильной творческой мастерской, направленной на адресное взаимодействие с социально незащищенными слоями населения (подростками из семей находящихся в трудной жизненной ситуации, маломобильными и одиноко проживающими гражданами) в труднодоступных населенных пунктах.</a:t>
            </a:r>
          </a:p>
        </p:txBody>
      </p:sp>
    </p:spTree>
    <p:extLst>
      <p:ext uri="{BB962C8B-B14F-4D97-AF65-F5344CB8AC3E}">
        <p14:creationId xmlns:p14="http://schemas.microsoft.com/office/powerpoint/2010/main" val="46427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353243"/>
            <a:ext cx="8520448" cy="797530"/>
          </a:xfrm>
        </p:spPr>
        <p:txBody>
          <a:bodyPr/>
          <a:lstStyle/>
          <a:p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Цель: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034" y="2343955"/>
            <a:ext cx="9775066" cy="3052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Обучение 15 волонтеров – школьников в возрасте от 10 до 15 лет и 15 «серебряных» волонтеров в возрасте от 50</a:t>
            </a:r>
            <a:r>
              <a:rPr lang="ru-RU" sz="2200" dirty="0" smtClean="0"/>
              <a:t>+ добровольческого </a:t>
            </a:r>
            <a:r>
              <a:rPr lang="ru-RU" sz="2200" dirty="0"/>
              <a:t>отряда «</a:t>
            </a:r>
            <a:r>
              <a:rPr lang="ru-RU" sz="2200" dirty="0" err="1"/>
              <a:t>БлагоДарю</a:t>
            </a:r>
            <a:r>
              <a:rPr lang="ru-RU" sz="2200" dirty="0"/>
              <a:t>», проживающих на территории </a:t>
            </a:r>
            <a:r>
              <a:rPr lang="ru-RU" sz="2200" dirty="0" err="1"/>
              <a:t>Усть-Вымского</a:t>
            </a:r>
            <a:r>
              <a:rPr lang="ru-RU" sz="2200" dirty="0"/>
              <a:t> района» для организации мобильной мастерской, направленной на адресное взаимодействие с социально незащищенными слоями населения (подростками из семей находящихся в трудной жизненной ситуации, маломобильными и одиноко проживающими гражданами) в труднодоступных населенных пунктах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400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353243"/>
            <a:ext cx="8520448" cy="797530"/>
          </a:xfrm>
        </p:spPr>
        <p:txBody>
          <a:bodyPr/>
          <a:lstStyle/>
          <a:p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Задачи: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244" y="2343955"/>
            <a:ext cx="9775066" cy="3052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513007" y="2406202"/>
            <a:ext cx="10485550" cy="3052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Организовать </a:t>
            </a:r>
            <a:r>
              <a:rPr lang="ru-RU" sz="2200" dirty="0"/>
              <a:t>мобильную творческую мастерскую, направленную на адресную помощь социально незащищенным слоям населения; 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Обучить </a:t>
            </a:r>
            <a:r>
              <a:rPr lang="ru-RU" sz="2200" dirty="0"/>
              <a:t>«серебряных» волонтеров, волонтеров – школьников, проживающих на территории </a:t>
            </a:r>
            <a:r>
              <a:rPr lang="ru-RU" sz="2200" dirty="0" err="1"/>
              <a:t>Усть-Вымского</a:t>
            </a:r>
            <a:r>
              <a:rPr lang="ru-RU" sz="2200" dirty="0"/>
              <a:t> района различным видам творческой деятельности; 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Организовать </a:t>
            </a:r>
            <a:r>
              <a:rPr lang="ru-RU" sz="2200" dirty="0"/>
              <a:t>конструктивное свободное времяпровождение целевой группы; 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Создать </a:t>
            </a:r>
            <a:r>
              <a:rPr lang="ru-RU" sz="2200" dirty="0"/>
              <a:t>положительный имидж района; 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Увеличить </a:t>
            </a:r>
            <a:r>
              <a:rPr lang="ru-RU" sz="2200" dirty="0"/>
              <a:t>количество положительных новостей о мероприятиях в </a:t>
            </a:r>
            <a:r>
              <a:rPr lang="ru-RU" sz="2200" dirty="0" err="1" smtClean="0"/>
              <a:t>Усть</a:t>
            </a:r>
            <a:r>
              <a:rPr lang="ru-RU" sz="2200" dirty="0" smtClean="0"/>
              <a:t>- </a:t>
            </a:r>
            <a:r>
              <a:rPr lang="ru-RU" sz="2200" dirty="0" err="1"/>
              <a:t>Вымском</a:t>
            </a:r>
            <a:r>
              <a:rPr lang="ru-RU" sz="2200" dirty="0"/>
              <a:t> районе; 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dirty="0" smtClean="0"/>
              <a:t>Привлечь </a:t>
            </a:r>
            <a:r>
              <a:rPr lang="ru-RU" sz="2200" dirty="0"/>
              <a:t>средства массовой информации к деятельности волонтеров.</a:t>
            </a:r>
          </a:p>
        </p:txBody>
      </p:sp>
    </p:spTree>
    <p:extLst>
      <p:ext uri="{BB962C8B-B14F-4D97-AF65-F5344CB8AC3E}">
        <p14:creationId xmlns:p14="http://schemas.microsoft.com/office/powerpoint/2010/main" val="103954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469154"/>
            <a:ext cx="8190963" cy="79753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Целевая аудитория и сроки реализации: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154" y="2588656"/>
            <a:ext cx="9659155" cy="14553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15 волонтеров – школьников в возрасте от 10 до 15 лет и 15 «серебряных» волонтеров в возрасте от 50+ лет добровольческого отряда «</a:t>
            </a:r>
            <a:r>
              <a:rPr lang="ru-RU" sz="2200" dirty="0" err="1"/>
              <a:t>БлагоДарю</a:t>
            </a:r>
            <a:r>
              <a:rPr lang="ru-RU" sz="2200" dirty="0"/>
              <a:t>», проживающих на территории </a:t>
            </a:r>
            <a:r>
              <a:rPr lang="ru-RU" sz="2200" dirty="0" err="1"/>
              <a:t>Усть-Вымского</a:t>
            </a:r>
            <a:r>
              <a:rPr lang="ru-RU" sz="2200" dirty="0"/>
              <a:t> района</a:t>
            </a:r>
            <a:r>
              <a:rPr lang="ru-RU" sz="2200" dirty="0" smtClean="0"/>
              <a:t>».</a:t>
            </a:r>
          </a:p>
          <a:p>
            <a:pPr marL="0" indent="0">
              <a:buNone/>
            </a:pPr>
            <a:r>
              <a:rPr lang="ru-RU" sz="2200" dirty="0" smtClean="0"/>
              <a:t>Срок реализации проекта: Ноябрь 2022-февраль 2023г.</a:t>
            </a:r>
            <a:endParaRPr lang="ru-RU" sz="22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0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443396"/>
            <a:ext cx="8190963" cy="79753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Формы </a:t>
            </a:r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работы: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792" y="2562898"/>
            <a:ext cx="7972024" cy="1262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 smtClean="0">
                <a:cs typeface="Times New Roman" pitchFamily="18" charset="0"/>
              </a:rPr>
              <a:t>Организация обучающих мастер-классов и тренингов на развитие креативного мышления с привлечением спикеров и психолога.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725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443396"/>
            <a:ext cx="8190963" cy="79753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Механизм реализации </a:t>
            </a:r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проекта:</a:t>
            </a:r>
            <a:endParaRPr lang="ru-RU" b="1" dirty="0">
              <a:solidFill>
                <a:srgbClr val="7C5BEA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792" y="2189411"/>
            <a:ext cx="10419010" cy="351592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rgbClr val="7C5BEA"/>
                </a:solidFill>
              </a:rPr>
              <a:t>Предварительный: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Закупка необходимого оборудования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Набор участников проекта, вводное мероприятие, входное анкетирование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rgbClr val="7C5BEA"/>
                </a:solidFill>
              </a:rPr>
              <a:t>Основной: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Обучение участников различным видам деятельности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Развитие креативного мышления участников посредствам </a:t>
            </a:r>
            <a:r>
              <a:rPr lang="ru-RU" sz="2200" dirty="0" err="1" smtClean="0"/>
              <a:t>треннинга</a:t>
            </a:r>
            <a:endParaRPr lang="ru-RU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rgbClr val="7C5BEA"/>
                </a:solidFill>
              </a:rPr>
              <a:t>Заключительный: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Подведение итогов проекта, вручение сертификатов участникам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Организация выездов мобильной мастерской в отдаленные населенные пункты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err="1" smtClean="0"/>
              <a:t>Усть-Вымского</a:t>
            </a:r>
            <a:r>
              <a:rPr lang="ru-RU" sz="2200" dirty="0" smtClean="0"/>
              <a:t> района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69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6" y="1456275"/>
            <a:ext cx="7585656" cy="79753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Результаты реализации программы: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911" y="2421229"/>
            <a:ext cx="10509161" cy="351593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Обучено </a:t>
            </a:r>
            <a:r>
              <a:rPr lang="ru-RU" sz="2200" dirty="0" smtClean="0"/>
              <a:t>21 волонтер-школьник </a:t>
            </a:r>
            <a:r>
              <a:rPr lang="ru-RU" sz="2200" dirty="0" smtClean="0"/>
              <a:t>и </a:t>
            </a:r>
            <a:r>
              <a:rPr lang="ru-RU" sz="2200" dirty="0" smtClean="0"/>
              <a:t>18 </a:t>
            </a:r>
            <a:r>
              <a:rPr lang="ru-RU" sz="2200" dirty="0" smtClean="0"/>
              <a:t>«серебряных» волонтеров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Проведено 18 мероприятий в рамках проекта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 smtClean="0"/>
              <a:t>Организована </a:t>
            </a:r>
            <a:r>
              <a:rPr lang="ru-RU" sz="2200" dirty="0"/>
              <a:t>мобильная творческая мастерская, направленная на адресное взаимодействие социально незащищенными слоями населения: подростками из семей, находящихся в трудной жизненной ситуации, маломобильными и одиноко проживающими </a:t>
            </a:r>
            <a:r>
              <a:rPr lang="ru-RU" sz="2200" dirty="0" smtClean="0"/>
              <a:t>гражданами, на конец марта 2023 года организовано 12 выездов, охвачено более 150 человек.</a:t>
            </a:r>
            <a:endParaRPr lang="ru-R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/>
              <a:t>Обученные различным видам творческой деятельности «серебряные» волонтеры, волонтеры – школьники привлечены к проведению занятий с социально незащищенными слоями населения </a:t>
            </a:r>
            <a:endParaRPr lang="ru-RU" sz="2200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014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155" y="1366122"/>
            <a:ext cx="8178083" cy="79753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C5BEA"/>
                </a:solidFill>
                <a:latin typeface="Century" panose="02040604050505020304" pitchFamily="18" charset="0"/>
              </a:rPr>
              <a:t>Влияние </a:t>
            </a:r>
            <a:r>
              <a:rPr lang="ru-RU" b="1" dirty="0">
                <a:solidFill>
                  <a:srgbClr val="7C5BEA"/>
                </a:solidFill>
                <a:latin typeface="Century" panose="02040604050505020304" pitchFamily="18" charset="0"/>
              </a:rPr>
              <a:t>внедрения практики: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71" y="2172966"/>
            <a:ext cx="9723549" cy="39187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/>
              <a:t>Благодаря проекту в волонтерскую деятельность вовлечены "трудные" подростки, организована их </a:t>
            </a:r>
            <a:r>
              <a:rPr lang="ru-RU" sz="2200" dirty="0" err="1"/>
              <a:t>внеучебная</a:t>
            </a:r>
            <a:r>
              <a:rPr lang="ru-RU" sz="2200" dirty="0"/>
              <a:t> деятельность, а так же интегрированы "серебряные" волонтеры и волонтеры-школьники в совместной </a:t>
            </a:r>
            <a:r>
              <a:rPr lang="ru-RU" sz="2200" dirty="0" smtClean="0"/>
              <a:t>деятельности</a:t>
            </a:r>
            <a:r>
              <a:rPr lang="ru-RU" sz="2200" dirty="0"/>
              <a:t>, что несомненно влияет на передачу опыта и тесного взаимодействия. Обученные </a:t>
            </a:r>
            <a:r>
              <a:rPr lang="ru-RU" sz="2200" dirty="0" smtClean="0"/>
              <a:t>волонтеры </a:t>
            </a:r>
            <a:r>
              <a:rPr lang="ru-RU" sz="2200" dirty="0"/>
              <a:t>привлечены к проведению занятий с социально незащищенными слоями населения Организованы творческие, познавательные занятия </a:t>
            </a:r>
            <a:r>
              <a:rPr lang="ru-RU" sz="2200" dirty="0" smtClean="0"/>
              <a:t>для подростков </a:t>
            </a:r>
            <a:r>
              <a:rPr lang="ru-RU" sz="2200" dirty="0"/>
              <a:t>из семей находящихся в трудной жизненной ситуации, маломобильных и одиноко проживающих </a:t>
            </a:r>
            <a:r>
              <a:rPr lang="ru-RU" sz="2200" dirty="0" smtClean="0"/>
              <a:t>граждан </a:t>
            </a:r>
            <a:r>
              <a:rPr lang="ru-RU" sz="2200" dirty="0"/>
              <a:t>в труднодоступных населенных пунктах на безвозмездной </a:t>
            </a:r>
            <a:r>
              <a:rPr lang="ru-RU" sz="2200" dirty="0" smtClean="0"/>
              <a:t>основе. Участники проекта обучаются новым видам деятельности, развивают творческие способности</a:t>
            </a:r>
            <a:r>
              <a:rPr lang="ru-RU" sz="2200" dirty="0"/>
              <a:t>, что значительно улучшает качество их жизни.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595" y="90287"/>
            <a:ext cx="1196638" cy="12021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1" y="90287"/>
            <a:ext cx="1184858" cy="120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923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3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3" id="{AABF34FA-9EFC-4FC3-B1DA-AACF1F4DF2DF}" vid="{6AEDA345-369D-4A90-80F0-7E5C01AA61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233</TotalTime>
  <Words>657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</vt:lpstr>
      <vt:lpstr>Times New Roman</vt:lpstr>
      <vt:lpstr>Тема3</vt:lpstr>
      <vt:lpstr>Мобильная творческая  мастерская «Öшкамӧшка»</vt:lpstr>
      <vt:lpstr>Проблема:</vt:lpstr>
      <vt:lpstr>Цель:</vt:lpstr>
      <vt:lpstr>Задачи:</vt:lpstr>
      <vt:lpstr>Целевая аудитория и сроки реализации:</vt:lpstr>
      <vt:lpstr>Формы работы:</vt:lpstr>
      <vt:lpstr>Механизм реализации проекта:</vt:lpstr>
      <vt:lpstr>Результаты реализации программы:</vt:lpstr>
      <vt:lpstr>Влияние внедрения практики:</vt:lpstr>
      <vt:lpstr>Ресурсное обеспечение:</vt:lpstr>
      <vt:lpstr>Мобильная творческая  мастерская «Öшкамӧшка»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Мобильная творческая  мастерская «Öшкамӧшка»</dc:title>
  <dc:creator>Герег ДИ</dc:creator>
  <cp:lastModifiedBy>Герег ДИ</cp:lastModifiedBy>
  <cp:revision>21</cp:revision>
  <dcterms:created xsi:type="dcterms:W3CDTF">2023-03-29T08:19:20Z</dcterms:created>
  <dcterms:modified xsi:type="dcterms:W3CDTF">2023-04-11T05:37:44Z</dcterms:modified>
</cp:coreProperties>
</file>